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1"/>
  </p:notesMasterIdLst>
  <p:sldIdLst>
    <p:sldId id="257" r:id="rId5"/>
    <p:sldId id="261" r:id="rId6"/>
    <p:sldId id="479" r:id="rId7"/>
    <p:sldId id="500" r:id="rId8"/>
    <p:sldId id="501" r:id="rId9"/>
    <p:sldId id="49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3F2B"/>
    <a:srgbClr val="2E3722"/>
    <a:srgbClr val="344529"/>
    <a:srgbClr val="2B3922"/>
    <a:srgbClr val="FCF7F1"/>
    <a:srgbClr val="B8D233"/>
    <a:srgbClr val="5CC6D6"/>
    <a:srgbClr val="F8D22F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7" autoAdjust="0"/>
    <p:restoredTop sz="94619" autoAdjust="0"/>
  </p:normalViewPr>
  <p:slideViewPr>
    <p:cSldViewPr snapToGrid="0">
      <p:cViewPr varScale="1">
        <p:scale>
          <a:sx n="118" d="100"/>
          <a:sy n="118" d="100"/>
        </p:scale>
        <p:origin x="23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300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F0302020204030204"/>
              <a:ea typeface="+mn-ea"/>
              <a:cs typeface="+mn-cs"/>
            </a:rPr>
            <a:t>Kiva Introduction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Conclusion 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8A46BD07-8D5C-48D0-BA01-E1E5B0A203E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Problem Statement </a:t>
          </a:r>
          <a:endParaRPr lang="en-US" cap="all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F0302020204030204"/>
            <a:ea typeface="+mn-ea"/>
            <a:cs typeface="+mn-cs"/>
          </a:endParaRPr>
        </a:p>
      </dgm:t>
    </dgm:pt>
    <dgm:pt modelId="{8FB0AD8E-0547-479E-B7F3-94ABA2481293}" type="parTrans" cxnId="{53FC1C9E-D5BA-494D-ACCD-745000C85349}">
      <dgm:prSet/>
      <dgm:spPr/>
      <dgm:t>
        <a:bodyPr/>
        <a:lstStyle/>
        <a:p>
          <a:endParaRPr lang="en-US"/>
        </a:p>
      </dgm:t>
    </dgm:pt>
    <dgm:pt modelId="{B44D225C-DFB7-4DA1-937B-5FAF316D6C1C}" type="sibTrans" cxnId="{53FC1C9E-D5BA-494D-ACCD-745000C85349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72532E17-1E6D-4825-96A9-A37E6EDD26DB}" type="pres">
      <dgm:prSet presAssocID="{8A46BD07-8D5C-48D0-BA01-E1E5B0A203E7}" presName="compNode" presStyleCnt="0"/>
      <dgm:spPr/>
    </dgm:pt>
    <dgm:pt modelId="{2CE04713-D11D-4D18-B05D-3F39C4175040}" type="pres">
      <dgm:prSet presAssocID="{8A46BD07-8D5C-48D0-BA01-E1E5B0A203E7}" presName="iconBgRect" presStyleLbl="bgShp" presStyleIdx="1" presStyleCnt="3"/>
      <dgm:spPr/>
    </dgm:pt>
    <dgm:pt modelId="{E06E7F19-9508-4D64-8929-BC2BE1571486}" type="pres">
      <dgm:prSet presAssocID="{8A46BD07-8D5C-48D0-BA01-E1E5B0A203E7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A53D7324-6387-445B-A5F2-75E80058BBE0}" type="pres">
      <dgm:prSet presAssocID="{8A46BD07-8D5C-48D0-BA01-E1E5B0A203E7}" presName="spaceRect" presStyleCnt="0"/>
      <dgm:spPr/>
    </dgm:pt>
    <dgm:pt modelId="{46C85A89-B5F2-442A-85D9-15CAA1EF6EFB}" type="pres">
      <dgm:prSet presAssocID="{8A46BD07-8D5C-48D0-BA01-E1E5B0A203E7}" presName="textRect" presStyleLbl="revTx" presStyleIdx="1" presStyleCnt="3">
        <dgm:presLayoutVars>
          <dgm:chMax val="1"/>
          <dgm:chPref val="1"/>
        </dgm:presLayoutVars>
      </dgm:prSet>
      <dgm:spPr/>
    </dgm:pt>
    <dgm:pt modelId="{D03988B7-FA97-4F61-82E6-BF10FC3E3BAD}" type="pres">
      <dgm:prSet presAssocID="{B44D225C-DFB7-4DA1-937B-5FAF316D6C1C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2" presStyleCnt="3"/>
      <dgm:spPr/>
    </dgm:pt>
    <dgm:pt modelId="{DB4CA7C4-FCA1-4127-B20A-2A5C031A3CF4}" type="pres">
      <dgm:prSet presAssocID="{49225C73-1633-42F1-AB3B-7CB183E5F8B8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2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33095676-2149-482A-99D1-6DF2402C99EE}" type="presOf" srcId="{8A46BD07-8D5C-48D0-BA01-E1E5B0A203E7}" destId="{46C85A89-B5F2-442A-85D9-15CAA1EF6EFB}" srcOrd="0" destOrd="0" presId="urn:microsoft.com/office/officeart/2018/5/layout/IconCircleLabelList"/>
    <dgm:cxn modelId="{53FC1C9E-D5BA-494D-ACCD-745000C85349}" srcId="{01A66772-F185-4D58-B8BB-E9370D7A7A2B}" destId="{8A46BD07-8D5C-48D0-BA01-E1E5B0A203E7}" srcOrd="1" destOrd="0" parTransId="{8FB0AD8E-0547-479E-B7F3-94ABA2481293}" sibTransId="{B44D225C-DFB7-4DA1-937B-5FAF316D6C1C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C0441AC-A65C-416A-8D81-107ACB0812FF}" type="presParOf" srcId="{50B3CE7C-E10B-4E23-BD93-03664997C932}" destId="{72532E17-1E6D-4825-96A9-A37E6EDD26DB}" srcOrd="2" destOrd="0" presId="urn:microsoft.com/office/officeart/2018/5/layout/IconCircleLabelList"/>
    <dgm:cxn modelId="{1D49FA70-612C-4D24-8E64-C7A8283382F6}" type="presParOf" srcId="{72532E17-1E6D-4825-96A9-A37E6EDD26DB}" destId="{2CE04713-D11D-4D18-B05D-3F39C4175040}" srcOrd="0" destOrd="0" presId="urn:microsoft.com/office/officeart/2018/5/layout/IconCircleLabelList"/>
    <dgm:cxn modelId="{2A792A41-EFFE-4908-9BDE-AB7ABF512DA6}" type="presParOf" srcId="{72532E17-1E6D-4825-96A9-A37E6EDD26DB}" destId="{E06E7F19-9508-4D64-8929-BC2BE1571486}" srcOrd="1" destOrd="0" presId="urn:microsoft.com/office/officeart/2018/5/layout/IconCircleLabelList"/>
    <dgm:cxn modelId="{8C352599-B209-49F1-B157-B8456F163AAB}" type="presParOf" srcId="{72532E17-1E6D-4825-96A9-A37E6EDD26DB}" destId="{A53D7324-6387-445B-A5F2-75E80058BBE0}" srcOrd="2" destOrd="0" presId="urn:microsoft.com/office/officeart/2018/5/layout/IconCircleLabelList"/>
    <dgm:cxn modelId="{18D99EFD-71C1-4AEB-BD65-44D23E2B60C5}" type="presParOf" srcId="{72532E17-1E6D-4825-96A9-A37E6EDD26DB}" destId="{46C85A89-B5F2-442A-85D9-15CAA1EF6EFB}" srcOrd="3" destOrd="0" presId="urn:microsoft.com/office/officeart/2018/5/layout/IconCircleLabelList"/>
    <dgm:cxn modelId="{77198C16-6EF4-4253-87C4-EF87286E6D41}" type="presParOf" srcId="{50B3CE7C-E10B-4E23-BD93-03664997C932}" destId="{D03988B7-FA97-4F61-82E6-BF10FC3E3BAD}" srcOrd="3" destOrd="0" presId="urn:microsoft.com/office/officeart/2018/5/layout/IconCircleLabelList"/>
    <dgm:cxn modelId="{2772E199-56B0-4310-A55E-67D00CA3E59E}" type="presParOf" srcId="{50B3CE7C-E10B-4E23-BD93-03664997C932}" destId="{C998AB0A-577D-44AA-A068-F634DDE7BD47}" srcOrd="4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3616" y="287805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8492" y="682680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21304" y="271780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F0302020204030204"/>
              <a:ea typeface="+mn-ea"/>
              <a:cs typeface="+mn-cs"/>
            </a:rPr>
            <a:t>Kiva Introduction </a:t>
          </a:r>
        </a:p>
      </dsp:txBody>
      <dsp:txXfrm>
        <a:off x="21304" y="2717806"/>
        <a:ext cx="3037500" cy="720000"/>
      </dsp:txXfrm>
    </dsp:sp>
    <dsp:sp modelId="{2CE04713-D11D-4D18-B05D-3F39C4175040}">
      <dsp:nvSpPr>
        <dsp:cNvPr id="0" name=""/>
        <dsp:cNvSpPr/>
      </dsp:nvSpPr>
      <dsp:spPr>
        <a:xfrm>
          <a:off x="4182679" y="287805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6E7F19-9508-4D64-8929-BC2BE1571486}">
      <dsp:nvSpPr>
        <dsp:cNvPr id="0" name=""/>
        <dsp:cNvSpPr/>
      </dsp:nvSpPr>
      <dsp:spPr>
        <a:xfrm>
          <a:off x="4577554" y="682680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C85A89-B5F2-442A-85D9-15CAA1EF6EFB}">
      <dsp:nvSpPr>
        <dsp:cNvPr id="0" name=""/>
        <dsp:cNvSpPr/>
      </dsp:nvSpPr>
      <dsp:spPr>
        <a:xfrm>
          <a:off x="3590367" y="271780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Problem Statement </a:t>
          </a:r>
          <a:endParaRPr lang="en-US" sz="2300" kern="1200" cap="all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F0302020204030204"/>
            <a:ea typeface="+mn-ea"/>
            <a:cs typeface="+mn-cs"/>
          </a:endParaRPr>
        </a:p>
      </dsp:txBody>
      <dsp:txXfrm>
        <a:off x="3590367" y="2717806"/>
        <a:ext cx="3037500" cy="720000"/>
      </dsp:txXfrm>
    </dsp:sp>
    <dsp:sp modelId="{BCD8CDD9-0C56-4401-ADB1-8B48DAB2C96F}">
      <dsp:nvSpPr>
        <dsp:cNvPr id="0" name=""/>
        <dsp:cNvSpPr/>
      </dsp:nvSpPr>
      <dsp:spPr>
        <a:xfrm>
          <a:off x="7751742" y="287805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8146617" y="682680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7159429" y="271780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Conclusion </a:t>
          </a:r>
        </a:p>
      </dsp:txBody>
      <dsp:txXfrm>
        <a:off x="7159429" y="2717806"/>
        <a:ext cx="30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38DEA-BAAA-4EFB-9A76-0DD478D7AEF0}" type="datetimeFigureOut">
              <a:rPr lang="en-US" smtClean="0"/>
              <a:t>1/29/22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C9A0D-0C2B-4AC1-B2DA-B904F087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72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1/29/22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1/29/22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2472" y="2178647"/>
            <a:ext cx="5719471" cy="1630907"/>
          </a:xfrm>
        </p:spPr>
        <p:txBody>
          <a:bodyPr>
            <a:noAutofit/>
          </a:bodyPr>
          <a:lstStyle/>
          <a:p>
            <a:pPr fontAlgn="base"/>
            <a:r>
              <a:rPr lang="en-GB" sz="2800" b="1" dirty="0"/>
              <a:t>Kiva Crowdfunding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D2D94A-E464-4E77-8E0E-547D42895A8B}"/>
              </a:ext>
            </a:extLst>
          </p:cNvPr>
          <p:cNvSpPr txBox="1"/>
          <p:nvPr/>
        </p:nvSpPr>
        <p:spPr>
          <a:xfrm>
            <a:off x="6977875" y="4411394"/>
            <a:ext cx="2890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Group A (</a:t>
            </a:r>
            <a:r>
              <a:rPr lang="en-US" b="1" i="1" dirty="0" err="1"/>
              <a:t>head.info</a:t>
            </a:r>
            <a:r>
              <a:rPr lang="en-US" b="1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OUTLINE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726576"/>
              </p:ext>
            </p:extLst>
          </p:nvPr>
        </p:nvGraphicFramePr>
        <p:xfrm>
          <a:off x="1066800" y="2310063"/>
          <a:ext cx="10218234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59FCF02-CAD2-4D6F-9542-AD86711168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B59FCF02-CAD2-4D6F-9542-AD86711168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B59FCF02-CAD2-4D6F-9542-AD86711168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175B98-93F4-4D7C-BB95-1514AB879C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graphicEl>
                                              <a:dgm id="{7C175B98-93F4-4D7C-BB95-1514AB879C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7C175B98-93F4-4D7C-BB95-1514AB879C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27117FB-F8A7-4A20-A8A7-EC686DDC76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127117FB-F8A7-4A20-A8A7-EC686DDC76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graphicEl>
                                              <a:dgm id="{127117FB-F8A7-4A20-A8A7-EC686DDC76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06E7F19-9508-4D64-8929-BC2BE1571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E06E7F19-9508-4D64-8929-BC2BE1571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E06E7F19-9508-4D64-8929-BC2BE1571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CE04713-D11D-4D18-B05D-3F39C41750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graphicEl>
                                              <a:dgm id="{2CE04713-D11D-4D18-B05D-3F39C41750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2CE04713-D11D-4D18-B05D-3F39C41750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6C85A89-B5F2-442A-85D9-15CAA1EF6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graphicEl>
                                              <a:dgm id="{46C85A89-B5F2-442A-85D9-15CAA1EF6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graphicEl>
                                              <a:dgm id="{46C85A89-B5F2-442A-85D9-15CAA1EF6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4CA7C4-FCA1-4127-B20A-2A5C031A3C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graphicEl>
                                              <a:dgm id="{DB4CA7C4-FCA1-4127-B20A-2A5C031A3C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graphicEl>
                                              <a:dgm id="{DB4CA7C4-FCA1-4127-B20A-2A5C031A3C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CD8CDD9-0C56-4401-ADB1-8B48DAB2C9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dgm id="{BCD8CDD9-0C56-4401-ADB1-8B48DAB2C9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graphicEl>
                                              <a:dgm id="{BCD8CDD9-0C56-4401-ADB1-8B48DAB2C9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E6FE37A-5DB0-4899-9FCB-0CE39BC18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graphicEl>
                                              <a:dgm id="{7E6FE37A-5DB0-4899-9FCB-0CE39BC18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graphicEl>
                                              <a:dgm id="{7E6FE37A-5DB0-4899-9FCB-0CE39BC18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4722"/>
            <a:ext cx="8229600" cy="96926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Introduction: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328" y="1438953"/>
            <a:ext cx="8522208" cy="5062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Some basic terms:</a:t>
            </a:r>
          </a:p>
          <a:p>
            <a:r>
              <a:rPr lang="en-GB" sz="2800" dirty="0"/>
              <a:t>crowdfunding platform to extend financial services to poor and financially excluded people</a:t>
            </a:r>
            <a:r>
              <a:rPr lang="en-US" sz="2800" dirty="0"/>
              <a:t>.</a:t>
            </a:r>
          </a:p>
          <a:p>
            <a:r>
              <a:rPr lang="en-GB" sz="2800" dirty="0"/>
              <a:t>Kiva lenders have provided over $1 billion dollars in loans to over 2 million people.</a:t>
            </a:r>
            <a:r>
              <a:rPr lang="en-US" sz="2800" dirty="0"/>
              <a:t>.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667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4722"/>
            <a:ext cx="8229600" cy="96926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>
                <a:solidFill>
                  <a:srgbClr val="F03F2B"/>
                </a:solidFill>
              </a:rPr>
              <a:t>Problem Statement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328" y="1438953"/>
            <a:ext cx="8522208" cy="5062875"/>
          </a:xfrm>
        </p:spPr>
        <p:txBody>
          <a:bodyPr>
            <a:normAutofit/>
          </a:bodyPr>
          <a:lstStyle/>
          <a:p>
            <a:r>
              <a:rPr lang="en-GB" sz="2800" dirty="0"/>
              <a:t>A good solution would connect the features of each loan or product to one of several poverty mapping datasets</a:t>
            </a:r>
            <a:r>
              <a:rPr lang="en-US" sz="2800" dirty="0"/>
              <a:t>.</a:t>
            </a:r>
          </a:p>
          <a:p>
            <a:r>
              <a:rPr lang="de-DE" sz="2800" dirty="0"/>
              <a:t>Show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relation</a:t>
            </a:r>
            <a:r>
              <a:rPr lang="de-DE" sz="2800" dirty="0"/>
              <a:t> </a:t>
            </a:r>
            <a:r>
              <a:rPr lang="de-DE" sz="2800" dirty="0" err="1"/>
              <a:t>between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loans</a:t>
            </a:r>
            <a:r>
              <a:rPr lang="de-DE" sz="2800" dirty="0"/>
              <a:t> </a:t>
            </a:r>
            <a:r>
              <a:rPr lang="de-DE" sz="2800" dirty="0" err="1"/>
              <a:t>according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different </a:t>
            </a:r>
            <a:r>
              <a:rPr lang="de-DE" sz="2800" dirty="0" err="1"/>
              <a:t>factors</a:t>
            </a:r>
            <a:r>
              <a:rPr lang="de-DE" sz="2800" dirty="0"/>
              <a:t> ( </a:t>
            </a:r>
            <a:r>
              <a:rPr lang="de-DE" sz="2800" dirty="0" err="1"/>
              <a:t>gender</a:t>
            </a:r>
            <a:r>
              <a:rPr lang="de-DE" sz="2800" dirty="0"/>
              <a:t>, </a:t>
            </a:r>
            <a:r>
              <a:rPr lang="de-DE" sz="2800" dirty="0" err="1"/>
              <a:t>geographical</a:t>
            </a:r>
            <a:r>
              <a:rPr lang="de-DE" sz="2800" dirty="0"/>
              <a:t> </a:t>
            </a:r>
            <a:r>
              <a:rPr lang="de-DE" sz="2800" dirty="0" err="1"/>
              <a:t>location</a:t>
            </a:r>
            <a:r>
              <a:rPr lang="de-DE" sz="2800" dirty="0"/>
              <a:t>, time, </a:t>
            </a:r>
            <a:r>
              <a:rPr lang="de-DE" sz="2800" dirty="0" err="1"/>
              <a:t>sectors</a:t>
            </a:r>
            <a:r>
              <a:rPr lang="de-DE" sz="2800" dirty="0"/>
              <a:t>, etc.)</a:t>
            </a:r>
            <a:endParaRPr lang="en-US" sz="2800" dirty="0"/>
          </a:p>
          <a:p>
            <a:pPr marL="0" indent="0">
              <a:buNone/>
            </a:pP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212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4722"/>
            <a:ext cx="8229600" cy="96926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>
                <a:solidFill>
                  <a:srgbClr val="F03F2B"/>
                </a:solidFill>
              </a:rPr>
              <a:t>Conclusion: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328" y="1438953"/>
            <a:ext cx="8522208" cy="5062875"/>
          </a:xfrm>
        </p:spPr>
        <p:txBody>
          <a:bodyPr>
            <a:normAutofit/>
          </a:bodyPr>
          <a:lstStyle/>
          <a:p>
            <a:r>
              <a:rPr lang="de-DE" sz="2800" dirty="0" err="1"/>
              <a:t>There</a:t>
            </a:r>
            <a:r>
              <a:rPr lang="de-DE" sz="2800" dirty="0"/>
              <a:t> </a:t>
            </a:r>
            <a:r>
              <a:rPr lang="de-DE" sz="2800" dirty="0" err="1"/>
              <a:t>is</a:t>
            </a:r>
            <a:r>
              <a:rPr lang="de-DE" sz="2800" dirty="0"/>
              <a:t> a </a:t>
            </a:r>
            <a:r>
              <a:rPr lang="de-DE" sz="2800" dirty="0" err="1"/>
              <a:t>relation</a:t>
            </a:r>
            <a:r>
              <a:rPr lang="de-DE" sz="2800" dirty="0"/>
              <a:t> </a:t>
            </a:r>
            <a:r>
              <a:rPr lang="de-DE" sz="2800" dirty="0" err="1"/>
              <a:t>between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loans</a:t>
            </a:r>
            <a:r>
              <a:rPr lang="de-DE" sz="2800" dirty="0"/>
              <a:t> </a:t>
            </a:r>
            <a:r>
              <a:rPr lang="de-DE" sz="2800" dirty="0" err="1"/>
              <a:t>and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gender</a:t>
            </a:r>
            <a:r>
              <a:rPr lang="de-DE" sz="2800" dirty="0"/>
              <a:t> </a:t>
            </a:r>
            <a:r>
              <a:rPr lang="de-DE" sz="2800" dirty="0" err="1"/>
              <a:t>as</a:t>
            </a:r>
            <a:r>
              <a:rPr lang="de-DE" sz="2800" dirty="0"/>
              <a:t> </a:t>
            </a:r>
            <a:r>
              <a:rPr lang="de-DE" sz="2800" dirty="0" err="1"/>
              <a:t>well</a:t>
            </a:r>
            <a:r>
              <a:rPr lang="de-DE" sz="2800" dirty="0"/>
              <a:t> </a:t>
            </a:r>
            <a:r>
              <a:rPr lang="de-DE" sz="2800" dirty="0" err="1"/>
              <a:t>as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countries. </a:t>
            </a:r>
            <a:endParaRPr lang="en-US" sz="2400" dirty="0"/>
          </a:p>
          <a:p>
            <a:r>
              <a:rPr lang="en-US" sz="2800" dirty="0" err="1"/>
              <a:t>Peaople</a:t>
            </a:r>
            <a:r>
              <a:rPr lang="en-US" sz="2800" dirty="0"/>
              <a:t> are funding more the agriculture projects then the </a:t>
            </a:r>
            <a:r>
              <a:rPr lang="en-US" sz="2800"/>
              <a:t>other projects.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540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50008"/>
            <a:ext cx="8229600" cy="107899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9677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{3CAA9CF6-763A-40CE-A1EA-B4368860FFE6}tf78438558_win32</Template>
  <TotalTime>191</TotalTime>
  <Words>129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Century Gothic</vt:lpstr>
      <vt:lpstr>Garamond</vt:lpstr>
      <vt:lpstr>Times New Roman</vt:lpstr>
      <vt:lpstr>SavonVTI</vt:lpstr>
      <vt:lpstr>Kiva Crowdfunding</vt:lpstr>
      <vt:lpstr>OUTLINE</vt:lpstr>
      <vt:lpstr>Introduction:</vt:lpstr>
      <vt:lpstr>Problem Statement:</vt:lpstr>
      <vt:lpstr>Conclusion: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 Natural Language Processing</dc:title>
  <dc:creator>nawras alwan</dc:creator>
  <cp:lastModifiedBy>Marco M. Echtle</cp:lastModifiedBy>
  <cp:revision>10</cp:revision>
  <dcterms:created xsi:type="dcterms:W3CDTF">2021-11-06T12:46:37Z</dcterms:created>
  <dcterms:modified xsi:type="dcterms:W3CDTF">2022-01-29T16:20:05Z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