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72" r:id="rId5"/>
    <p:sldId id="259" r:id="rId6"/>
    <p:sldId id="260" r:id="rId7"/>
    <p:sldId id="261" r:id="rId8"/>
    <p:sldId id="262" r:id="rId9"/>
    <p:sldId id="263" r:id="rId10"/>
    <p:sldId id="273" r:id="rId11"/>
    <p:sldId id="274" r:id="rId12"/>
    <p:sldId id="275" r:id="rId13"/>
    <p:sldId id="276" r:id="rId14"/>
    <p:sldId id="277" r:id="rId15"/>
    <p:sldId id="278" r:id="rId16"/>
    <p:sldId id="258" r:id="rId17"/>
    <p:sldId id="264" r:id="rId18"/>
    <p:sldId id="265" r:id="rId19"/>
    <p:sldId id="266" r:id="rId20"/>
    <p:sldId id="279" r:id="rId21"/>
    <p:sldId id="280" r:id="rId22"/>
    <p:sldId id="267" r:id="rId23"/>
    <p:sldId id="268" r:id="rId24"/>
    <p:sldId id="294" r:id="rId25"/>
    <p:sldId id="269" r:id="rId26"/>
    <p:sldId id="281" r:id="rId27"/>
    <p:sldId id="282" r:id="rId28"/>
    <p:sldId id="283" r:id="rId29"/>
    <p:sldId id="284" r:id="rId30"/>
    <p:sldId id="285" r:id="rId31"/>
    <p:sldId id="289" r:id="rId32"/>
    <p:sldId id="286" r:id="rId33"/>
    <p:sldId id="287" r:id="rId34"/>
    <p:sldId id="288" r:id="rId35"/>
    <p:sldId id="291" r:id="rId36"/>
    <p:sldId id="292" r:id="rId37"/>
    <p:sldId id="293" r:id="rId38"/>
    <p:sldId id="27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4BF9B5-3A91-403C-832D-111DE7BE0C0E}">
          <p14:sldIdLst>
            <p14:sldId id="256"/>
            <p14:sldId id="271"/>
            <p14:sldId id="257"/>
            <p14:sldId id="272"/>
            <p14:sldId id="259"/>
            <p14:sldId id="260"/>
            <p14:sldId id="261"/>
            <p14:sldId id="262"/>
            <p14:sldId id="263"/>
            <p14:sldId id="273"/>
            <p14:sldId id="274"/>
            <p14:sldId id="275"/>
            <p14:sldId id="276"/>
            <p14:sldId id="277"/>
            <p14:sldId id="278"/>
            <p14:sldId id="258"/>
            <p14:sldId id="264"/>
            <p14:sldId id="265"/>
            <p14:sldId id="266"/>
            <p14:sldId id="279"/>
            <p14:sldId id="280"/>
            <p14:sldId id="267"/>
            <p14:sldId id="268"/>
            <p14:sldId id="294"/>
            <p14:sldId id="269"/>
            <p14:sldId id="281"/>
            <p14:sldId id="282"/>
            <p14:sldId id="283"/>
            <p14:sldId id="284"/>
            <p14:sldId id="285"/>
            <p14:sldId id="289"/>
            <p14:sldId id="286"/>
            <p14:sldId id="287"/>
            <p14:sldId id="288"/>
            <p14:sldId id="291"/>
            <p14:sldId id="292"/>
            <p14:sldId id="29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Elbaqary" initials="AE" lastIdx="1" clrIdx="0">
    <p:extLst>
      <p:ext uri="{19B8F6BF-5375-455C-9EA6-DF929625EA0E}">
        <p15:presenceInfo xmlns:p15="http://schemas.microsoft.com/office/powerpoint/2012/main" userId="add96c277cb7f9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0E3847"/>
    <a:srgbClr val="295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7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1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288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9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48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5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9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2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C03B9F-37FB-4022-9606-0817A94A31B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214B-D309-46C0-A108-ED9CFAC7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46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timization_(mathematics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microsoft.com/office/2007/relationships/hdphoto" Target="../media/hdphoto2.wdp"/><Relationship Id="rId2" Type="http://schemas.openxmlformats.org/officeDocument/2006/relationships/hyperlink" Target="https://en.wikipedia.org/wiki/Optimization_(mathematics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nics-algorithm-maximum-flow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nics-algorithm-maximum-flow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.wikipedia.org/wiki/Flow_network" TargetMode="External"/><Relationship Id="rId7" Type="http://schemas.openxmlformats.org/officeDocument/2006/relationships/hyperlink" Target="https://en.wikipedia.org/wiki/Ford%E2%80%93Fulkerson_algorithm" TargetMode="External"/><Relationship Id="rId2" Type="http://schemas.openxmlformats.org/officeDocument/2006/relationships/hyperlink" Target="https://en.wikipedia.org/wiki/Optimization_(mathematics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._R._Fulkerson" TargetMode="External"/><Relationship Id="rId5" Type="http://schemas.openxmlformats.org/officeDocument/2006/relationships/hyperlink" Target="https://en.wikipedia.org/wiki/Lester_R._Ford,_Jr." TargetMode="External"/><Relationship Id="rId10" Type="http://schemas.openxmlformats.org/officeDocument/2006/relationships/image" Target="../media/image10.jpg"/><Relationship Id="rId4" Type="http://schemas.openxmlformats.org/officeDocument/2006/relationships/hyperlink" Target="https://en.wikipedia.org/wiki/Ted_Harris_(mathematician)" TargetMode="External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cmu.edu/~avrim/451f11/lectures/lect1025.pdf" TargetMode="External"/><Relationship Id="rId3" Type="http://schemas.openxmlformats.org/officeDocument/2006/relationships/hyperlink" Target="https://en.wikipedia.org/wiki/Maximum_flow_problem" TargetMode="External"/><Relationship Id="rId7" Type="http://schemas.openxmlformats.org/officeDocument/2006/relationships/hyperlink" Target="https://people.cs.umass.edu/~sheldon/teaching/mhc/cs312/2013sp/Slides/Slides19%20-%20Ford-Fulkerson.pdf" TargetMode="External"/><Relationship Id="rId2" Type="http://schemas.openxmlformats.org/officeDocument/2006/relationships/hyperlink" Target="https://www.youtube.com/watch?v=oHy3ddI9X3o&amp;t=596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princeton.edu/~wayne/kleinberg-tardos/pdf/07NetworkFlowI.pdf" TargetMode="External"/><Relationship Id="rId5" Type="http://schemas.openxmlformats.org/officeDocument/2006/relationships/hyperlink" Target="https://www.programiz.com/dsa/ford-fulkerson-algorithm" TargetMode="External"/><Relationship Id="rId4" Type="http://schemas.openxmlformats.org/officeDocument/2006/relationships/hyperlink" Target="https://www.geeksforgeeks.org/ford-fulkerson-algorithm-for-maximum-flow-problem/" TargetMode="External"/><Relationship Id="rId9" Type="http://schemas.openxmlformats.org/officeDocument/2006/relationships/hyperlink" Target="http://theory.stanford.edu/~tim/w16/l/l1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Lester_R._Ford,_Jr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lossary_of_graph_theory#Direction" TargetMode="External"/><Relationship Id="rId2" Type="http://schemas.openxmlformats.org/officeDocument/2006/relationships/hyperlink" Target="https://en.wikipedia.org/wiki/Flow_net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en.wikipedia.org/wiki/Minimum_cu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47316" y="235131"/>
            <a:ext cx="8825658" cy="2334627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olidFill>
                  <a:srgbClr val="B01513"/>
                </a:solidFill>
              </a:rPr>
              <a:t>Network Flow</a:t>
            </a:r>
            <a:br>
              <a:rPr lang="en-US" sz="4800" b="1" u="sng" dirty="0" smtClean="0">
                <a:solidFill>
                  <a:srgbClr val="B01513"/>
                </a:solidFill>
              </a:rPr>
            </a:br>
            <a:endParaRPr lang="en-US" sz="4800" b="1" u="sng" dirty="0">
              <a:solidFill>
                <a:srgbClr val="B01513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5057" y="5520439"/>
            <a:ext cx="8825658" cy="126274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Ahmed </a:t>
            </a:r>
            <a:r>
              <a:rPr lang="en-US" sz="24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Abd-Elsalam</a:t>
            </a: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Muhammed </a:t>
            </a:r>
            <a:r>
              <a:rPr lang="en-US" sz="24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Afify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Ali </a:t>
            </a:r>
            <a:r>
              <a:rPr 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Abd-Elrahman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Hegazy</a:t>
            </a:r>
            <a:endParaRPr lang="en-US" sz="2400" b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425" y="2238325"/>
            <a:ext cx="5425440" cy="28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Greedy Approach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25" b="2089"/>
          <a:stretch/>
        </p:blipFill>
        <p:spPr>
          <a:xfrm>
            <a:off x="646110" y="1853248"/>
            <a:ext cx="10849204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Greedy Approach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975"/>
          <a:stretch/>
        </p:blipFill>
        <p:spPr>
          <a:xfrm>
            <a:off x="646111" y="1853249"/>
            <a:ext cx="10875329" cy="42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Greedy Approach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853248"/>
            <a:ext cx="10783890" cy="418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Greedy Approach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10757763" cy="42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Greedy Approach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853248"/>
            <a:ext cx="10810015" cy="44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Greedy Approach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10901455" cy="44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Greedy Approach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Example: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844686"/>
            <a:ext cx="5545683" cy="3403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9" y="2844686"/>
            <a:ext cx="5682342" cy="34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Greedy Approach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9" y="2236412"/>
            <a:ext cx="5558105" cy="3414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4" y="2236412"/>
            <a:ext cx="5682343" cy="34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the greedy algorithm </a:t>
            </a:r>
            <a:r>
              <a:rPr lang="en-US" b="1" dirty="0" smtClean="0"/>
              <a:t>fails?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Once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greedy algorithm increases flow on an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edge, it never decreases it.</a:t>
            </a:r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b="1" dirty="0"/>
              <a:t>Problem: possible to get stuck at a flow that is not maximum, no more paths with excess capacity</a:t>
            </a:r>
          </a:p>
          <a:p>
            <a:endParaRPr lang="en-US" b="1" dirty="0" smtClean="0"/>
          </a:p>
          <a:p>
            <a:r>
              <a:rPr lang="en-US" b="1" dirty="0" smtClean="0"/>
              <a:t>So, we need some sort of algorithm or operations that allows us to find the optimal solution for this problem, and so came Ford and Fulkerson with the idea of </a:t>
            </a:r>
            <a:r>
              <a:rPr lang="en-US" b="1" dirty="0" smtClean="0">
                <a:hlinkClick r:id="rId2" tooltip="Optimization (mathematics)"/>
              </a:rPr>
              <a:t>Residual Graphs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91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Residual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idea is to extend the naive greedy algorithm by allowing </a:t>
            </a:r>
            <a:r>
              <a:rPr lang="en-US" b="1" dirty="0" smtClean="0"/>
              <a:t>“</a:t>
            </a:r>
            <a:r>
              <a:rPr lang="en-US" b="1" dirty="0" smtClean="0">
                <a:hlinkClick r:id="rId2" tooltip="Optimization (mathematics)"/>
              </a:rPr>
              <a:t>Undo</a:t>
            </a:r>
            <a:r>
              <a:rPr lang="en-US" b="1" dirty="0" smtClean="0"/>
              <a:t>” </a:t>
            </a:r>
            <a:r>
              <a:rPr lang="en-US" b="1" dirty="0"/>
              <a:t>operations. </a:t>
            </a:r>
            <a:endParaRPr lang="en-US" b="1" dirty="0" smtClean="0"/>
          </a:p>
          <a:p>
            <a:r>
              <a:rPr lang="en-US" b="1" dirty="0"/>
              <a:t> we’d like to route two more units of flow along the edge (s, 2), then backward along the edge (1, 2), </a:t>
            </a:r>
            <a:r>
              <a:rPr lang="en-US" b="1" dirty="0" smtClean="0">
                <a:hlinkClick r:id="rId2" tooltip="Optimization (mathematics)"/>
              </a:rPr>
              <a:t>Undoing </a:t>
            </a:r>
            <a:r>
              <a:rPr lang="en-US" b="1" dirty="0" smtClean="0"/>
              <a:t>2 </a:t>
            </a:r>
            <a:r>
              <a:rPr lang="en-US" b="1" dirty="0"/>
              <a:t>of the 3 units we routed the previous iteration, and finally along the edge (1,t</a:t>
            </a:r>
            <a:r>
              <a:rPr lang="en-US" b="1" dirty="0" smtClean="0"/>
              <a:t>)</a:t>
            </a:r>
          </a:p>
          <a:p>
            <a:r>
              <a:rPr lang="en-US" b="1" dirty="0" smtClean="0">
                <a:hlinkClick r:id="rId2" tooltip="Optimization (mathematics)"/>
              </a:rPr>
              <a:t>Backward edge</a:t>
            </a:r>
            <a:r>
              <a:rPr lang="en-US" b="1" dirty="0" smtClean="0"/>
              <a:t>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(f(e))</a:t>
            </a:r>
            <a:r>
              <a:rPr lang="en-US" b="1" dirty="0" smtClean="0"/>
              <a:t> </a:t>
            </a:r>
            <a:r>
              <a:rPr lang="en-US" b="1" dirty="0"/>
              <a:t>and </a:t>
            </a:r>
            <a:r>
              <a:rPr lang="en-US" b="1" dirty="0" smtClean="0">
                <a:hlinkClick r:id="rId2" tooltip="Optimization (mathematics)"/>
              </a:rPr>
              <a:t>forward edge</a:t>
            </a:r>
            <a:r>
              <a:rPr lang="en-US" b="1" dirty="0" smtClean="0"/>
              <a:t>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(C(e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f(e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359002"/>
            <a:ext cx="7511143" cy="2303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4455" y="3802923"/>
            <a:ext cx="3079958" cy="1112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4455" y="4879832"/>
            <a:ext cx="3079958" cy="17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8071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10789"/>
            <a:ext cx="8946541" cy="48463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Intro. And motivation.</a:t>
            </a:r>
          </a:p>
          <a:p>
            <a:r>
              <a:rPr lang="en-US" b="1" dirty="0" smtClean="0"/>
              <a:t>Problem Definition.</a:t>
            </a:r>
            <a:endParaRPr lang="en-US" b="1" dirty="0"/>
          </a:p>
          <a:p>
            <a:r>
              <a:rPr lang="en-US" b="1" dirty="0" smtClean="0"/>
              <a:t>Min-Cut.</a:t>
            </a:r>
            <a:endParaRPr lang="en-US" b="1" dirty="0"/>
          </a:p>
          <a:p>
            <a:r>
              <a:rPr lang="en-US" b="1" dirty="0" smtClean="0"/>
              <a:t>Greedy Algorithm.</a:t>
            </a:r>
          </a:p>
          <a:p>
            <a:r>
              <a:rPr lang="en-US" b="1" dirty="0" smtClean="0"/>
              <a:t>Residual Graph.</a:t>
            </a:r>
          </a:p>
          <a:p>
            <a:r>
              <a:rPr lang="en-US" b="1" dirty="0"/>
              <a:t>Augmentation Path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Ford-Fulkerson Algorithm.</a:t>
            </a:r>
          </a:p>
          <a:p>
            <a:r>
              <a:rPr lang="en-US" b="1" dirty="0" smtClean="0"/>
              <a:t>Algorithm Implementation.</a:t>
            </a:r>
          </a:p>
          <a:p>
            <a:r>
              <a:rPr lang="en-US" b="1" dirty="0" smtClean="0"/>
              <a:t>Tracing Code.</a:t>
            </a:r>
          </a:p>
          <a:p>
            <a:r>
              <a:rPr lang="en-US" b="1" dirty="0" smtClean="0"/>
              <a:t>Complexity and Big(O).</a:t>
            </a:r>
          </a:p>
          <a:p>
            <a:r>
              <a:rPr lang="en-US" b="1" dirty="0"/>
              <a:t>Max-Flow Min-Cut Theorem.</a:t>
            </a:r>
          </a:p>
          <a:p>
            <a:r>
              <a:rPr lang="en-US" b="1" dirty="0" smtClean="0"/>
              <a:t>Analysis and Problems </a:t>
            </a:r>
            <a:r>
              <a:rPr lang="en-US" b="1" dirty="0"/>
              <a:t>with Ford-Fulkerson Algorithm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Real Life Applications.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52" b="3429"/>
          <a:stretch/>
        </p:blipFill>
        <p:spPr>
          <a:xfrm>
            <a:off x="5313933" y="1867989"/>
            <a:ext cx="6433653" cy="30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Augmentation path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hlinkClick r:id="rId2"/>
              </a:rPr>
              <a:t>Definition </a:t>
            </a:r>
            <a:r>
              <a:rPr lang="en-US" b="1" dirty="0" smtClean="0"/>
              <a:t>: </a:t>
            </a:r>
            <a:r>
              <a:rPr lang="en-US" b="1" dirty="0"/>
              <a:t>an s-t path P in Gf is an augmenting path </a:t>
            </a:r>
            <a:endParaRPr lang="en-US" b="1" dirty="0" smtClean="0"/>
          </a:p>
          <a:p>
            <a:r>
              <a:rPr lang="en-US" b="1" u="sng" dirty="0" smtClean="0">
                <a:hlinkClick r:id="rId2"/>
              </a:rPr>
              <a:t>Idea </a:t>
            </a:r>
            <a:r>
              <a:rPr lang="en-US" b="1" dirty="0" smtClean="0"/>
              <a:t>: </a:t>
            </a:r>
            <a:r>
              <a:rPr lang="en-US" b="1" dirty="0"/>
              <a:t>use an augmenting path to augment flow in G Increase flow on forward edges Decrease flow on backward edges 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Use </a:t>
            </a:r>
            <a:r>
              <a:rPr lang="en-US" b="1" dirty="0"/>
              <a:t>path P in Gf </a:t>
            </a:r>
            <a:r>
              <a:rPr lang="en-US" b="1" dirty="0" smtClean="0"/>
              <a:t>to update </a:t>
            </a:r>
            <a:r>
              <a:rPr lang="en-US" b="1" dirty="0"/>
              <a:t>flow f 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u="sng" dirty="0" smtClean="0">
                <a:hlinkClick r:id="rId2"/>
              </a:rPr>
              <a:t>Claim </a:t>
            </a:r>
            <a:r>
              <a:rPr lang="en-US" b="1" dirty="0" smtClean="0"/>
              <a:t>: </a:t>
            </a:r>
            <a:r>
              <a:rPr lang="en-US" b="1" dirty="0"/>
              <a:t>Let f be a flow and let f’ = Augment(f, P). Then f’ is a </a:t>
            </a:r>
            <a:r>
              <a:rPr lang="en-US" b="1" dirty="0" smtClean="0"/>
              <a:t>flow.</a:t>
            </a:r>
          </a:p>
          <a:p>
            <a:r>
              <a:rPr lang="en-US" b="1" u="sng" dirty="0" smtClean="0">
                <a:hlinkClick r:id="rId2"/>
              </a:rPr>
              <a:t>Proof Idea </a:t>
            </a:r>
            <a:r>
              <a:rPr lang="en-US" b="1" dirty="0" smtClean="0"/>
              <a:t>: </a:t>
            </a:r>
            <a:r>
              <a:rPr lang="en-US" b="1" dirty="0"/>
              <a:t>verify capacity and conservation </a:t>
            </a:r>
            <a:r>
              <a:rPr lang="en-US" b="1" dirty="0" smtClean="0"/>
              <a:t>conditions.</a:t>
            </a:r>
          </a:p>
          <a:p>
            <a:pPr lvl="1"/>
            <a:r>
              <a:rPr lang="en-US" b="1" dirty="0" smtClean="0"/>
              <a:t>1</a:t>
            </a:r>
            <a:r>
              <a:rPr lang="en-US" b="1" dirty="0"/>
              <a:t>) </a:t>
            </a:r>
            <a:r>
              <a:rPr lang="en-US" b="1" u="sng" dirty="0" smtClean="0">
                <a:hlinkClick r:id="rId2"/>
              </a:rPr>
              <a:t>Capacity</a:t>
            </a:r>
            <a:r>
              <a:rPr lang="en-US" b="1" dirty="0" smtClean="0"/>
              <a:t>: </a:t>
            </a:r>
            <a:r>
              <a:rPr lang="en-US" b="1" dirty="0"/>
              <a:t>by design of residual </a:t>
            </a:r>
            <a:r>
              <a:rPr lang="en-US" b="1" dirty="0" smtClean="0"/>
              <a:t>graph.</a:t>
            </a:r>
          </a:p>
          <a:p>
            <a:pPr lvl="1"/>
            <a:r>
              <a:rPr lang="en-US" b="1" dirty="0" smtClean="0"/>
              <a:t>2</a:t>
            </a:r>
            <a:r>
              <a:rPr lang="en-US" b="1" dirty="0"/>
              <a:t>) </a:t>
            </a:r>
            <a:r>
              <a:rPr lang="en-US" b="1" u="sng" dirty="0" smtClean="0">
                <a:hlinkClick r:id="rId2"/>
              </a:rPr>
              <a:t>Conservation</a:t>
            </a:r>
            <a:r>
              <a:rPr lang="en-US" b="1" dirty="0" smtClean="0"/>
              <a:t>: </a:t>
            </a:r>
            <a:r>
              <a:rPr lang="en-US" b="1" dirty="0"/>
              <a:t>check that net change at each node is </a:t>
            </a:r>
            <a:r>
              <a:rPr lang="en-US" b="1" dirty="0" smtClean="0"/>
              <a:t>zero.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183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97"/>
          </a:xfrm>
        </p:spPr>
        <p:txBody>
          <a:bodyPr/>
          <a:lstStyle/>
          <a:p>
            <a:r>
              <a:rPr lang="en-US" b="1" dirty="0"/>
              <a:t>Augmentation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91215"/>
            <a:ext cx="9855444" cy="5157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UPDATING GRAPH AND CONSTUCTIN	residual graph: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Augment(f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P)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{</a:t>
            </a:r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 b = bottleneck(P, f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	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# edge </a:t>
            </a:r>
            <a:r>
              <a:rPr lang="en-US" b="1" dirty="0">
                <a:solidFill>
                  <a:srgbClr val="FFFF00"/>
                </a:solidFill>
              </a:rPr>
              <a:t>on P with least residual capacity</a:t>
            </a:r>
          </a:p>
          <a:p>
            <a:pPr marL="457200" lvl="1" indent="0">
              <a:buNone/>
            </a:pPr>
            <a:r>
              <a:rPr lang="en-US" sz="2000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Foreach</a:t>
            </a: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 = </a:t>
            </a: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(U, V)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∈ </a:t>
            </a: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 {</a:t>
            </a:r>
          </a:p>
          <a:p>
            <a:pPr marL="914400" lvl="2" indent="0">
              <a:buNone/>
            </a:pP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if e is a forward edge 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f(e) =</a:t>
            </a: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f(e) + b </a:t>
            </a: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000" b="1" dirty="0">
                <a:solidFill>
                  <a:srgbClr val="FFFF00"/>
                </a:solidFill>
              </a:rPr>
              <a:t>#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forward edge: increase flow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else 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let e’ = (v, u)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f(e’) = f(e’) - b </a:t>
            </a: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000" b="1" dirty="0" smtClean="0">
                <a:solidFill>
                  <a:srgbClr val="FFFF00"/>
                </a:solidFill>
              </a:rPr>
              <a:t># backward </a:t>
            </a:r>
            <a:r>
              <a:rPr lang="en-US" sz="2000" b="1" dirty="0">
                <a:solidFill>
                  <a:srgbClr val="FFFF00"/>
                </a:solidFill>
              </a:rPr>
              <a:t>edge: decrease flow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914400" lvl="2" indent="0">
              <a:buNone/>
            </a:pP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}</a:t>
            </a:r>
            <a:endParaRPr lang="en-US" sz="20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return f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Ford-Fulkerson </a:t>
            </a:r>
            <a:r>
              <a:rPr lang="en-US" b="1" dirty="0" smtClean="0"/>
              <a:t>Algorithm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idea of residual graph is used </a:t>
            </a:r>
            <a:r>
              <a:rPr lang="en-US" b="1" u="sng" dirty="0">
                <a:hlinkClick r:id="rId2"/>
              </a:rPr>
              <a:t>The Ford-Fulkerson</a:t>
            </a:r>
            <a:r>
              <a:rPr lang="en-US" b="1" dirty="0"/>
              <a:t> and </a:t>
            </a:r>
            <a:r>
              <a:rPr lang="en-US" b="1" dirty="0" err="1"/>
              <a:t>Dinic’s</a:t>
            </a:r>
            <a:r>
              <a:rPr lang="en-US" b="1" dirty="0"/>
              <a:t> </a:t>
            </a:r>
            <a:r>
              <a:rPr lang="en-US" b="1" dirty="0" smtClean="0"/>
              <a:t>algorithms.</a:t>
            </a:r>
          </a:p>
          <a:p>
            <a:r>
              <a:rPr lang="en-US" b="1" u="sng" dirty="0" smtClean="0">
                <a:hlinkClick r:id="rId2"/>
              </a:rPr>
              <a:t>Idea</a:t>
            </a:r>
            <a:endParaRPr lang="en-US" b="1" u="sng" dirty="0"/>
          </a:p>
          <a:p>
            <a:pPr marL="457200" lvl="1" indent="0">
              <a:buNone/>
            </a:pPr>
            <a:r>
              <a:rPr lang="en-US" b="1" dirty="0" smtClean="0"/>
              <a:t>Repeat</a:t>
            </a:r>
            <a:r>
              <a:rPr lang="en-US" b="1" dirty="0"/>
              <a:t>: find an augmenting path, and augment!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Show Pseudocode.</a:t>
            </a:r>
          </a:p>
          <a:p>
            <a:r>
              <a:rPr lang="en-US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Implement </a:t>
            </a:r>
            <a:r>
              <a:rPr lang="en-US" b="1" i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Code In </a:t>
            </a:r>
            <a:r>
              <a:rPr lang="en-US" b="1" i="1" u="sng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Jupyter</a:t>
            </a:r>
            <a:r>
              <a:rPr lang="en-US" b="1" i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Notebook.</a:t>
            </a:r>
          </a:p>
          <a:p>
            <a:r>
              <a:rPr lang="en-US" b="1" i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Trace </a:t>
            </a:r>
            <a:r>
              <a:rPr lang="en-US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code.</a:t>
            </a:r>
            <a:endParaRPr lang="en-US" b="1" i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Ford-Fulkerson </a:t>
            </a:r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39410"/>
            <a:ext cx="10789930" cy="44915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u="sng" dirty="0" smtClean="0"/>
              <a:t>PSEUDOCODE:</a:t>
            </a:r>
            <a:endParaRPr lang="en-US" sz="2200" b="1" u="sng" dirty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Ford-Fulkerson(G</a:t>
            </a:r>
            <a:r>
              <a:rPr lang="en-US" sz="2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s, t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 { </a:t>
            </a:r>
          </a:p>
          <a:p>
            <a:pPr marL="914400" lvl="2" indent="0">
              <a:buNone/>
            </a:pPr>
            <a:r>
              <a:rPr lang="en-US" sz="2200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foreach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 ∈ E f(e) = 0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2200" b="1" dirty="0" smtClean="0">
                <a:solidFill>
                  <a:srgbClr val="FFFF00"/>
                </a:solidFill>
              </a:rPr>
              <a:t># </a:t>
            </a:r>
            <a:r>
              <a:rPr lang="en-US" sz="2200" b="1" dirty="0">
                <a:solidFill>
                  <a:srgbClr val="FFFF00"/>
                </a:solidFill>
              </a:rPr>
              <a:t>initially, no flow </a:t>
            </a:r>
            <a:endParaRPr lang="en-US" sz="2200" b="1" dirty="0" smtClean="0">
              <a:solidFill>
                <a:srgbClr val="FFFF00"/>
              </a:solidFill>
            </a:endParaRPr>
          </a:p>
          <a:p>
            <a:pPr marL="1371600" lvl="3" indent="0">
              <a:buNone/>
            </a:pP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Gf </a:t>
            </a:r>
            <a:r>
              <a:rPr lang="en-US" sz="2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 copy of G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			</a:t>
            </a:r>
            <a:r>
              <a:rPr lang="en-US" sz="2200" b="1" dirty="0" smtClean="0">
                <a:solidFill>
                  <a:srgbClr val="FFFF00"/>
                </a:solidFill>
              </a:rPr>
              <a:t>#residual </a:t>
            </a:r>
            <a:r>
              <a:rPr lang="en-US" sz="2200" b="1" dirty="0">
                <a:solidFill>
                  <a:srgbClr val="FFFF00"/>
                </a:solidFill>
              </a:rPr>
              <a:t>graph = original graph </a:t>
            </a:r>
            <a:endParaRPr lang="en-US" sz="2200" b="1" dirty="0" smtClean="0">
              <a:solidFill>
                <a:srgbClr val="FFFF00"/>
              </a:solidFill>
            </a:endParaRPr>
          </a:p>
          <a:p>
            <a:pPr marL="1371600" lvl="3" indent="0">
              <a:buNone/>
            </a:pP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while </a:t>
            </a:r>
            <a:r>
              <a:rPr lang="en-US" sz="2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(there exists an s-t path P in Gf)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{	</a:t>
            </a:r>
            <a:r>
              <a:rPr lang="en-US" sz="2200" b="1" dirty="0">
                <a:solidFill>
                  <a:srgbClr val="FFFF00"/>
                </a:solidFill>
              </a:rPr>
              <a:t> # </a:t>
            </a:r>
            <a:r>
              <a:rPr lang="en-US" sz="2200" b="1" dirty="0" smtClean="0">
                <a:solidFill>
                  <a:srgbClr val="FFFF00"/>
                </a:solidFill>
              </a:rPr>
              <a:t>BFS or DFS</a:t>
            </a:r>
            <a:endParaRPr lang="en-US" sz="2200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828800" lvl="4" indent="0">
              <a:buNone/>
            </a:pP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 = Augment(f, P)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200" b="1" dirty="0" smtClean="0">
                <a:solidFill>
                  <a:srgbClr val="FFFF00"/>
                </a:solidFill>
              </a:rPr>
              <a:t># </a:t>
            </a:r>
            <a:r>
              <a:rPr lang="en-US" sz="2200" b="1" dirty="0">
                <a:solidFill>
                  <a:srgbClr val="FFFF00"/>
                </a:solidFill>
              </a:rPr>
              <a:t>change the flow</a:t>
            </a:r>
            <a:r>
              <a:rPr lang="en-US" sz="2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endParaRPr lang="en-US" sz="2200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828800" lvl="4" indent="0">
              <a:buNone/>
            </a:pP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update </a:t>
            </a:r>
            <a:r>
              <a:rPr lang="en-US" sz="2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Gf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			</a:t>
            </a:r>
            <a:r>
              <a:rPr lang="en-US" sz="2200" b="1" dirty="0" smtClean="0">
                <a:solidFill>
                  <a:srgbClr val="FFFF00"/>
                </a:solidFill>
              </a:rPr>
              <a:t># </a:t>
            </a:r>
            <a:r>
              <a:rPr lang="en-US" sz="2200" b="1" dirty="0">
                <a:solidFill>
                  <a:srgbClr val="FFFF00"/>
                </a:solidFill>
              </a:rPr>
              <a:t>build a new residual graph</a:t>
            </a:r>
            <a:r>
              <a:rPr lang="en-US" sz="2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endParaRPr lang="en-US" sz="2200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371600" lvl="3" indent="0">
              <a:buNone/>
            </a:pP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1371600" lvl="3" indent="0">
              <a:buNone/>
            </a:pP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return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</a:t>
            </a:r>
          </a:p>
          <a:p>
            <a:pPr marL="914400" lvl="2" indent="0">
              <a:buNone/>
            </a:pP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4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Ford-Fulkerson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057488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5400" b="1" dirty="0" smtClean="0"/>
              <a:t>Implementation Notebook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251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27" y="0"/>
            <a:ext cx="9404723" cy="1400530"/>
          </a:xfrm>
        </p:spPr>
        <p:txBody>
          <a:bodyPr/>
          <a:lstStyle/>
          <a:p>
            <a:r>
              <a:rPr lang="en-US" b="1" dirty="0"/>
              <a:t>Ford-Fulkerson </a:t>
            </a:r>
            <a:r>
              <a:rPr lang="en-US" b="1" dirty="0" smtClean="0"/>
              <a:t>Tracing </a:t>
            </a:r>
            <a:r>
              <a:rPr lang="en-US" b="1" dirty="0"/>
              <a:t>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5" b="8461"/>
          <a:stretch/>
        </p:blipFill>
        <p:spPr bwMode="auto">
          <a:xfrm>
            <a:off x="796834" y="700265"/>
            <a:ext cx="4122738" cy="598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" b="8879"/>
          <a:stretch/>
        </p:blipFill>
        <p:spPr>
          <a:xfrm>
            <a:off x="5770205" y="700265"/>
            <a:ext cx="4387567" cy="59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en-US" b="1" dirty="0"/>
              <a:t>Ford-Fulkerson Tracing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8" b="3238"/>
          <a:stretch/>
        </p:blipFill>
        <p:spPr>
          <a:xfrm>
            <a:off x="906835" y="700265"/>
            <a:ext cx="4441637" cy="5974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1" b="4953"/>
          <a:stretch/>
        </p:blipFill>
        <p:spPr>
          <a:xfrm>
            <a:off x="5799802" y="700264"/>
            <a:ext cx="4401475" cy="59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Max-Flow Min-Cut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98171"/>
            <a:ext cx="9403742" cy="455022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Relationship between flows and </a:t>
            </a:r>
            <a:r>
              <a:rPr lang="en-US" b="1" u="sng" dirty="0" smtClean="0"/>
              <a:t>cuts: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Flow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value lemma.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Let f be any flow, and let (A, B) be any s-t cut. Then, the net flow sent across the cut is equal to the amount leaving </a:t>
            </a:r>
            <a:r>
              <a:rPr lang="en-US" dirty="0" smtClean="0"/>
              <a:t>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85" y="3098701"/>
            <a:ext cx="8528596" cy="355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Max-Flow Min-Cut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29"/>
          <a:stretch/>
        </p:blipFill>
        <p:spPr>
          <a:xfrm>
            <a:off x="798852" y="3122023"/>
            <a:ext cx="9558248" cy="332604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6112" y="1698171"/>
            <a:ext cx="9403742" cy="455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u="sng" dirty="0" smtClean="0"/>
              <a:t>Relationship between flows and cuts: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Weak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duality</a:t>
            </a:r>
            <a:r>
              <a:rPr lang="en-US" dirty="0"/>
              <a:t> Let f be any flow and (A, B) be any cut. Then, </a:t>
            </a:r>
            <a:r>
              <a:rPr lang="en-US" dirty="0" err="1"/>
              <a:t>val</a:t>
            </a:r>
            <a:r>
              <a:rPr lang="en-US" dirty="0"/>
              <a:t>(f) ≤ cap(A, B).</a:t>
            </a:r>
          </a:p>
          <a:p>
            <a:pPr marL="0" indent="0">
              <a:buFont typeface="Wingdings 3" charset="2"/>
              <a:buNone/>
            </a:pPr>
            <a:endParaRPr lang="en-US" b="1" u="sng" dirty="0" smtClean="0"/>
          </a:p>
          <a:p>
            <a:pPr marL="0" indent="0">
              <a:buFont typeface="Wingdings 3" charset="2"/>
              <a:buNone/>
            </a:pP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9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Max-Flow Min-Cut Theorem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2" y="1698171"/>
            <a:ext cx="9403742" cy="455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Certificate </a:t>
            </a:r>
            <a:r>
              <a:rPr lang="en-US" b="1" u="sng" dirty="0"/>
              <a:t>of </a:t>
            </a:r>
            <a:r>
              <a:rPr lang="en-US" b="1" u="sng" dirty="0" smtClean="0"/>
              <a:t>optimality: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Corollary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Let f be a flow and let (A, B) be any cut. If </a:t>
            </a:r>
            <a:r>
              <a:rPr lang="en-US" dirty="0" err="1"/>
              <a:t>val</a:t>
            </a:r>
            <a:r>
              <a:rPr lang="en-US" dirty="0"/>
              <a:t>(f) = cap(A, B), then f is a max flow and (A, B) is a min cut.</a:t>
            </a:r>
            <a:endParaRPr lang="en-US" b="1" u="sng" dirty="0" smtClean="0"/>
          </a:p>
          <a:p>
            <a:pPr marL="0" indent="0">
              <a:buFont typeface="Wingdings 3" charset="2"/>
              <a:buNone/>
            </a:pP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99" y="3098701"/>
            <a:ext cx="9369124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Intro. And Motivation: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10117682" cy="4898571"/>
          </a:xfrm>
        </p:spPr>
        <p:txBody>
          <a:bodyPr/>
          <a:lstStyle/>
          <a:p>
            <a:r>
              <a:rPr lang="en-US" b="1" dirty="0"/>
              <a:t>In </a:t>
            </a:r>
            <a:r>
              <a:rPr lang="en-US" b="1" dirty="0">
                <a:hlinkClick r:id="rId2" tooltip="Optimization (mathematics)"/>
              </a:rPr>
              <a:t>optimization theory</a:t>
            </a:r>
            <a:r>
              <a:rPr lang="en-US" b="1" dirty="0"/>
              <a:t>, maximum flow problems involve finding a feasible flow through a </a:t>
            </a:r>
            <a:r>
              <a:rPr lang="en-US" b="1" dirty="0">
                <a:hlinkClick r:id="rId3" tooltip="Flow network"/>
              </a:rPr>
              <a:t>flow network</a:t>
            </a:r>
            <a:r>
              <a:rPr lang="en-US" b="1" dirty="0"/>
              <a:t> that obtains the maximum possible flow rate</a:t>
            </a:r>
            <a:r>
              <a:rPr lang="en-US" b="1" dirty="0" smtClean="0"/>
              <a:t>.</a:t>
            </a:r>
          </a:p>
          <a:p>
            <a:r>
              <a:rPr lang="en-US" b="1" dirty="0"/>
              <a:t> </a:t>
            </a:r>
            <a:r>
              <a:rPr lang="en-US" b="1" dirty="0">
                <a:hlinkClick r:id="rId4" tooltip="Ted Harris (mathematician)"/>
              </a:rPr>
              <a:t>T. E. Harris</a:t>
            </a:r>
            <a:r>
              <a:rPr lang="en-US" b="1" dirty="0"/>
              <a:t> and F. S. </a:t>
            </a:r>
            <a:r>
              <a:rPr lang="en-US" b="1" dirty="0" smtClean="0"/>
              <a:t>Ross (1954):</a:t>
            </a:r>
          </a:p>
          <a:p>
            <a:pPr lvl="1"/>
            <a:r>
              <a:rPr lang="en-US" b="1" dirty="0" smtClean="0"/>
              <a:t>Simplifying the </a:t>
            </a:r>
            <a:r>
              <a:rPr lang="en-US" b="1" dirty="0"/>
              <a:t>model of Soviet railway traffic flow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>
                <a:hlinkClick r:id="rId5" tooltip="Lester R. Ford, Jr."/>
              </a:rPr>
              <a:t>Lester R. Ford, Jr.</a:t>
            </a:r>
            <a:r>
              <a:rPr lang="en-US" b="1" dirty="0"/>
              <a:t> and </a:t>
            </a:r>
            <a:r>
              <a:rPr lang="en-US" b="1" dirty="0">
                <a:hlinkClick r:id="rId6" tooltip="D. R. Fulkerson"/>
              </a:rPr>
              <a:t>Delbert R. Fulkerson </a:t>
            </a:r>
            <a:r>
              <a:rPr lang="en-US" b="1" dirty="0" smtClean="0"/>
              <a:t>(1955):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first </a:t>
            </a:r>
            <a:r>
              <a:rPr lang="en-US" b="1" dirty="0" smtClean="0"/>
              <a:t>algorithm</a:t>
            </a:r>
            <a:r>
              <a:rPr lang="en-US" b="1" dirty="0"/>
              <a:t>, the </a:t>
            </a:r>
            <a:r>
              <a:rPr lang="en-US" b="1" dirty="0">
                <a:hlinkClick r:id="rId7" tooltip="Ford–Fulkerson algorithm"/>
              </a:rPr>
              <a:t>Ford–Fulkerson algorithm</a:t>
            </a:r>
            <a:r>
              <a:rPr lang="en-US" b="1" dirty="0"/>
              <a:t>.</a:t>
            </a:r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7" y="3749040"/>
            <a:ext cx="7873856" cy="2858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43" y="4268730"/>
            <a:ext cx="1866900" cy="23383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43" y="1853248"/>
            <a:ext cx="1866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Max-Flow Min-Cut Theorem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2" y="1698171"/>
            <a:ext cx="9403742" cy="455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Max-Flow Min-Cut Theorem:</a:t>
            </a:r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states that</a:t>
            </a:r>
            <a:r>
              <a:rPr lang="en-US" b="1" dirty="0" smtClean="0"/>
              <a:t>:</a:t>
            </a:r>
          </a:p>
          <a:p>
            <a:pPr marL="457200" lvl="1" indent="0">
              <a:buNone/>
            </a:pPr>
            <a:r>
              <a:rPr lang="en-US" b="1" dirty="0" smtClean="0"/>
              <a:t> </a:t>
            </a:r>
            <a:r>
              <a:rPr lang="en-US" b="1" dirty="0"/>
              <a:t>Value of a max flow = capacity of a min cut. </a:t>
            </a:r>
            <a:endParaRPr lang="en-US" b="1" dirty="0" smtClean="0"/>
          </a:p>
          <a:p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Augmenting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path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theorem</a:t>
            </a:r>
            <a:r>
              <a:rPr lang="en-US" b="1" dirty="0" smtClean="0"/>
              <a:t>: </a:t>
            </a:r>
          </a:p>
          <a:p>
            <a:pPr marL="457200" lvl="1" indent="0">
              <a:buNone/>
            </a:pPr>
            <a:r>
              <a:rPr lang="en-US" b="1" dirty="0" smtClean="0"/>
              <a:t>A </a:t>
            </a:r>
            <a:r>
              <a:rPr lang="en-US" b="1" dirty="0"/>
              <a:t>flow f is a max flow </a:t>
            </a:r>
            <a:r>
              <a:rPr lang="en-US" b="1" dirty="0" smtClean="0"/>
              <a:t>if </a:t>
            </a:r>
            <a:r>
              <a:rPr lang="en-US" b="1" dirty="0"/>
              <a:t>no augmenting paths</a:t>
            </a:r>
            <a:r>
              <a:rPr lang="en-US" b="1" dirty="0" smtClean="0"/>
              <a:t>.</a:t>
            </a:r>
          </a:p>
          <a:p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following three conditions are equivalent for any flow f 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b="1" dirty="0" smtClean="0"/>
              <a:t> </a:t>
            </a:r>
            <a:r>
              <a:rPr lang="en-US" b="1" dirty="0"/>
              <a:t>There exists a cut (A, B) such that cap(A, B) = </a:t>
            </a:r>
            <a:r>
              <a:rPr lang="en-US" b="1" dirty="0" err="1"/>
              <a:t>val</a:t>
            </a:r>
            <a:r>
              <a:rPr lang="en-US" b="1" dirty="0"/>
              <a:t>(f). </a:t>
            </a:r>
            <a:endParaRPr lang="en-US" b="1" dirty="0" smtClean="0"/>
          </a:p>
          <a:p>
            <a:pPr lvl="1"/>
            <a:r>
              <a:rPr lang="en-US" b="1" dirty="0" smtClean="0"/>
              <a:t>f </a:t>
            </a:r>
            <a:r>
              <a:rPr lang="en-US" b="1" dirty="0"/>
              <a:t>is a max flow. </a:t>
            </a:r>
            <a:endParaRPr lang="en-US" b="1" dirty="0" smtClean="0"/>
          </a:p>
          <a:p>
            <a:pPr lvl="1"/>
            <a:r>
              <a:rPr lang="en-US" b="1" dirty="0" smtClean="0"/>
              <a:t>There </a:t>
            </a:r>
            <a:r>
              <a:rPr lang="en-US" b="1" dirty="0"/>
              <a:t>is no augmenting path with respect to f (</a:t>
            </a:r>
            <a:r>
              <a:rPr lang="en-US" dirty="0"/>
              <a:t>if Ford–Fulkerson terminates, then f is max </a:t>
            </a:r>
            <a:r>
              <a:rPr lang="en-US" dirty="0" smtClean="0"/>
              <a:t>flow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2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Ford–Fulkerson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There are at most </a:t>
            </a:r>
            <a:r>
              <a:rPr lang="en-US" sz="24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 augment operations</a:t>
            </a:r>
            <a:r>
              <a:rPr lang="en-US" sz="2400" b="1" dirty="0"/>
              <a:t>. </a:t>
            </a:r>
            <a:r>
              <a:rPr lang="en-US" sz="2400" b="1" dirty="0" smtClean="0"/>
              <a:t>How long </a:t>
            </a:r>
            <a:r>
              <a:rPr lang="en-US" sz="2400" b="1" dirty="0"/>
              <a:t>does it take for each?</a:t>
            </a:r>
          </a:p>
          <a:p>
            <a:pPr marL="457200" lvl="1" indent="0">
              <a:buNone/>
            </a:pPr>
            <a:r>
              <a:rPr lang="en-US" sz="2000" b="1" dirty="0"/>
              <a:t>Find a residual path 						</a:t>
            </a:r>
            <a:r>
              <a:rPr lang="en-US" sz="2000" b="1" dirty="0" smtClean="0">
                <a:solidFill>
                  <a:srgbClr val="FFFF00"/>
                </a:solidFill>
              </a:rPr>
              <a:t>O(m + n</a:t>
            </a:r>
            <a:r>
              <a:rPr lang="en-US" sz="2000" b="1" dirty="0">
                <a:solidFill>
                  <a:srgbClr val="FFFF00"/>
                </a:solidFill>
              </a:rPr>
              <a:t>) </a:t>
            </a:r>
          </a:p>
          <a:p>
            <a:pPr marL="457200" lvl="1" indent="0">
              <a:buNone/>
            </a:pPr>
            <a:r>
              <a:rPr lang="en-US" sz="2000" b="1" dirty="0"/>
              <a:t>Compute bottleneck </a:t>
            </a:r>
            <a:r>
              <a:rPr lang="en-US" sz="2000" b="1" dirty="0" smtClean="0"/>
              <a:t>capacity</a:t>
            </a:r>
            <a:r>
              <a:rPr lang="en-US" sz="2000" b="1" dirty="0"/>
              <a:t>			</a:t>
            </a:r>
            <a:r>
              <a:rPr lang="en-US" sz="2000" b="1" dirty="0" smtClean="0">
                <a:solidFill>
                  <a:srgbClr val="FFFF00"/>
                </a:solidFill>
              </a:rPr>
              <a:t>O(m)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Update </a:t>
            </a:r>
            <a:r>
              <a:rPr lang="en-US" sz="2000" b="1" dirty="0" smtClean="0"/>
              <a:t>flow</a:t>
            </a:r>
            <a:r>
              <a:rPr lang="en-US" sz="2000" b="1" dirty="0"/>
              <a:t>				</a:t>
            </a:r>
            <a:r>
              <a:rPr lang="en-US" sz="2000" b="1" dirty="0" smtClean="0"/>
              <a:t>			</a:t>
            </a:r>
            <a:r>
              <a:rPr lang="en-US" sz="2000" b="1" dirty="0" smtClean="0">
                <a:solidFill>
                  <a:srgbClr val="FFFF00"/>
                </a:solidFill>
              </a:rPr>
              <a:t>	O(m) </a:t>
            </a:r>
            <a:endParaRPr lang="en-US" sz="2000" b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sz="2000" b="1" dirty="0"/>
              <a:t>Update residual </a:t>
            </a:r>
            <a:r>
              <a:rPr lang="en-US" sz="2000" b="1" dirty="0" smtClean="0"/>
              <a:t>graph</a:t>
            </a:r>
            <a:r>
              <a:rPr lang="en-US" sz="2000" b="1" dirty="0"/>
              <a:t>					</a:t>
            </a:r>
            <a:r>
              <a:rPr lang="en-US" sz="2000" b="1" dirty="0" smtClean="0">
                <a:solidFill>
                  <a:srgbClr val="FFFF00"/>
                </a:solidFill>
              </a:rPr>
              <a:t>O(m) </a:t>
            </a:r>
          </a:p>
          <a:p>
            <a:pPr marL="457200" lvl="1" indent="0">
              <a:buNone/>
            </a:pPr>
            <a:endParaRPr lang="en-US" sz="2000" b="1" dirty="0">
              <a:solidFill>
                <a:srgbClr val="FFFF00"/>
              </a:solidFill>
            </a:endParaRPr>
          </a:p>
          <a:p>
            <a:pPr marL="457200" lvl="1" indent="0" algn="ctr">
              <a:buNone/>
            </a:pPr>
            <a:r>
              <a:rPr lang="en-US" sz="2800" b="1" dirty="0">
                <a:solidFill>
                  <a:srgbClr val="FFFF00"/>
                </a:solidFill>
              </a:rPr>
              <a:t>Total running time: </a:t>
            </a:r>
            <a:r>
              <a:rPr lang="en-US" sz="3600" b="1" dirty="0" smtClean="0">
                <a:solidFill>
                  <a:srgbClr val="FFFF00"/>
                </a:solidFill>
              </a:rPr>
              <a:t>O( C(m + n) )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Ford–Fulkerson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76104"/>
            <a:ext cx="9403742" cy="477229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Assumption</a:t>
            </a:r>
            <a:r>
              <a:rPr lang="en-US" sz="2400" b="1" dirty="0" smtClean="0"/>
              <a:t>: </a:t>
            </a:r>
            <a:r>
              <a:rPr lang="en-US" sz="2400" b="1" dirty="0"/>
              <a:t>Every edge capacity c(e) is an integer between 1 and C.</a:t>
            </a:r>
          </a:p>
          <a:p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Integrality </a:t>
            </a:r>
            <a:r>
              <a:rPr lang="en-US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invariant</a:t>
            </a:r>
            <a:r>
              <a:rPr lang="en-US" sz="2400" b="1" dirty="0" smtClean="0"/>
              <a:t>: </a:t>
            </a:r>
            <a:r>
              <a:rPr lang="en-US" sz="2400" b="1" dirty="0"/>
              <a:t>Throughout Ford–Fulkerson, every edge flow f (</a:t>
            </a:r>
            <a:r>
              <a:rPr lang="en-US" sz="2400" b="1" dirty="0" smtClean="0"/>
              <a:t>e) and </a:t>
            </a:r>
            <a:r>
              <a:rPr lang="en-US" sz="2400" b="1" dirty="0"/>
              <a:t>residual capacity </a:t>
            </a:r>
            <a:r>
              <a:rPr lang="en-US" sz="2400" b="1" dirty="0" err="1"/>
              <a:t>cf</a:t>
            </a:r>
            <a:r>
              <a:rPr lang="en-US" sz="2400" b="1" dirty="0"/>
              <a:t> (e) is an </a:t>
            </a:r>
            <a:r>
              <a:rPr lang="en-US" sz="2400" b="1" dirty="0" smtClean="0"/>
              <a:t>integer.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Prove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B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y induction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on the number of augmenting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paths</a:t>
            </a:r>
          </a:p>
          <a:p>
            <a:r>
              <a:rPr lang="en-US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Theorem</a:t>
            </a:r>
            <a:r>
              <a:rPr lang="en-US" sz="2400" b="1" dirty="0" smtClean="0"/>
              <a:t>: </a:t>
            </a:r>
            <a:r>
              <a:rPr lang="en-US" sz="2400" b="1" dirty="0"/>
              <a:t>Ford–Fulkerson terminates after at most </a:t>
            </a:r>
            <a:r>
              <a:rPr lang="en-US" sz="2400" b="1" dirty="0" err="1"/>
              <a:t>val</a:t>
            </a:r>
            <a:r>
              <a:rPr lang="en-US" sz="2400" b="1" dirty="0"/>
              <a:t>(f *) ≤ </a:t>
            </a:r>
            <a:r>
              <a:rPr lang="en-US" sz="2400" b="1" dirty="0" err="1"/>
              <a:t>nC</a:t>
            </a:r>
            <a:r>
              <a:rPr lang="en-US" sz="2400" b="1" dirty="0"/>
              <a:t> augmenting paths, where f * is a max flow. </a:t>
            </a:r>
            <a:endParaRPr lang="en-US" sz="2400" b="1" dirty="0" smtClean="0"/>
          </a:p>
          <a:p>
            <a:pPr marL="457200" lvl="1" indent="0">
              <a:buNone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Prove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Each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augmentation increases the value of the flow by at least 1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2400" b="1" dirty="0"/>
              <a:t>The running time of Ford–Fulkerson is </a:t>
            </a:r>
            <a:r>
              <a:rPr lang="en-US" sz="2400" b="1" dirty="0" smtClean="0"/>
              <a:t>O((m + n)C</a:t>
            </a:r>
            <a:r>
              <a:rPr lang="en-US" sz="2400" b="1" dirty="0"/>
              <a:t>). </a:t>
            </a:r>
            <a:endParaRPr lang="en-US" sz="2400" b="1" dirty="0" smtClean="0"/>
          </a:p>
          <a:p>
            <a:pPr marL="457200" lvl="1" indent="0">
              <a:buNone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Prove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Can use either BFS or DFS to find an augmenting path in O(m) time.</a:t>
            </a:r>
            <a:endParaRPr lang="en-US" sz="20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Ford–Fulkerson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generic Ford–Fulkerson algorithm poly-time in input </a:t>
            </a:r>
            <a:r>
              <a:rPr lang="en-US" dirty="0" smtClean="0"/>
              <a:t>size</a:t>
            </a:r>
            <a:r>
              <a:rPr lang="en-US" dirty="0"/>
              <a:t> </a:t>
            </a:r>
            <a:r>
              <a:rPr lang="en-US" dirty="0" smtClean="0"/>
              <a:t>(m</a:t>
            </a:r>
            <a:r>
              <a:rPr lang="en-US" dirty="0"/>
              <a:t>, n, and log </a:t>
            </a:r>
            <a:r>
              <a:rPr lang="en-US" dirty="0" smtClean="0"/>
              <a:t>C)?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No. If max capacity is C, then algorithm can take ≥ C iterations.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3" y="3327045"/>
            <a:ext cx="4458322" cy="3308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12" y="3327045"/>
            <a:ext cx="4204641" cy="33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with Ford-Fulkerson Algorithm.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9403742" cy="43951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Choosing good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augmenting paths: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choices lead to exponential algorithms.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Clever </a:t>
            </a:r>
            <a:r>
              <a:rPr lang="en-US" dirty="0"/>
              <a:t>choices lead to polynomial </a:t>
            </a:r>
            <a:r>
              <a:rPr lang="en-US" dirty="0" smtClean="0"/>
              <a:t>algorithms. </a:t>
            </a:r>
          </a:p>
          <a:p>
            <a:endParaRPr lang="en-US" dirty="0" smtClean="0"/>
          </a:p>
          <a:p>
            <a:r>
              <a:rPr lang="en-US" b="1" dirty="0" smtClean="0"/>
              <a:t>When edge capacities can be irrational, no guarantee</a:t>
            </a:r>
          </a:p>
          <a:p>
            <a:pPr marL="0" indent="0">
              <a:buNone/>
            </a:pPr>
            <a:r>
              <a:rPr lang="en-US" b="1" dirty="0" smtClean="0"/>
              <a:t>that Ford–Fulkerson terminates (or converges to a maximum flow)!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Goal</a:t>
            </a:r>
            <a:r>
              <a:rPr lang="en-US" dirty="0"/>
              <a:t> </a:t>
            </a:r>
            <a:r>
              <a:rPr lang="en-US" b="1" dirty="0" smtClean="0"/>
              <a:t>:Choose </a:t>
            </a:r>
            <a:r>
              <a:rPr lang="en-US" b="1" dirty="0"/>
              <a:t>augmenting paths so that: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find augmenting paths efficiently.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Few </a:t>
            </a:r>
            <a:r>
              <a:rPr lang="en-US" dirty="0"/>
              <a:t>iterations.</a:t>
            </a:r>
          </a:p>
        </p:txBody>
      </p:sp>
    </p:spTree>
    <p:extLst>
      <p:ext uri="{BB962C8B-B14F-4D97-AF65-F5344CB8AC3E}">
        <p14:creationId xmlns:p14="http://schemas.microsoft.com/office/powerpoint/2010/main" val="23881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with Ford-Fulkerson Algorithm.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Choose augmenting paths with: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Max bottleneck capacity (“fattest”).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Sufficiently large bottleneck capacity.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Fewest edges.</a:t>
                </a:r>
              </a:p>
              <a:p>
                <a:endParaRPr lang="en-US" dirty="0" smtClean="0"/>
              </a:p>
              <a:p>
                <a:r>
                  <a:rPr lang="en-US" b="1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Another Improving Algorithms: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Dinitz</a:t>
                </a:r>
                <a:r>
                  <a:rPr lang="en-US" dirty="0"/>
                  <a:t>`</a:t>
                </a:r>
                <a:r>
                  <a:rPr lang="en-US" dirty="0" smtClean="0"/>
                  <a:t> </a:t>
                </a:r>
                <a:r>
                  <a:rPr lang="en-US" dirty="0"/>
                  <a:t>1970 (Soviet Union</a:t>
                </a:r>
                <a:r>
                  <a:rPr lang="en-US" dirty="0" smtClean="0"/>
                  <a:t>)	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Edmonds-Karp 1972 (USA</a:t>
                </a:r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𝑉𝐸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670" y="3684121"/>
            <a:ext cx="2564277" cy="2564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286" y="3684122"/>
            <a:ext cx="2069614" cy="261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Life Applications.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Airline </a:t>
            </a:r>
            <a:r>
              <a:rPr lang="en-US" b="1" dirty="0" smtClean="0"/>
              <a:t>Scheduling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Bipartite </a:t>
            </a:r>
            <a:r>
              <a:rPr lang="en-US" b="1" dirty="0" smtClean="0"/>
              <a:t>Matching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Survey </a:t>
            </a:r>
            <a:r>
              <a:rPr lang="en-US" b="1" dirty="0" smtClean="0"/>
              <a:t>Design</a:t>
            </a:r>
            <a:r>
              <a:rPr lang="en-US" dirty="0" smtClean="0"/>
              <a:t>.</a:t>
            </a:r>
          </a:p>
          <a:p>
            <a:r>
              <a:rPr lang="en-US" b="1" dirty="0"/>
              <a:t>Image </a:t>
            </a:r>
            <a:r>
              <a:rPr lang="en-US" b="1" dirty="0" smtClean="0"/>
              <a:t>Segmentation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Baseball </a:t>
            </a:r>
            <a:r>
              <a:rPr lang="en-US" b="1" dirty="0"/>
              <a:t>Elimination Problem</a:t>
            </a:r>
            <a:r>
              <a:rPr lang="en-US" dirty="0"/>
              <a:t>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82" y="4327733"/>
            <a:ext cx="3564600" cy="2311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78" y="1376240"/>
            <a:ext cx="5275337" cy="2561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15" y="4327732"/>
            <a:ext cx="3564600" cy="2311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2" y="4327732"/>
            <a:ext cx="3042487" cy="23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200149"/>
            <a:ext cx="9222377" cy="518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sz="2000" dirty="0" smtClean="0">
                <a:hlinkClick r:id="rId2"/>
              </a:rPr>
              <a:t>https://www.youtube.com/watch?v=oHy3ddI9X3o&amp;t=596s</a:t>
            </a:r>
            <a:endParaRPr lang="en-US" sz="2000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en.wikipedia.org/wiki/Maximum_flow_problem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https://www.geeksforgeeks.org/ford-fulkerson-algorithm-for-maximum-flow-problem/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https://www.programiz.com/dsa/ford-fulkerson-algorithm</a:t>
            </a:r>
            <a:endParaRPr lang="en-US" sz="2000" dirty="0" smtClean="0"/>
          </a:p>
          <a:p>
            <a:r>
              <a:rPr lang="en-US" sz="2000" dirty="0" smtClean="0">
                <a:hlinkClick r:id="rId6"/>
              </a:rPr>
              <a:t>https://www.cs.princeton.edu/~wayne/kleinberg-tardos/pdf/07NetworkFlowI.pdf</a:t>
            </a:r>
            <a:endParaRPr lang="en-US" sz="2000" dirty="0" smtClean="0"/>
          </a:p>
          <a:p>
            <a:r>
              <a:rPr lang="en-US" sz="2000" dirty="0" smtClean="0">
                <a:hlinkClick r:id="rId7"/>
              </a:rPr>
              <a:t>https://people.cs.umass.edu/~sheldon/teaching/mhc/cs312/2013sp/Slides/Slides19%20-%20Ford-Fulkerson.pdf</a:t>
            </a:r>
            <a:endParaRPr lang="en-US" sz="2000" dirty="0" smtClean="0"/>
          </a:p>
          <a:p>
            <a:r>
              <a:rPr lang="en-US" sz="2000" dirty="0" smtClean="0">
                <a:hlinkClick r:id="rId8"/>
              </a:rPr>
              <a:t>https://www.cs.cmu.edu/~avrim/451f11/lectures/lect1025.pdf</a:t>
            </a:r>
            <a:endParaRPr lang="en-US" sz="2000" dirty="0" smtClean="0"/>
          </a:p>
          <a:p>
            <a:r>
              <a:rPr lang="en-US" sz="2000" dirty="0" smtClean="0">
                <a:hlinkClick r:id="rId9"/>
              </a:rPr>
              <a:t>http://theory.stanford.edu/~tim/w16/l/l1.pdf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 Network Problem: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49191"/>
            <a:ext cx="9403742" cy="4395151"/>
          </a:xfrm>
        </p:spPr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 smtClean="0">
                <a:hlinkClick r:id="rId2" tooltip="Lester R. Ford, Jr."/>
              </a:rPr>
              <a:t>directed graph</a:t>
            </a:r>
            <a:r>
              <a:rPr lang="en-US" b="1" dirty="0" smtClean="0"/>
              <a:t> G&lt;V, E&gt;.</a:t>
            </a:r>
          </a:p>
          <a:p>
            <a:r>
              <a:rPr lang="en-US" b="1" dirty="0" smtClean="0"/>
              <a:t>Weights on edges denotes </a:t>
            </a:r>
            <a:r>
              <a:rPr lang="en-US" b="1" dirty="0" smtClean="0">
                <a:hlinkClick r:id="rId2" tooltip="Lester R. Ford, Jr."/>
              </a:rPr>
              <a:t>Capacities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Two distinguished vertex:</a:t>
            </a:r>
          </a:p>
          <a:p>
            <a:pPr lvl="1"/>
            <a:r>
              <a:rPr lang="en-US" b="1" dirty="0" smtClean="0"/>
              <a:t>S; source.</a:t>
            </a:r>
          </a:p>
          <a:p>
            <a:pPr lvl="1"/>
            <a:r>
              <a:rPr lang="en-US" b="1" dirty="0" smtClean="0"/>
              <a:t>T; Target.</a:t>
            </a:r>
          </a:p>
          <a:p>
            <a:endParaRPr lang="en-US" b="1" dirty="0"/>
          </a:p>
          <a:p>
            <a:r>
              <a:rPr lang="en-US" b="1" dirty="0" smtClean="0">
                <a:hlinkClick r:id="rId2" tooltip="Lester R. Ford, Jr."/>
              </a:rPr>
              <a:t>Rules:</a:t>
            </a:r>
            <a:endParaRPr lang="en-US" b="1" dirty="0" smtClean="0"/>
          </a:p>
          <a:p>
            <a:pPr lvl="1"/>
            <a:r>
              <a:rPr lang="en-US" b="1" dirty="0" smtClean="0"/>
              <a:t>Flow on an edge doesn’t exceed the given capacity of the edge.</a:t>
            </a:r>
          </a:p>
          <a:p>
            <a:pPr lvl="1"/>
            <a:r>
              <a:rPr lang="en-US" b="1" dirty="0"/>
              <a:t> Incoming flow is equal to outgoing flow for every vertex except s and t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53248"/>
            <a:ext cx="5187451" cy="29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0505"/>
          </a:xfrm>
        </p:spPr>
        <p:txBody>
          <a:bodyPr/>
          <a:lstStyle/>
          <a:p>
            <a:r>
              <a:rPr lang="en-US" b="1" dirty="0" smtClean="0"/>
              <a:t>Max-Flow Min-Cut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9322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states </a:t>
            </a:r>
            <a:r>
              <a:rPr lang="en-US" b="1" dirty="0"/>
              <a:t>that in a </a:t>
            </a:r>
            <a:r>
              <a:rPr lang="en-US" b="1" dirty="0">
                <a:hlinkClick r:id="rId2" tooltip="Flow network"/>
              </a:rPr>
              <a:t>flow network</a:t>
            </a:r>
            <a:r>
              <a:rPr lang="en-US" b="1" dirty="0"/>
              <a:t>, the maximum amount of flow passing from the </a:t>
            </a:r>
            <a:r>
              <a:rPr lang="en-US" b="1" i="1" dirty="0">
                <a:hlinkClick r:id="rId3" tooltip="Glossary of graph theory"/>
              </a:rPr>
              <a:t>source</a:t>
            </a:r>
            <a:r>
              <a:rPr lang="en-US" b="1" dirty="0"/>
              <a:t> to the </a:t>
            </a:r>
            <a:r>
              <a:rPr lang="en-US" b="1" i="1" dirty="0">
                <a:hlinkClick r:id="rId3" tooltip="Glossary of graph theory"/>
              </a:rPr>
              <a:t>sink</a:t>
            </a:r>
            <a:r>
              <a:rPr lang="en-US" b="1" dirty="0"/>
              <a:t> is equal to the total weight of the edges in a </a:t>
            </a:r>
            <a:r>
              <a:rPr lang="en-US" b="1" dirty="0">
                <a:hlinkClick r:id="rId4" tooltip="Minimum cut"/>
              </a:rPr>
              <a:t>minimum </a:t>
            </a:r>
            <a:r>
              <a:rPr lang="en-US" b="1" dirty="0" smtClean="0">
                <a:hlinkClick r:id="rId4" tooltip="Minimum cut"/>
              </a:rPr>
              <a:t>cut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 smtClean="0">
                <a:hlinkClick r:id="rId4" tooltip="Minimum cut"/>
              </a:rPr>
              <a:t>An </a:t>
            </a:r>
            <a:r>
              <a:rPr lang="en-US" b="1" dirty="0" err="1" smtClean="0">
                <a:hlinkClick r:id="rId4" tooltip="Minimum cut"/>
              </a:rPr>
              <a:t>st</a:t>
            </a:r>
            <a:r>
              <a:rPr lang="en-US" b="1" dirty="0" smtClean="0">
                <a:hlinkClick r:id="rId4" tooltip="Minimum cut"/>
              </a:rPr>
              <a:t>-cut</a:t>
            </a:r>
            <a:r>
              <a:rPr lang="en-US" b="1" dirty="0" smtClean="0"/>
              <a:t> (</a:t>
            </a:r>
            <a:r>
              <a:rPr lang="en-US" b="1" dirty="0"/>
              <a:t>cut) is a partition (A, B) of the nodes with s ∈ A and t ∈ B.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93" y="3187337"/>
            <a:ext cx="9959947" cy="33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4013"/>
          </a:xfrm>
        </p:spPr>
        <p:txBody>
          <a:bodyPr/>
          <a:lstStyle/>
          <a:p>
            <a:r>
              <a:rPr lang="en-US" b="1" dirty="0"/>
              <a:t>Max-Flow Min-Cut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10169935" cy="448089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Max-Flow Min-Cut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853248"/>
            <a:ext cx="10209124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Max-Flow Min-Cut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10248312" cy="45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The Max. flow path First and then </a:t>
            </a:r>
            <a:r>
              <a:rPr lang="en-US" b="1" dirty="0" smtClean="0"/>
              <a:t>find </a:t>
            </a:r>
            <a:r>
              <a:rPr lang="en-US" b="1" dirty="0"/>
              <a:t>the second and so on.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Greedy algorithm</a:t>
            </a:r>
            <a:r>
              <a:rPr lang="en-US" b="1" dirty="0"/>
              <a:t>: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Start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with f (e) = 0 </a:t>
            </a:r>
            <a:endParaRPr lang="en-US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for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each edge e ∈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 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Find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 </a:t>
            </a: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s↝t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path P where each edge has f (e) &lt; c(e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Augment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flow along path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Repeat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until you get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stuck</a:t>
            </a:r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669</TotalTime>
  <Words>664</Words>
  <Application>Microsoft Office PowerPoint</Application>
  <PresentationFormat>Widescreen</PresentationFormat>
  <Paragraphs>191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Cambria Math</vt:lpstr>
      <vt:lpstr>Century Gothic</vt:lpstr>
      <vt:lpstr>Wingdings</vt:lpstr>
      <vt:lpstr>Wingdings 3</vt:lpstr>
      <vt:lpstr>Ion</vt:lpstr>
      <vt:lpstr>Network Flow </vt:lpstr>
      <vt:lpstr>Agenda</vt:lpstr>
      <vt:lpstr>Intro. And Motivation:</vt:lpstr>
      <vt:lpstr>Flow Network Problem:</vt:lpstr>
      <vt:lpstr>Max-Flow Min-Cut</vt:lpstr>
      <vt:lpstr>Max-Flow Min-Cut</vt:lpstr>
      <vt:lpstr>Max-Flow Min-Cut</vt:lpstr>
      <vt:lpstr>Max-Flow Min-Cut</vt:lpstr>
      <vt:lpstr>Greedy Approach</vt:lpstr>
      <vt:lpstr>Greedy Approach</vt:lpstr>
      <vt:lpstr>Greedy Approach</vt:lpstr>
      <vt:lpstr>Greedy Approach</vt:lpstr>
      <vt:lpstr>Greedy Approach</vt:lpstr>
      <vt:lpstr>Greedy Approach</vt:lpstr>
      <vt:lpstr>Greedy Approach</vt:lpstr>
      <vt:lpstr>Greedy Approach</vt:lpstr>
      <vt:lpstr>Greedy Approach</vt:lpstr>
      <vt:lpstr>Greedy Approach</vt:lpstr>
      <vt:lpstr>Residual graphs</vt:lpstr>
      <vt:lpstr>Augmentation path</vt:lpstr>
      <vt:lpstr>Augmentation path</vt:lpstr>
      <vt:lpstr>Ford-Fulkerson Algorithm </vt:lpstr>
      <vt:lpstr>Ford-Fulkerson Algorithm</vt:lpstr>
      <vt:lpstr>Ford-Fulkerson Algorithm</vt:lpstr>
      <vt:lpstr>Ford-Fulkerson Tracing Code</vt:lpstr>
      <vt:lpstr>Ford-Fulkerson Tracing Code</vt:lpstr>
      <vt:lpstr>Max-Flow Min-Cut Theorem</vt:lpstr>
      <vt:lpstr>Max-Flow Min-Cut Theorem</vt:lpstr>
      <vt:lpstr>Max-Flow Min-Cut Theorem</vt:lpstr>
      <vt:lpstr>Max-Flow Min-Cut Theorem</vt:lpstr>
      <vt:lpstr>Analysis of Ford–Fulkerson algorithm</vt:lpstr>
      <vt:lpstr>Analysis of Ford–Fulkerson algorithm</vt:lpstr>
      <vt:lpstr>Analysis of Ford–Fulkerson algorithm</vt:lpstr>
      <vt:lpstr>Problems with Ford-Fulkerson Algorithm. </vt:lpstr>
      <vt:lpstr>Problems with Ford-Fulkerson Algorithm. </vt:lpstr>
      <vt:lpstr>Real Life Applications. 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 Max. Flow – Min. Cut Ford-Fulkerson Algorithm</dc:title>
  <dc:creator>Ahmed Elbaqary</dc:creator>
  <cp:lastModifiedBy>Ahmed Elbaqary</cp:lastModifiedBy>
  <cp:revision>43</cp:revision>
  <dcterms:created xsi:type="dcterms:W3CDTF">2021-08-31T22:32:20Z</dcterms:created>
  <dcterms:modified xsi:type="dcterms:W3CDTF">2022-03-08T11:37:22Z</dcterms:modified>
</cp:coreProperties>
</file>