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1945600"/>
  <p:notesSz cx="7004050" cy="92837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C4"/>
    <a:srgbClr val="0066FF"/>
    <a:srgbClr val="6699FF"/>
    <a:srgbClr val="3399FF"/>
    <a:srgbClr val="C0C0C0"/>
    <a:srgbClr val="003A74"/>
    <a:srgbClr val="FFFF99"/>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698" autoAdjust="0"/>
    <p:restoredTop sz="94676" autoAdjust="0"/>
  </p:normalViewPr>
  <p:slideViewPr>
    <p:cSldViewPr>
      <p:cViewPr>
        <p:scale>
          <a:sx n="30" d="100"/>
          <a:sy n="30" d="100"/>
        </p:scale>
        <p:origin x="1061" y="-754"/>
      </p:cViewPr>
      <p:guideLst>
        <p:guide orient="horz" pos="691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33467040" y="0"/>
            <a:ext cx="713232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Tree>
    <p:extLst>
      <p:ext uri="{BB962C8B-B14F-4D97-AF65-F5344CB8AC3E}">
        <p14:creationId xmlns:p14="http://schemas.microsoft.com/office/powerpoint/2010/main" val="33094776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3656013"/>
            <a:ext cx="5484813" cy="1828165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1032" name="Rectangle 8"/>
          <p:cNvSpPr>
            <a:spLocks noChangeArrowheads="1"/>
          </p:cNvSpPr>
          <p:nvPr userDrawn="1"/>
        </p:nvSpPr>
        <p:spPr bwMode="auto">
          <a:xfrm>
            <a:off x="5484813" y="0"/>
            <a:ext cx="27422475"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1033" name="Rectangle 9"/>
          <p:cNvSpPr>
            <a:spLocks noChangeArrowheads="1"/>
          </p:cNvSpPr>
          <p:nvPr userDrawn="1"/>
        </p:nvSpPr>
        <p:spPr bwMode="auto">
          <a:xfrm>
            <a:off x="5484813" y="3656013"/>
            <a:ext cx="27422475" cy="1828165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35" name="Line 11"/>
          <p:cNvSpPr>
            <a:spLocks noChangeShapeType="1"/>
          </p:cNvSpPr>
          <p:nvPr userDrawn="1"/>
        </p:nvSpPr>
        <p:spPr bwMode="auto">
          <a:xfrm>
            <a:off x="5484813" y="0"/>
            <a:ext cx="0" cy="219392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036" name="Line 12"/>
          <p:cNvSpPr>
            <a:spLocks noChangeShapeType="1"/>
          </p:cNvSpPr>
          <p:nvPr userDrawn="1"/>
        </p:nvSpPr>
        <p:spPr bwMode="auto">
          <a:xfrm>
            <a:off x="0" y="3657600"/>
            <a:ext cx="3290728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83472"/>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hyperlink" Target="mailto:amr2018170267@cis.asu.edu.eg" TargetMode="Externa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Text Box 122"/>
          <p:cNvSpPr txBox="1">
            <a:spLocks noChangeArrowheads="1"/>
          </p:cNvSpPr>
          <p:nvPr/>
        </p:nvSpPr>
        <p:spPr bwMode="auto">
          <a:xfrm>
            <a:off x="5483225" y="0"/>
            <a:ext cx="2742247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eaLnBrk="1" hangingPunct="1"/>
            <a:r>
              <a:rPr lang="en-US" sz="6600" b="1" dirty="0">
                <a:solidFill>
                  <a:schemeClr val="bg1"/>
                </a:solidFill>
                <a:latin typeface="+mn-lt"/>
              </a:rPr>
              <a:t>Service Quality AI Based System </a:t>
            </a:r>
          </a:p>
        </p:txBody>
      </p:sp>
      <p:sp>
        <p:nvSpPr>
          <p:cNvPr id="2171" name="Text Box 123"/>
          <p:cNvSpPr txBox="1">
            <a:spLocks noChangeArrowheads="1"/>
          </p:cNvSpPr>
          <p:nvPr/>
        </p:nvSpPr>
        <p:spPr bwMode="auto">
          <a:xfrm>
            <a:off x="5276911" y="1619107"/>
            <a:ext cx="27422475" cy="152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b="1" baseline="30000" dirty="0">
                <a:solidFill>
                  <a:schemeClr val="bg1"/>
                </a:solidFill>
                <a:latin typeface="+mn-lt"/>
                <a:cs typeface="Calibri"/>
              </a:rPr>
              <a:t>Supervised by : Dr Ahmed Salah , T.A Moataz Mohamed</a:t>
            </a:r>
            <a:endParaRPr lang="en-US" sz="4800" b="1" dirty="0">
              <a:solidFill>
                <a:schemeClr val="bg1"/>
              </a:solidFill>
              <a:latin typeface="Titillium Web" panose="00000500000000000000" pitchFamily="2" charset="0"/>
            </a:endParaRPr>
          </a:p>
        </p:txBody>
      </p:sp>
      <p:sp>
        <p:nvSpPr>
          <p:cNvPr id="2178" name="Text Box 130"/>
          <p:cNvSpPr txBox="1">
            <a:spLocks noChangeArrowheads="1"/>
          </p:cNvSpPr>
          <p:nvPr/>
        </p:nvSpPr>
        <p:spPr bwMode="auto">
          <a:xfrm>
            <a:off x="6170613" y="3656013"/>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INTRODUCTION</a:t>
            </a:r>
          </a:p>
        </p:txBody>
      </p:sp>
      <p:sp>
        <p:nvSpPr>
          <p:cNvPr id="2179" name="Text Box 131"/>
          <p:cNvSpPr txBox="1">
            <a:spLocks noChangeArrowheads="1"/>
          </p:cNvSpPr>
          <p:nvPr/>
        </p:nvSpPr>
        <p:spPr bwMode="auto">
          <a:xfrm>
            <a:off x="5731594" y="9090869"/>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METHODS AND MATERIALS</a:t>
            </a:r>
          </a:p>
        </p:txBody>
      </p:sp>
      <p:sp>
        <p:nvSpPr>
          <p:cNvPr id="2181" name="Text Box 133"/>
          <p:cNvSpPr txBox="1">
            <a:spLocks noChangeArrowheads="1"/>
          </p:cNvSpPr>
          <p:nvPr/>
        </p:nvSpPr>
        <p:spPr bwMode="auto">
          <a:xfrm>
            <a:off x="24194728" y="10889559"/>
            <a:ext cx="8226425" cy="883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CONCLUSIONS</a:t>
            </a:r>
          </a:p>
        </p:txBody>
      </p:sp>
      <p:sp>
        <p:nvSpPr>
          <p:cNvPr id="2182" name="Text Box 134"/>
          <p:cNvSpPr txBox="1">
            <a:spLocks noChangeArrowheads="1"/>
          </p:cNvSpPr>
          <p:nvPr/>
        </p:nvSpPr>
        <p:spPr bwMode="auto">
          <a:xfrm>
            <a:off x="24028454" y="6552309"/>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anose="020F0502020204030204" pitchFamily="34" charset="0"/>
                <a:cs typeface="Calibri" panose="020F0502020204030204" pitchFamily="34" charset="0"/>
              </a:rPr>
              <a:t>Acknowledgements</a:t>
            </a:r>
          </a:p>
        </p:txBody>
      </p:sp>
      <p:sp>
        <p:nvSpPr>
          <p:cNvPr id="2183" name="Text Box 135"/>
          <p:cNvSpPr txBox="1">
            <a:spLocks noChangeArrowheads="1"/>
          </p:cNvSpPr>
          <p:nvPr/>
        </p:nvSpPr>
        <p:spPr bwMode="auto">
          <a:xfrm>
            <a:off x="15082838" y="3657600"/>
            <a:ext cx="822801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RESULTS</a:t>
            </a:r>
          </a:p>
        </p:txBody>
      </p:sp>
      <p:sp>
        <p:nvSpPr>
          <p:cNvPr id="2184" name="Text Box 136"/>
          <p:cNvSpPr txBox="1">
            <a:spLocks noChangeArrowheads="1"/>
          </p:cNvSpPr>
          <p:nvPr/>
        </p:nvSpPr>
        <p:spPr bwMode="auto">
          <a:xfrm>
            <a:off x="24194727" y="18248793"/>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REFERENCES</a:t>
            </a:r>
          </a:p>
        </p:txBody>
      </p:sp>
      <p:sp>
        <p:nvSpPr>
          <p:cNvPr id="2230" name="Text Box 182"/>
          <p:cNvSpPr txBox="1">
            <a:spLocks noChangeArrowheads="1"/>
          </p:cNvSpPr>
          <p:nvPr/>
        </p:nvSpPr>
        <p:spPr bwMode="auto">
          <a:xfrm>
            <a:off x="457200" y="3656013"/>
            <a:ext cx="4572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ABSTRACT</a:t>
            </a:r>
          </a:p>
        </p:txBody>
      </p:sp>
      <p:sp>
        <p:nvSpPr>
          <p:cNvPr id="2231" name="Text Box 183"/>
          <p:cNvSpPr txBox="1">
            <a:spLocks noChangeArrowheads="1"/>
          </p:cNvSpPr>
          <p:nvPr/>
        </p:nvSpPr>
        <p:spPr bwMode="auto">
          <a:xfrm>
            <a:off x="23135" y="16771169"/>
            <a:ext cx="4572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CONTACT</a:t>
            </a:r>
          </a:p>
        </p:txBody>
      </p:sp>
      <p:sp>
        <p:nvSpPr>
          <p:cNvPr id="2236" name="Text Box 188"/>
          <p:cNvSpPr txBox="1">
            <a:spLocks noChangeArrowheads="1"/>
          </p:cNvSpPr>
          <p:nvPr/>
        </p:nvSpPr>
        <p:spPr bwMode="auto">
          <a:xfrm>
            <a:off x="23135" y="17800131"/>
            <a:ext cx="5404361" cy="3683060"/>
          </a:xfrm>
          <a:prstGeom prst="rect">
            <a:avLst/>
          </a:prstGeom>
          <a:solidFill>
            <a:schemeClr val="accent1">
              <a:lumMod val="75000"/>
            </a:schemeClr>
          </a:solidFill>
          <a:ln>
            <a:noFill/>
          </a:ln>
          <a:effectLst/>
        </p:spPr>
        <p:txBody>
          <a:bodyPr wrap="square" lIns="228600" tIns="228600" rIns="228600" bIns="228600">
            <a:spAutoFit/>
          </a:bodyPr>
          <a:lstStyle/>
          <a:p>
            <a:pPr marL="0" marR="0">
              <a:spcBef>
                <a:spcPts val="1800"/>
              </a:spcBef>
              <a:spcAft>
                <a:spcPts val="200"/>
              </a:spcAft>
            </a:pPr>
            <a:r>
              <a:rPr lang="en-US" dirty="0">
                <a:solidFill>
                  <a:schemeClr val="bg1"/>
                </a:solidFill>
                <a:effectLst/>
                <a:latin typeface="Calibri" panose="020F0502020204030204" pitchFamily="34" charset="0"/>
                <a:ea typeface="SimSun" panose="02010600030101010101" pitchFamily="2" charset="-122"/>
                <a:cs typeface="Calibri" panose="020F0502020204030204" pitchFamily="34" charset="0"/>
              </a:rPr>
              <a:t>Amr </a:t>
            </a:r>
            <a:r>
              <a:rPr lang="en-US" dirty="0">
                <a:solidFill>
                  <a:schemeClr val="bg1"/>
                </a:solidFill>
                <a:latin typeface="Calibri" panose="020F0502020204030204" pitchFamily="34" charset="0"/>
                <a:ea typeface="SimSun" panose="02010600030101010101" pitchFamily="2" charset="-122"/>
                <a:cs typeface="Calibri" panose="020F0502020204030204" pitchFamily="34" charset="0"/>
              </a:rPr>
              <a:t>A</a:t>
            </a:r>
            <a:r>
              <a:rPr lang="en-US" dirty="0">
                <a:solidFill>
                  <a:schemeClr val="bg1"/>
                </a:solidFill>
                <a:effectLst/>
                <a:latin typeface="Calibri" panose="020F0502020204030204" pitchFamily="34" charset="0"/>
                <a:ea typeface="SimSun" panose="02010600030101010101" pitchFamily="2" charset="-122"/>
                <a:cs typeface="Calibri" panose="020F0502020204030204" pitchFamily="34" charset="0"/>
              </a:rPr>
              <a:t>yman </a:t>
            </a:r>
            <a:br>
              <a:rPr lang="en-US" i="1" dirty="0">
                <a:solidFill>
                  <a:schemeClr val="bg1"/>
                </a:solidFill>
                <a:effectLst/>
                <a:latin typeface="Calibri" panose="020F0502020204030204" pitchFamily="34" charset="0"/>
                <a:ea typeface="SimSun" panose="02010600030101010101" pitchFamily="2" charset="-122"/>
                <a:cs typeface="Calibri" panose="020F0502020204030204" pitchFamily="34" charset="0"/>
              </a:rPr>
            </a:br>
            <a:r>
              <a:rPr lang="en-US" dirty="0">
                <a:solidFill>
                  <a:schemeClr val="bg1"/>
                </a:solidFill>
                <a:effectLst/>
                <a:latin typeface="Calibri" panose="020F0502020204030204" pitchFamily="34" charset="0"/>
                <a:ea typeface="SimSun" panose="02010600030101010101" pitchFamily="2" charset="-122"/>
                <a:cs typeface="Calibri" panose="020F0502020204030204" pitchFamily="34" charset="0"/>
              </a:rPr>
              <a:t>Ahmed Samir</a:t>
            </a:r>
          </a:p>
          <a:p>
            <a:pPr marL="0" marR="0">
              <a:spcBef>
                <a:spcPts val="1800"/>
              </a:spcBef>
              <a:spcAft>
                <a:spcPts val="200"/>
              </a:spcAft>
            </a:pPr>
            <a:r>
              <a:rPr lang="en-US" dirty="0">
                <a:solidFill>
                  <a:schemeClr val="bg1"/>
                </a:solidFill>
                <a:effectLst/>
                <a:latin typeface="Calibri" panose="020F0502020204030204" pitchFamily="34" charset="0"/>
                <a:ea typeface="SimSun" panose="02010600030101010101" pitchFamily="2" charset="-122"/>
                <a:cs typeface="Calibri" panose="020F0502020204030204" pitchFamily="34" charset="0"/>
              </a:rPr>
              <a:t>Youssef </a:t>
            </a:r>
            <a:r>
              <a:rPr lang="en-US" dirty="0">
                <a:solidFill>
                  <a:schemeClr val="bg1"/>
                </a:solidFill>
                <a:latin typeface="Calibri" panose="020F0502020204030204" pitchFamily="34" charset="0"/>
                <a:ea typeface="SimSun" panose="02010600030101010101" pitchFamily="2" charset="-122"/>
                <a:cs typeface="Calibri" panose="020F0502020204030204" pitchFamily="34" charset="0"/>
              </a:rPr>
              <a:t>M</a:t>
            </a:r>
            <a:r>
              <a:rPr lang="en-US" dirty="0">
                <a:solidFill>
                  <a:schemeClr val="bg1"/>
                </a:solidFill>
                <a:effectLst/>
                <a:latin typeface="Calibri" panose="020F0502020204030204" pitchFamily="34" charset="0"/>
                <a:ea typeface="SimSun" panose="02010600030101010101" pitchFamily="2" charset="-122"/>
                <a:cs typeface="Calibri" panose="020F0502020204030204" pitchFamily="34" charset="0"/>
              </a:rPr>
              <a:t>ohammed</a:t>
            </a:r>
            <a:br>
              <a:rPr lang="en-US" dirty="0">
                <a:solidFill>
                  <a:schemeClr val="bg1"/>
                </a:solidFill>
                <a:effectLst/>
                <a:latin typeface="Calibri" panose="020F0502020204030204" pitchFamily="34" charset="0"/>
                <a:ea typeface="SimSun" panose="02010600030101010101" pitchFamily="2" charset="-122"/>
                <a:cs typeface="Calibri" panose="020F0502020204030204" pitchFamily="34" charset="0"/>
              </a:rPr>
            </a:br>
            <a:r>
              <a:rPr lang="en-US" dirty="0">
                <a:solidFill>
                  <a:schemeClr val="bg1"/>
                </a:solidFill>
                <a:effectLst/>
                <a:latin typeface="Calibri" panose="020F0502020204030204" pitchFamily="34" charset="0"/>
                <a:ea typeface="SimSun" panose="02010600030101010101" pitchFamily="2" charset="-122"/>
                <a:cs typeface="Calibri" panose="020F0502020204030204" pitchFamily="34" charset="0"/>
              </a:rPr>
              <a:t>Mostafa Gamal</a:t>
            </a:r>
            <a:br>
              <a:rPr lang="en-US" dirty="0">
                <a:solidFill>
                  <a:schemeClr val="bg1"/>
                </a:solidFill>
                <a:effectLst/>
                <a:latin typeface="Calibri" panose="020F0502020204030204" pitchFamily="34" charset="0"/>
                <a:ea typeface="SimSun" panose="02010600030101010101" pitchFamily="2" charset="-122"/>
                <a:cs typeface="Calibri" panose="020F0502020204030204" pitchFamily="34" charset="0"/>
              </a:rPr>
            </a:br>
            <a:r>
              <a:rPr lang="en-US" dirty="0">
                <a:solidFill>
                  <a:schemeClr val="bg1"/>
                </a:solidFill>
                <a:effectLst/>
                <a:latin typeface="Calibri" panose="020F0502020204030204" pitchFamily="34" charset="0"/>
                <a:ea typeface="SimSun" panose="02010600030101010101" pitchFamily="2" charset="-122"/>
                <a:cs typeface="Calibri" panose="020F0502020204030204" pitchFamily="34" charset="0"/>
              </a:rPr>
              <a:t>Ali Fathy</a:t>
            </a:r>
            <a:br>
              <a:rPr lang="en-US" dirty="0">
                <a:solidFill>
                  <a:schemeClr val="bg1"/>
                </a:solidFill>
                <a:effectLst/>
                <a:latin typeface="Calibri" panose="020F0502020204030204" pitchFamily="34" charset="0"/>
                <a:ea typeface="SimSun" panose="02010600030101010101" pitchFamily="2" charset="-122"/>
                <a:cs typeface="Calibri" panose="020F0502020204030204" pitchFamily="34" charset="0"/>
              </a:rPr>
            </a:br>
            <a:r>
              <a:rPr lang="en-US" dirty="0">
                <a:solidFill>
                  <a:schemeClr val="bg1"/>
                </a:solidFill>
                <a:effectLst/>
                <a:latin typeface="Calibri" panose="020F0502020204030204" pitchFamily="34" charset="0"/>
                <a:ea typeface="SimSun" panose="02010600030101010101" pitchFamily="2" charset="-122"/>
                <a:cs typeface="Calibri" panose="020F0502020204030204" pitchFamily="34" charset="0"/>
              </a:rPr>
              <a:t>Ziad El Sayed</a:t>
            </a:r>
          </a:p>
          <a:p>
            <a:pPr marL="0" marR="0">
              <a:spcBef>
                <a:spcPts val="1800"/>
              </a:spcBef>
              <a:spcAft>
                <a:spcPts val="200"/>
              </a:spcAft>
            </a:pPr>
            <a:r>
              <a:rPr lang="en-US" i="1" dirty="0">
                <a:solidFill>
                  <a:schemeClr val="bg1"/>
                </a:solidFill>
                <a:effectLst/>
                <a:latin typeface="Calibri" panose="020F0502020204030204" pitchFamily="34" charset="0"/>
                <a:ea typeface="SimSun" panose="02010600030101010101" pitchFamily="2" charset="-122"/>
                <a:cs typeface="Calibri" panose="020F0502020204030204" pitchFamily="34" charset="0"/>
              </a:rPr>
              <a:t>Ain shams  University</a:t>
            </a:r>
            <a:br>
              <a:rPr lang="en-US" dirty="0">
                <a:solidFill>
                  <a:schemeClr val="bg1"/>
                </a:solidFill>
                <a:effectLst/>
                <a:latin typeface="Calibri" panose="020F0502020204030204" pitchFamily="34" charset="0"/>
                <a:ea typeface="SimSun" panose="02010600030101010101" pitchFamily="2" charset="-122"/>
                <a:cs typeface="Calibri" panose="020F0502020204030204" pitchFamily="34" charset="0"/>
              </a:rPr>
            </a:br>
            <a:r>
              <a:rPr lang="en-US" u="sng" dirty="0">
                <a:solidFill>
                  <a:schemeClr val="bg1"/>
                </a:solidFill>
                <a:effectLst/>
                <a:latin typeface="Calibri" panose="020F0502020204030204" pitchFamily="34" charset="0"/>
                <a:ea typeface="SimSun" panose="02010600030101010101" pitchFamily="2" charset="-122"/>
                <a:cs typeface="Calibri" panose="020F0502020204030204" pitchFamily="34" charset="0"/>
                <a:hlinkClick r:id="rId2">
                  <a:extLst>
                    <a:ext uri="{A12FA001-AC4F-418D-AE19-62706E023703}">
                      <ahyp:hlinkClr xmlns:ahyp="http://schemas.microsoft.com/office/drawing/2018/hyperlinkcolor" val="tx"/>
                    </a:ext>
                  </a:extLst>
                </a:hlinkClick>
              </a:rPr>
              <a:t>amr2018170267@cis.asu.edu.eg</a:t>
            </a:r>
            <a:endParaRPr lang="en-US" dirty="0">
              <a:solidFill>
                <a:schemeClr val="bg1"/>
              </a:solidFill>
              <a:effectLst/>
              <a:latin typeface="Calibri" panose="020F0502020204030204" pitchFamily="34" charset="0"/>
              <a:ea typeface="SimSun" panose="02010600030101010101" pitchFamily="2" charset="-122"/>
              <a:cs typeface="Calibri" panose="020F0502020204030204" pitchFamily="34" charset="0"/>
            </a:endParaRPr>
          </a:p>
        </p:txBody>
      </p:sp>
      <p:sp>
        <p:nvSpPr>
          <p:cNvPr id="2237" name="Text Box 189"/>
          <p:cNvSpPr txBox="1">
            <a:spLocks noChangeArrowheads="1"/>
          </p:cNvSpPr>
          <p:nvPr/>
        </p:nvSpPr>
        <p:spPr bwMode="auto">
          <a:xfrm>
            <a:off x="11113" y="4572000"/>
            <a:ext cx="5290512" cy="12218730"/>
          </a:xfrm>
          <a:prstGeom prst="rect">
            <a:avLst/>
          </a:prstGeom>
          <a:solidFill>
            <a:schemeClr val="accent1">
              <a:lumMod val="75000"/>
            </a:schemeClr>
          </a:solidFill>
          <a:ln>
            <a:noFill/>
          </a:ln>
          <a:effectLst/>
        </p:spPr>
        <p:txBody>
          <a:bodyPr wrap="square" lIns="182880" tIns="182880" rIns="182880" bIns="182880">
            <a:spAutoFit/>
          </a:bodyPr>
          <a:lstStyle/>
          <a:p>
            <a:pPr marL="0" marR="0" algn="just">
              <a:spcBef>
                <a:spcPts val="0"/>
              </a:spcBef>
              <a:spcAft>
                <a:spcPts val="0"/>
              </a:spcAft>
            </a:pPr>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concept of smart government has been gaining momentum in recent years, as governments around the world strive to improve service delivery and enhance citizen engagement with technology. In this context, the Smart Government Service Quality Project represents an innovative and ambitious initiative aimed at improving the quality of government services and enhancing citizen satisfaction. Our project has applied the target desired from smart government service quality idea as we have deployed many AI NLP-based techniques as topic classification, sentiment analysis, text generation and information retrieval, these techniques allowed us to analyze reviews, complains and feedbacks of citizens in order to get desired outputs automatically without need of human participating, these outputs includes: the ministry responsible for the review, the sentiment of the citizen posting the review, the specific governmental sector responsible for the problem in the review and the recommended solution for the problem in the review. We have deployed a website to make it easy for every citizen to use it from his house, work, or any place with the internet. We have applied fine tuning for transformer models like MARBERT , Arabert, Arat5, MT5 on our downstream tasks, we have reached</a:t>
            </a:r>
            <a:r>
              <a:rPr lang="en-US"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0.96 </a:t>
            </a:r>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f1 score in sentiment analysis task, </a:t>
            </a:r>
            <a:r>
              <a:rPr lang="en-US"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0.957</a:t>
            </a:r>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f1 score in topic classification task and </a:t>
            </a:r>
            <a:r>
              <a:rPr lang="en-US"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7.8</a:t>
            </a:r>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BLEU score in text generation task.</a:t>
            </a:r>
            <a:endParaRPr lang="en-US" dirty="0">
              <a:solidFill>
                <a:schemeClr val="bg1"/>
              </a:solidFill>
              <a:effectLst/>
              <a:latin typeface="Times New Roman" panose="02020603050405020304" pitchFamily="18" charset="0"/>
              <a:ea typeface="Times New Roman" panose="02020603050405020304" pitchFamily="18" charset="0"/>
            </a:endParaRPr>
          </a:p>
        </p:txBody>
      </p:sp>
      <p:sp>
        <p:nvSpPr>
          <p:cNvPr id="2238" name="Text Box 190"/>
          <p:cNvSpPr txBox="1">
            <a:spLocks noChangeArrowheads="1"/>
          </p:cNvSpPr>
          <p:nvPr/>
        </p:nvSpPr>
        <p:spPr bwMode="auto">
          <a:xfrm>
            <a:off x="15082838" y="4572000"/>
            <a:ext cx="8228012" cy="7904728"/>
          </a:xfrm>
          <a:prstGeom prst="rect">
            <a:avLst/>
          </a:prstGeom>
          <a:solidFill>
            <a:schemeClr val="bg1"/>
          </a:solidFill>
          <a:ln>
            <a:noFill/>
          </a:ln>
          <a:effectLst/>
        </p:spPr>
        <p:txBody>
          <a:bodyPr lIns="182880" tIns="182880" rIns="182880" bIns="182880">
            <a:spAutoFit/>
          </a:bodyPr>
          <a:lstStyle/>
          <a:p>
            <a:pPr marL="0" marR="0">
              <a:lnSpc>
                <a:spcPct val="150000"/>
              </a:lnSpc>
              <a:spcBef>
                <a:spcPts val="200"/>
              </a:spcBef>
              <a:spcAft>
                <a:spcPts val="0"/>
              </a:spcAft>
            </a:pPr>
            <a:r>
              <a:rPr lang="en-US" u="sng" dirty="0">
                <a:solidFill>
                  <a:schemeClr val="tx2">
                    <a:lumMod val="60000"/>
                    <a:lumOff val="40000"/>
                  </a:schemeClr>
                </a:solidFill>
                <a:effectLst/>
                <a:latin typeface="Calibri" panose="020F0502020204030204" pitchFamily="34" charset="0"/>
                <a:ea typeface="MS Gothic" panose="020B0609070205080204" pitchFamily="49" charset="-128"/>
                <a:cs typeface="Calibri" panose="020F0502020204030204" pitchFamily="34" charset="0"/>
              </a:rPr>
              <a:t>Topic classification</a:t>
            </a:r>
            <a:endParaRPr lang="en-US" u="sng" dirty="0">
              <a:solidFill>
                <a:schemeClr val="tx2">
                  <a:lumMod val="60000"/>
                  <a:lumOff val="40000"/>
                </a:schemeClr>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spcBef>
                <a:spcPts val="0"/>
              </a:spcBef>
              <a:spcAft>
                <a:spcPts val="1000"/>
              </a:spcAft>
            </a:pPr>
            <a:r>
              <a:rPr lang="en-US" dirty="0">
                <a:effectLst/>
                <a:latin typeface="Calibri" panose="020F0502020204030204" pitchFamily="34" charset="0"/>
                <a:ea typeface="Times New Roman" panose="02020603050405020304" pitchFamily="18" charset="0"/>
                <a:cs typeface="Calibri" panose="020F0502020204030204" pitchFamily="34" charset="0"/>
              </a:rPr>
              <a:t>After large number of experiments using different models,  applying different text preprocessing, and applying hyperparameter tuning we concluded that experiment 7 using marbert model and preprocessed Merged topics dataset gives the best f1 score as shown in table 4.</a:t>
            </a:r>
          </a:p>
          <a:p>
            <a:pPr marL="0" marR="0">
              <a:spcBef>
                <a:spcPts val="0"/>
              </a:spcBef>
              <a:spcAft>
                <a:spcPts val="1000"/>
              </a:spcAft>
            </a:pPr>
            <a:r>
              <a:rPr lang="en-US" b="1" u="sng" dirty="0">
                <a:solidFill>
                  <a:schemeClr val="tx2">
                    <a:lumMod val="60000"/>
                    <a:lumOff val="40000"/>
                  </a:schemeClr>
                </a:solidFill>
                <a:effectLst/>
                <a:latin typeface="Calibri" panose="020F0502020204030204" pitchFamily="34" charset="0"/>
                <a:ea typeface="Times New Roman" panose="02020603050405020304" pitchFamily="18" charset="0"/>
                <a:cs typeface="Calibri" panose="020F0502020204030204" pitchFamily="34" charset="0"/>
              </a:rPr>
              <a:t>Sentiment Analysis</a:t>
            </a:r>
          </a:p>
          <a:p>
            <a:pPr marL="0" marR="0">
              <a:spcBef>
                <a:spcPts val="0"/>
              </a:spcBef>
              <a:spcAft>
                <a:spcPts val="0"/>
              </a:spcAft>
            </a:pPr>
            <a:r>
              <a:rPr lang="en-US" dirty="0">
                <a:effectLst/>
                <a:latin typeface="Calibri" panose="020F0502020204030204" pitchFamily="34" charset="0"/>
                <a:ea typeface="Times New Roman" panose="02020603050405020304" pitchFamily="18" charset="0"/>
                <a:cs typeface="Calibri" panose="020F0502020204030204" pitchFamily="34" charset="0"/>
              </a:rPr>
              <a:t>After large number of experiments using different models,  applying different text preprocessing and applying hyperparameter tuning we concluded that experiment 5 </a:t>
            </a:r>
          </a:p>
          <a:p>
            <a:r>
              <a:rPr lang="en-US" dirty="0">
                <a:effectLst/>
                <a:latin typeface="Calibri" panose="020F0502020204030204" pitchFamily="34" charset="0"/>
                <a:ea typeface="Times New Roman" panose="02020603050405020304" pitchFamily="18" charset="0"/>
                <a:cs typeface="Calibri" panose="020F0502020204030204" pitchFamily="34" charset="0"/>
              </a:rPr>
              <a:t>using arabert model and preprocessed combination between  100k reviews dataset and glare dataset,  gives the best f1 score as shown in table 5.</a:t>
            </a:r>
            <a:endParaRPr lang="en-US" b="1" u="sng" dirty="0">
              <a:solidFill>
                <a:schemeClr val="tx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endParaRPr>
          </a:p>
          <a:p>
            <a:r>
              <a:rPr lang="en-US" b="1" u="sng" dirty="0">
                <a:solidFill>
                  <a:schemeClr val="tx2">
                    <a:lumMod val="60000"/>
                    <a:lumOff val="40000"/>
                  </a:schemeClr>
                </a:solidFill>
                <a:effectLst/>
                <a:latin typeface="Calibri" panose="020F0502020204030204" pitchFamily="34" charset="0"/>
                <a:ea typeface="Times New Roman" panose="02020603050405020304" pitchFamily="18" charset="0"/>
                <a:cs typeface="Calibri" panose="020F0502020204030204" pitchFamily="34" charset="0"/>
              </a:rPr>
              <a:t>Text Generation</a:t>
            </a:r>
            <a:endParaRPr lang="en-US" b="1" u="sng" dirty="0">
              <a:solidFill>
                <a:schemeClr val="tx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endParaRPr>
          </a:p>
          <a:p>
            <a:pPr marL="0" marR="0">
              <a:spcBef>
                <a:spcPts val="0"/>
              </a:spcBef>
              <a:spcAft>
                <a:spcPts val="0"/>
              </a:spcAft>
            </a:pPr>
            <a:r>
              <a:rPr lang="en-US" dirty="0">
                <a:effectLst/>
                <a:latin typeface="Calibri" panose="020F0502020204030204" pitchFamily="34" charset="0"/>
                <a:ea typeface="Times New Roman" panose="02020603050405020304" pitchFamily="18" charset="0"/>
                <a:cs typeface="Calibri" panose="020F0502020204030204" pitchFamily="34" charset="0"/>
              </a:rPr>
              <a:t>After large number of experiments using different models,  applying different text preprocessing and applying hyperparameter tuning we concluded that experiment 3 </a:t>
            </a:r>
          </a:p>
          <a:p>
            <a:r>
              <a:rPr lang="en-US" dirty="0">
                <a:effectLst/>
                <a:latin typeface="Calibri" panose="020F0502020204030204" pitchFamily="34" charset="0"/>
                <a:ea typeface="Times New Roman" panose="02020603050405020304" pitchFamily="18" charset="0"/>
                <a:cs typeface="Calibri" panose="020F0502020204030204" pitchFamily="34" charset="0"/>
              </a:rPr>
              <a:t>using arat5 model and preprocessed glare dataset,  gives the best bleu score as shown in table 6.</a:t>
            </a:r>
            <a:endParaRPr lang="en-US" dirty="0">
              <a:latin typeface="Calibri" panose="020F0502020204030204" pitchFamily="34" charset="0"/>
              <a:ea typeface="Times New Roman" panose="02020603050405020304" pitchFamily="18" charset="0"/>
              <a:cs typeface="Calibri" panose="020F0502020204030204" pitchFamily="34" charset="0"/>
            </a:endParaRPr>
          </a:p>
          <a:p>
            <a:r>
              <a:rPr lang="en-US" b="1" u="sng" dirty="0">
                <a:solidFill>
                  <a:schemeClr val="tx2">
                    <a:lumMod val="60000"/>
                    <a:lumOff val="40000"/>
                  </a:schemeClr>
                </a:solidFill>
                <a:effectLst/>
                <a:latin typeface="Calibri" panose="020F0502020204030204" pitchFamily="34" charset="0"/>
                <a:ea typeface="Times New Roman" panose="02020603050405020304" pitchFamily="18" charset="0"/>
                <a:cs typeface="Calibri" panose="020F0502020204030204" pitchFamily="34" charset="0"/>
              </a:rPr>
              <a:t>Information Retrieval</a:t>
            </a:r>
          </a:p>
          <a:p>
            <a:r>
              <a:rPr lang="en-US" dirty="0">
                <a:effectLst/>
                <a:latin typeface="Calibri" panose="020F0502020204030204" pitchFamily="34" charset="0"/>
                <a:ea typeface="Times New Roman" panose="02020603050405020304" pitchFamily="18" charset="0"/>
                <a:cs typeface="Calibri" panose="020F0502020204030204" pitchFamily="34" charset="0"/>
              </a:rPr>
              <a:t>Here are some outputs from our algorithm shown in </a:t>
            </a:r>
            <a:r>
              <a:rPr lang="en-US" b="1" u="sng" dirty="0">
                <a:solidFill>
                  <a:schemeClr val="tx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 </a:t>
            </a:r>
            <a:r>
              <a:rPr lang="en-US" dirty="0">
                <a:latin typeface="Calibri" panose="020F0502020204030204" pitchFamily="34" charset="0"/>
                <a:ea typeface="Times New Roman" panose="02020603050405020304" pitchFamily="18" charset="0"/>
                <a:cs typeface="Calibri" panose="020F0502020204030204" pitchFamily="34" charset="0"/>
              </a:rPr>
              <a:t>figure 38, figure39 .</a:t>
            </a:r>
            <a:endParaRPr lang="en-US"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2239" name="Text Box 191"/>
          <p:cNvSpPr txBox="1">
            <a:spLocks noChangeArrowheads="1"/>
          </p:cNvSpPr>
          <p:nvPr/>
        </p:nvSpPr>
        <p:spPr bwMode="auto">
          <a:xfrm>
            <a:off x="24251251" y="7571146"/>
            <a:ext cx="8226425" cy="3416320"/>
          </a:xfrm>
          <a:prstGeom prst="rect">
            <a:avLst/>
          </a:prstGeom>
          <a:solidFill>
            <a:schemeClr val="bg1"/>
          </a:solidFill>
          <a:ln>
            <a:noFill/>
          </a:ln>
          <a:effectLst/>
        </p:spPr>
        <p:txBody>
          <a:bodyPr lIns="182880" tIns="182880" rIns="182880" bIns="182880">
            <a:spAutoFit/>
          </a:bodyPr>
          <a:lstStyle/>
          <a:p>
            <a:pPr marL="0" marR="0" algn="just">
              <a:spcBef>
                <a:spcPts val="0"/>
              </a:spcBef>
              <a:spcAft>
                <a:spcPts val="0"/>
              </a:spcAft>
            </a:pP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would like to use this opportunity to express our gratitude to everyone who supported this project. We are thankful for their indispensable guidance, invaluably constructive criticism, friendly advice, and the most obliged provision of their genuine and illuminating </a:t>
            </a:r>
            <a:r>
              <a:rPr lang="en-US"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views.We</a:t>
            </a: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would like to offer our special thanks to our supervisor Dr. Ahmed Salah for his help and </a:t>
            </a:r>
            <a:r>
              <a:rPr lang="en-US"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support.We</a:t>
            </a: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would also like to extend our thanks to T.A. Moataz Mohamed for guiding and helping us throughout the whole course of the project; his help was invaluable to us.</a:t>
            </a:r>
            <a:endParaRPr lang="en-US"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2240" name="Text Box 192"/>
          <p:cNvSpPr txBox="1">
            <a:spLocks noChangeArrowheads="1"/>
          </p:cNvSpPr>
          <p:nvPr/>
        </p:nvSpPr>
        <p:spPr bwMode="auto">
          <a:xfrm>
            <a:off x="6102210" y="10005269"/>
            <a:ext cx="8228013" cy="11880175"/>
          </a:xfrm>
          <a:prstGeom prst="rect">
            <a:avLst/>
          </a:prstGeom>
          <a:solidFill>
            <a:schemeClr val="bg1"/>
          </a:solidFill>
          <a:ln>
            <a:noFill/>
          </a:ln>
          <a:effectLst/>
        </p:spPr>
        <p:txBody>
          <a:bodyPr lIns="182880" tIns="182880" rIns="182880" bIns="182880">
            <a:spAutoFit/>
          </a:bodyPr>
          <a:lstStyle/>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a:p>
            <a:pPr lvl="0" defTabSz="4023067" fontAlgn="auto">
              <a:spcBef>
                <a:spcPts val="0"/>
              </a:spcBef>
              <a:spcAft>
                <a:spcPts val="0"/>
              </a:spcAft>
            </a:pPr>
            <a:endParaRPr lang="en-US" dirty="0">
              <a:latin typeface="Calibri" pitchFamily="34" charset="0"/>
            </a:endParaRPr>
          </a:p>
        </p:txBody>
      </p:sp>
      <p:sp>
        <p:nvSpPr>
          <p:cNvPr id="2241" name="Text Box 193"/>
          <p:cNvSpPr txBox="1">
            <a:spLocks noChangeArrowheads="1"/>
          </p:cNvSpPr>
          <p:nvPr/>
        </p:nvSpPr>
        <p:spPr bwMode="auto">
          <a:xfrm>
            <a:off x="24251250" y="11772574"/>
            <a:ext cx="8226425" cy="6463308"/>
          </a:xfrm>
          <a:prstGeom prst="rect">
            <a:avLst/>
          </a:prstGeom>
          <a:solidFill>
            <a:schemeClr val="bg1"/>
          </a:solidFill>
          <a:ln>
            <a:noFill/>
          </a:ln>
          <a:effectLst/>
        </p:spPr>
        <p:txBody>
          <a:bodyPr lIns="182880" tIns="182880" rIns="182880" bIns="182880">
            <a:spAutoFit/>
          </a:bodyPr>
          <a:lstStyle/>
          <a:p>
            <a:pPr marL="0" marR="0" algn="just">
              <a:spcBef>
                <a:spcPts val="0"/>
              </a:spcBef>
              <a:spcAft>
                <a:spcPts val="0"/>
              </a:spcAft>
            </a:pPr>
            <a:r>
              <a:rPr lang="en-US" dirty="0">
                <a:effectLst/>
                <a:latin typeface="Calibri" panose="020F0502020204030204" pitchFamily="34" charset="0"/>
                <a:ea typeface="Times New Roman" panose="02020603050405020304" pitchFamily="18" charset="0"/>
                <a:cs typeface="Calibri" panose="020F0502020204030204" pitchFamily="34" charset="0"/>
              </a:rPr>
              <a:t>The Smart Government Service Quality Project is an important initiative aimed at improving the quality of government services through the use of smart technologies. By leveraging data analytics, artificial intelligence, and other advanced technologies, this project can help governments to identify and address service delivery bottlenecks, reduce bureaucracy, enhance transparency, and increase citizen satisfaction. With its focus on continuous improvement and innovation, this project has the potential to transform the way governments deliver services, making them more efficient, effective, and responsive to the needs of </a:t>
            </a:r>
            <a:r>
              <a:rPr lang="en-US" dirty="0" err="1">
                <a:effectLst/>
                <a:latin typeface="Calibri" panose="020F0502020204030204" pitchFamily="34" charset="0"/>
                <a:ea typeface="Times New Roman" panose="02020603050405020304" pitchFamily="18" charset="0"/>
                <a:cs typeface="Calibri" panose="020F0502020204030204" pitchFamily="34" charset="0"/>
              </a:rPr>
              <a:t>citizens.The</a:t>
            </a:r>
            <a:r>
              <a:rPr lang="en-US" dirty="0">
                <a:effectLst/>
                <a:latin typeface="Calibri" panose="020F0502020204030204" pitchFamily="34" charset="0"/>
                <a:ea typeface="Times New Roman" panose="02020603050405020304" pitchFamily="18" charset="0"/>
                <a:cs typeface="Calibri" panose="020F0502020204030204" pitchFamily="34" charset="0"/>
              </a:rPr>
              <a:t> project can be able to automatically analyze the text reviews of citizens and get the topic(ministry) of the review, the sentiment of citizen writing the review, the governmental sector responsible for the review content and recommend solutions for the problems in the </a:t>
            </a:r>
            <a:r>
              <a:rPr lang="en-US" dirty="0" err="1">
                <a:effectLst/>
                <a:latin typeface="Calibri" panose="020F0502020204030204" pitchFamily="34" charset="0"/>
                <a:ea typeface="Times New Roman" panose="02020603050405020304" pitchFamily="18" charset="0"/>
                <a:cs typeface="Calibri" panose="020F0502020204030204" pitchFamily="34" charset="0"/>
              </a:rPr>
              <a:t>review.In</a:t>
            </a:r>
            <a:r>
              <a:rPr lang="en-US" dirty="0">
                <a:effectLst/>
                <a:latin typeface="Calibri" panose="020F0502020204030204" pitchFamily="34" charset="0"/>
                <a:ea typeface="Times New Roman" panose="02020603050405020304" pitchFamily="18" charset="0"/>
                <a:cs typeface="Calibri" panose="020F0502020204030204" pitchFamily="34" charset="0"/>
              </a:rPr>
              <a:t> this project we reached best scores in topic classification with </a:t>
            </a:r>
            <a:r>
              <a:rPr lang="en-US" b="1" dirty="0">
                <a:effectLst/>
                <a:latin typeface="Calibri" panose="020F0502020204030204" pitchFamily="34" charset="0"/>
                <a:ea typeface="Times New Roman" panose="02020603050405020304" pitchFamily="18" charset="0"/>
                <a:cs typeface="Calibri" panose="020F0502020204030204" pitchFamily="34" charset="0"/>
              </a:rPr>
              <a:t>0.957</a:t>
            </a:r>
            <a:r>
              <a:rPr lang="en-US" dirty="0">
                <a:effectLst/>
                <a:latin typeface="Calibri" panose="020F0502020204030204" pitchFamily="34" charset="0"/>
                <a:ea typeface="Times New Roman" panose="02020603050405020304" pitchFamily="18" charset="0"/>
                <a:cs typeface="Calibri" panose="020F0502020204030204" pitchFamily="34" charset="0"/>
              </a:rPr>
              <a:t> f1 score, in sentiment analysis with </a:t>
            </a:r>
            <a:r>
              <a:rPr lang="en-US" b="1" dirty="0">
                <a:effectLst/>
                <a:latin typeface="Calibri" panose="020F0502020204030204" pitchFamily="34" charset="0"/>
                <a:ea typeface="Times New Roman" panose="02020603050405020304" pitchFamily="18" charset="0"/>
                <a:cs typeface="Calibri" panose="020F0502020204030204" pitchFamily="34" charset="0"/>
              </a:rPr>
              <a:t>0.96</a:t>
            </a:r>
            <a:r>
              <a:rPr lang="en-US" dirty="0">
                <a:effectLst/>
                <a:latin typeface="Calibri" panose="020F0502020204030204" pitchFamily="34" charset="0"/>
                <a:ea typeface="Times New Roman" panose="02020603050405020304" pitchFamily="18" charset="0"/>
                <a:cs typeface="Calibri" panose="020F0502020204030204" pitchFamily="34" charset="0"/>
              </a:rPr>
              <a:t> f1 score, in generating the solution and sector for the review with reasonable solutions coming from the database of known services for the government.</a:t>
            </a:r>
          </a:p>
        </p:txBody>
      </p:sp>
      <p:sp>
        <p:nvSpPr>
          <p:cNvPr id="2242" name="Text Box 194"/>
          <p:cNvSpPr txBox="1">
            <a:spLocks noChangeArrowheads="1"/>
          </p:cNvSpPr>
          <p:nvPr/>
        </p:nvSpPr>
        <p:spPr bwMode="auto">
          <a:xfrm>
            <a:off x="6170613" y="4572000"/>
            <a:ext cx="8226425" cy="4431983"/>
          </a:xfrm>
          <a:prstGeom prst="rect">
            <a:avLst/>
          </a:prstGeom>
          <a:solidFill>
            <a:schemeClr val="bg1"/>
          </a:solidFill>
          <a:ln>
            <a:noFill/>
          </a:ln>
          <a:effectLst/>
        </p:spPr>
        <p:txBody>
          <a:bodyPr wrap="square" lIns="182880" tIns="182880" rIns="182880" bIns="182880">
            <a:spAutoFit/>
          </a:bodyPr>
          <a:lstStyle/>
          <a:p>
            <a:pPr marL="0" marR="0">
              <a:spcBef>
                <a:spcPts val="0"/>
              </a:spcBef>
              <a:spcAft>
                <a:spcPts val="0"/>
              </a:spcAft>
            </a:pPr>
            <a:r>
              <a:rPr lang="en-US" dirty="0">
                <a:effectLst/>
                <a:latin typeface="Calibri" panose="020F0502020204030204" pitchFamily="34" charset="0"/>
                <a:ea typeface="Times New Roman" panose="02020603050405020304" pitchFamily="18" charset="0"/>
                <a:cs typeface="Calibri" panose="020F0502020204030204" pitchFamily="34" charset="0"/>
              </a:rPr>
              <a:t>The Smart Government Service Quality Project is an innovative initiative aimed at improving the quality of government services through the use of advanced technologies. </a:t>
            </a:r>
          </a:p>
          <a:p>
            <a:pPr marL="0" marR="0">
              <a:spcBef>
                <a:spcPts val="0"/>
              </a:spcBef>
              <a:spcAft>
                <a:spcPts val="0"/>
              </a:spcAft>
            </a:pPr>
            <a:r>
              <a:rPr lang="en-US" dirty="0">
                <a:effectLst/>
                <a:latin typeface="Calibri" panose="020F0502020204030204" pitchFamily="34" charset="0"/>
                <a:ea typeface="Times New Roman" panose="02020603050405020304" pitchFamily="18" charset="0"/>
                <a:cs typeface="Calibri" panose="020F0502020204030204" pitchFamily="34" charset="0"/>
              </a:rPr>
              <a:t>The project leverages data analytics, artificial intelligence, and other smart technologies to optimize government service delivery processes, reduce bureaucracy, enhance transparency, and increase citizen satisfaction. </a:t>
            </a:r>
          </a:p>
          <a:p>
            <a:pPr marL="0" marR="0">
              <a:spcBef>
                <a:spcPts val="0"/>
              </a:spcBef>
              <a:spcAft>
                <a:spcPts val="0"/>
              </a:spcAft>
            </a:pPr>
            <a:r>
              <a:rPr lang="en-US" dirty="0">
                <a:effectLst/>
                <a:latin typeface="Calibri" panose="020F0502020204030204" pitchFamily="34" charset="0"/>
                <a:ea typeface="Times New Roman" panose="02020603050405020304" pitchFamily="18" charset="0"/>
                <a:cs typeface="Calibri" panose="020F0502020204030204" pitchFamily="34" charset="0"/>
              </a:rPr>
              <a:t>The project is based on a customer-centric approach that puts citizen needs and preferences at the center of service delivery. Through this approach, the project seeks to transform the way governments deliver services, making them more efficient, effective, and responsive to the needs of citizens. </a:t>
            </a:r>
          </a:p>
        </p:txBody>
      </p:sp>
      <p:sp>
        <p:nvSpPr>
          <p:cNvPr id="2243" name="Text Box 195"/>
          <p:cNvSpPr txBox="1">
            <a:spLocks noChangeArrowheads="1"/>
          </p:cNvSpPr>
          <p:nvPr/>
        </p:nvSpPr>
        <p:spPr bwMode="auto">
          <a:xfrm>
            <a:off x="24251250" y="19258078"/>
            <a:ext cx="8226425" cy="2569934"/>
          </a:xfrm>
          <a:prstGeom prst="rect">
            <a:avLst/>
          </a:prstGeom>
          <a:solidFill>
            <a:schemeClr val="bg1"/>
          </a:solidFill>
          <a:ln>
            <a:noFill/>
          </a:ln>
          <a:effectLst/>
        </p:spPr>
        <p:txBody>
          <a:bodyPr lIns="182880" tIns="182880" rIns="182880" bIns="182880">
            <a:spAutoFit/>
          </a:bodyPr>
          <a:lstStyle>
            <a:lvl1pPr marL="457200" indent="-457200">
              <a:defRPr>
                <a:solidFill>
                  <a:schemeClr val="tx1"/>
                </a:solidFill>
                <a:latin typeface="Arial" charset="0"/>
              </a:defRPr>
            </a:lvl1pPr>
            <a:lvl2pPr marL="914400" indent="-342900">
              <a:defRPr>
                <a:solidFill>
                  <a:schemeClr val="tx1"/>
                </a:solidFill>
                <a:latin typeface="Arial" charset="0"/>
              </a:defRPr>
            </a:lvl2pPr>
            <a:lvl3pPr marL="1371600" indent="-342900">
              <a:defRPr>
                <a:solidFill>
                  <a:schemeClr val="tx1"/>
                </a:solidFill>
                <a:latin typeface="Arial" charset="0"/>
              </a:defRPr>
            </a:lvl3pPr>
            <a:lvl4pPr marL="1828800" indent="-342900">
              <a:defRPr>
                <a:solidFill>
                  <a:schemeClr val="tx1"/>
                </a:solidFill>
                <a:latin typeface="Arial" charset="0"/>
              </a:defRPr>
            </a:lvl4pPr>
            <a:lvl5pPr marL="2286000" indent="-342900">
              <a:defRPr>
                <a:solidFill>
                  <a:schemeClr val="tx1"/>
                </a:solidFill>
                <a:latin typeface="Arial" charset="0"/>
              </a:defRPr>
            </a:lvl5pPr>
            <a:lvl6pPr marL="2743200" indent="-342900" fontAlgn="base">
              <a:spcBef>
                <a:spcPct val="0"/>
              </a:spcBef>
              <a:spcAft>
                <a:spcPct val="0"/>
              </a:spcAft>
              <a:defRPr>
                <a:solidFill>
                  <a:schemeClr val="tx1"/>
                </a:solidFill>
                <a:latin typeface="Arial" charset="0"/>
              </a:defRPr>
            </a:lvl6pPr>
            <a:lvl7pPr marL="3200400" indent="-342900" fontAlgn="base">
              <a:spcBef>
                <a:spcPct val="0"/>
              </a:spcBef>
              <a:spcAft>
                <a:spcPct val="0"/>
              </a:spcAft>
              <a:defRPr>
                <a:solidFill>
                  <a:schemeClr val="tx1"/>
                </a:solidFill>
                <a:latin typeface="Arial" charset="0"/>
              </a:defRPr>
            </a:lvl7pPr>
            <a:lvl8pPr marL="3657600" indent="-342900" fontAlgn="base">
              <a:spcBef>
                <a:spcPct val="0"/>
              </a:spcBef>
              <a:spcAft>
                <a:spcPct val="0"/>
              </a:spcAft>
              <a:defRPr>
                <a:solidFill>
                  <a:schemeClr val="tx1"/>
                </a:solidFill>
                <a:latin typeface="Arial" charset="0"/>
              </a:defRPr>
            </a:lvl8pPr>
            <a:lvl9pPr marL="4114800" indent="-342900" fontAlgn="base">
              <a:spcBef>
                <a:spcPct val="0"/>
              </a:spcBef>
              <a:spcAft>
                <a:spcPct val="0"/>
              </a:spcAft>
              <a:defRPr>
                <a:solidFill>
                  <a:schemeClr val="tx1"/>
                </a:solidFill>
                <a:latin typeface="Arial" charset="0"/>
              </a:defRPr>
            </a:lvl9pPr>
          </a:lstStyle>
          <a:p>
            <a:pPr marL="0" indent="0">
              <a:spcAft>
                <a:spcPct val="50000"/>
              </a:spcAft>
            </a:pPr>
            <a:r>
              <a:rPr lang="en-US" dirty="0">
                <a:latin typeface="Calibri" panose="020F0502020204030204" pitchFamily="34" charset="0"/>
                <a:cs typeface="Calibri" panose="020F0502020204030204" pitchFamily="34" charset="0"/>
              </a:rPr>
              <a:t>[1]Abdul-</a:t>
            </a:r>
            <a:r>
              <a:rPr lang="en-US" dirty="0" err="1">
                <a:latin typeface="Calibri" panose="020F0502020204030204" pitchFamily="34" charset="0"/>
                <a:cs typeface="Calibri" panose="020F0502020204030204" pitchFamily="34" charset="0"/>
              </a:rPr>
              <a:t>Mageed</a:t>
            </a:r>
            <a:r>
              <a:rPr lang="en-US" dirty="0">
                <a:latin typeface="Calibri" panose="020F0502020204030204" pitchFamily="34" charset="0"/>
                <a:cs typeface="Calibri" panose="020F0502020204030204" pitchFamily="34" charset="0"/>
              </a:rPr>
              <a:t>, M., Elmadany, A. and Nagoudi, E.M.B., 2020. ARBERT &amp; MARBERT: deep bidirectional transformers for Arabic. arXiv preprint arXiv:2101.01785. </a:t>
            </a:r>
          </a:p>
          <a:p>
            <a:pPr marL="0" indent="0">
              <a:spcAft>
                <a:spcPct val="50000"/>
              </a:spcAft>
            </a:pPr>
            <a:r>
              <a:rPr lang="en-US" dirty="0">
                <a:latin typeface="Calibri" panose="020F0502020204030204" pitchFamily="34" charset="0"/>
                <a:cs typeface="Calibri" panose="020F0502020204030204" pitchFamily="34" charset="0"/>
              </a:rPr>
              <a:t>[2]Antoun, W., </a:t>
            </a:r>
            <a:r>
              <a:rPr lang="en-US" dirty="0" err="1">
                <a:latin typeface="Calibri" panose="020F0502020204030204" pitchFamily="34" charset="0"/>
                <a:cs typeface="Calibri" panose="020F0502020204030204" pitchFamily="34" charset="0"/>
              </a:rPr>
              <a:t>Baly</a:t>
            </a:r>
            <a:r>
              <a:rPr lang="en-US" dirty="0">
                <a:latin typeface="Calibri" panose="020F0502020204030204" pitchFamily="34" charset="0"/>
                <a:cs typeface="Calibri" panose="020F0502020204030204" pitchFamily="34" charset="0"/>
              </a:rPr>
              <a:t>, F. and Hajj, H., 2020. Arabert: Transformer-based model for </a:t>
            </a:r>
            <a:r>
              <a:rPr lang="en-US" dirty="0" err="1">
                <a:latin typeface="Calibri" panose="020F0502020204030204" pitchFamily="34" charset="0"/>
                <a:cs typeface="Calibri" panose="020F0502020204030204" pitchFamily="34" charset="0"/>
              </a:rPr>
              <a:t>arabic</a:t>
            </a:r>
            <a:r>
              <a:rPr lang="en-US" dirty="0">
                <a:latin typeface="Calibri" panose="020F0502020204030204" pitchFamily="34" charset="0"/>
                <a:cs typeface="Calibri" panose="020F0502020204030204" pitchFamily="34" charset="0"/>
              </a:rPr>
              <a:t> language understanding. arXiv preprint arXiv:2003.00104. </a:t>
            </a:r>
            <a:endParaRPr lang="en-US" sz="2000" dirty="0">
              <a:latin typeface="Calibri" pitchFamily="34" charset="0"/>
            </a:endParaRPr>
          </a:p>
        </p:txBody>
      </p:sp>
      <p:sp>
        <p:nvSpPr>
          <p:cNvPr id="66" name="Text Box 240"/>
          <p:cNvSpPr txBox="1">
            <a:spLocks noChangeArrowheads="1"/>
          </p:cNvSpPr>
          <p:nvPr/>
        </p:nvSpPr>
        <p:spPr bwMode="auto">
          <a:xfrm>
            <a:off x="14958646" y="14369467"/>
            <a:ext cx="985001"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Calibri" pitchFamily="34" charset="0"/>
              </a:rPr>
              <a:t>Table 5</a:t>
            </a:r>
            <a:r>
              <a:rPr lang="en-US" sz="2000" dirty="0">
                <a:solidFill>
                  <a:schemeClr val="accent1">
                    <a:lumMod val="50000"/>
                  </a:schemeClr>
                </a:solidFill>
                <a:latin typeface="Calibri" pitchFamily="34" charset="0"/>
              </a:rPr>
              <a:t>.</a:t>
            </a:r>
          </a:p>
        </p:txBody>
      </p:sp>
      <p:sp>
        <p:nvSpPr>
          <p:cNvPr id="67" name="Text Box 241"/>
          <p:cNvSpPr txBox="1">
            <a:spLocks noChangeArrowheads="1"/>
          </p:cNvSpPr>
          <p:nvPr/>
        </p:nvSpPr>
        <p:spPr bwMode="auto">
          <a:xfrm>
            <a:off x="15004937" y="12481810"/>
            <a:ext cx="985001"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Calibri" pitchFamily="34" charset="0"/>
              </a:rPr>
              <a:t>Table 4</a:t>
            </a:r>
            <a:r>
              <a:rPr lang="en-US" sz="2000" dirty="0">
                <a:solidFill>
                  <a:schemeClr val="accent1">
                    <a:lumMod val="50000"/>
                  </a:schemeClr>
                </a:solidFill>
                <a:latin typeface="Calibri" pitchFamily="34" charset="0"/>
              </a:rPr>
              <a:t>.</a:t>
            </a:r>
          </a:p>
        </p:txBody>
      </p:sp>
      <p:pic>
        <p:nvPicPr>
          <p:cNvPr id="3" name="Picture 2" descr="A circular logo with text and birds on it&#10;&#10;Description automatically generated">
            <a:extLst>
              <a:ext uri="{FF2B5EF4-FFF2-40B4-BE49-F238E27FC236}">
                <a16:creationId xmlns:a16="http://schemas.microsoft.com/office/drawing/2014/main" id="{E61F2391-413C-6901-FA9A-68D9A20951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2" y="-16811"/>
            <a:ext cx="5470525" cy="3671238"/>
          </a:xfrm>
          <a:prstGeom prst="rect">
            <a:avLst/>
          </a:prstGeom>
        </p:spPr>
      </p:pic>
      <p:pic>
        <p:nvPicPr>
          <p:cNvPr id="4" name="Picture 3">
            <a:extLst>
              <a:ext uri="{FF2B5EF4-FFF2-40B4-BE49-F238E27FC236}">
                <a16:creationId xmlns:a16="http://schemas.microsoft.com/office/drawing/2014/main" id="{EA3D3C88-90D7-7054-EB19-BC7F8FC1B7C1}"/>
              </a:ext>
            </a:extLst>
          </p:cNvPr>
          <p:cNvPicPr>
            <a:picLocks noChangeAspect="1"/>
          </p:cNvPicPr>
          <p:nvPr/>
        </p:nvPicPr>
        <p:blipFill>
          <a:blip r:embed="rId4"/>
          <a:stretch>
            <a:fillRect/>
          </a:stretch>
        </p:blipFill>
        <p:spPr>
          <a:xfrm>
            <a:off x="6063290" y="9918383"/>
            <a:ext cx="8226425" cy="11892082"/>
          </a:xfrm>
          <a:prstGeom prst="rect">
            <a:avLst/>
          </a:prstGeom>
        </p:spPr>
      </p:pic>
      <p:pic>
        <p:nvPicPr>
          <p:cNvPr id="10" name="Picture 9">
            <a:extLst>
              <a:ext uri="{FF2B5EF4-FFF2-40B4-BE49-F238E27FC236}">
                <a16:creationId xmlns:a16="http://schemas.microsoft.com/office/drawing/2014/main" id="{DA842ADF-15BE-9508-289F-D3BB336905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51379" y="12875934"/>
            <a:ext cx="8287609" cy="1449666"/>
          </a:xfrm>
          <a:prstGeom prst="rect">
            <a:avLst/>
          </a:prstGeom>
        </p:spPr>
      </p:pic>
      <p:pic>
        <p:nvPicPr>
          <p:cNvPr id="11" name="Picture 10">
            <a:extLst>
              <a:ext uri="{FF2B5EF4-FFF2-40B4-BE49-F238E27FC236}">
                <a16:creationId xmlns:a16="http://schemas.microsoft.com/office/drawing/2014/main" id="{550D54DE-1828-1893-A3DC-3F336B1277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079519" y="14785368"/>
            <a:ext cx="8259470" cy="1449667"/>
          </a:xfrm>
          <a:prstGeom prst="rect">
            <a:avLst/>
          </a:prstGeom>
        </p:spPr>
      </p:pic>
      <p:sp>
        <p:nvSpPr>
          <p:cNvPr id="12" name="Text Box 240">
            <a:extLst>
              <a:ext uri="{FF2B5EF4-FFF2-40B4-BE49-F238E27FC236}">
                <a16:creationId xmlns:a16="http://schemas.microsoft.com/office/drawing/2014/main" id="{03A90743-93D9-65D5-2DDF-C6241118AB1C}"/>
              </a:ext>
            </a:extLst>
          </p:cNvPr>
          <p:cNvSpPr txBox="1">
            <a:spLocks noChangeArrowheads="1"/>
          </p:cNvSpPr>
          <p:nvPr/>
        </p:nvSpPr>
        <p:spPr bwMode="auto">
          <a:xfrm>
            <a:off x="14938174" y="16216829"/>
            <a:ext cx="1118525"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Calibri" pitchFamily="34" charset="0"/>
              </a:rPr>
              <a:t>Table 6</a:t>
            </a:r>
            <a:r>
              <a:rPr lang="en-US" sz="2000" dirty="0">
                <a:solidFill>
                  <a:schemeClr val="accent1">
                    <a:lumMod val="50000"/>
                  </a:schemeClr>
                </a:solidFill>
                <a:latin typeface="Calibri" pitchFamily="34" charset="0"/>
              </a:rPr>
              <a:t>.</a:t>
            </a:r>
          </a:p>
        </p:txBody>
      </p:sp>
      <p:pic>
        <p:nvPicPr>
          <p:cNvPr id="13" name="Picture 12">
            <a:extLst>
              <a:ext uri="{FF2B5EF4-FFF2-40B4-BE49-F238E27FC236}">
                <a16:creationId xmlns:a16="http://schemas.microsoft.com/office/drawing/2014/main" id="{ED7D36E5-8A5F-A38A-51DF-1B2E1EA636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051380" y="16653276"/>
            <a:ext cx="8287609" cy="2064587"/>
          </a:xfrm>
          <a:prstGeom prst="rect">
            <a:avLst/>
          </a:prstGeom>
        </p:spPr>
      </p:pic>
      <p:sp>
        <p:nvSpPr>
          <p:cNvPr id="14" name="Text Box 240">
            <a:extLst>
              <a:ext uri="{FF2B5EF4-FFF2-40B4-BE49-F238E27FC236}">
                <a16:creationId xmlns:a16="http://schemas.microsoft.com/office/drawing/2014/main" id="{7D43709F-9455-CB7D-9C22-DA656213F48D}"/>
              </a:ext>
            </a:extLst>
          </p:cNvPr>
          <p:cNvSpPr txBox="1">
            <a:spLocks noChangeArrowheads="1"/>
          </p:cNvSpPr>
          <p:nvPr/>
        </p:nvSpPr>
        <p:spPr bwMode="auto">
          <a:xfrm>
            <a:off x="15079523" y="18770784"/>
            <a:ext cx="1379677"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Calibri" pitchFamily="34" charset="0"/>
              </a:rPr>
              <a:t>Figure 38</a:t>
            </a:r>
            <a:r>
              <a:rPr lang="en-US" sz="2000" dirty="0">
                <a:solidFill>
                  <a:schemeClr val="accent1">
                    <a:lumMod val="50000"/>
                  </a:schemeClr>
                </a:solidFill>
                <a:latin typeface="Calibri" pitchFamily="34" charset="0"/>
              </a:rPr>
              <a:t>.</a:t>
            </a:r>
          </a:p>
        </p:txBody>
      </p:sp>
      <p:sp>
        <p:nvSpPr>
          <p:cNvPr id="15" name="Text Box 240">
            <a:extLst>
              <a:ext uri="{FF2B5EF4-FFF2-40B4-BE49-F238E27FC236}">
                <a16:creationId xmlns:a16="http://schemas.microsoft.com/office/drawing/2014/main" id="{62A7DA41-D300-6CAF-C4AE-FA19095A0C43}"/>
              </a:ext>
            </a:extLst>
          </p:cNvPr>
          <p:cNvSpPr txBox="1">
            <a:spLocks noChangeArrowheads="1"/>
          </p:cNvSpPr>
          <p:nvPr/>
        </p:nvSpPr>
        <p:spPr bwMode="auto">
          <a:xfrm>
            <a:off x="14958646" y="20130288"/>
            <a:ext cx="1379677"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Calibri" pitchFamily="34" charset="0"/>
              </a:rPr>
              <a:t>Figure 39</a:t>
            </a:r>
            <a:r>
              <a:rPr lang="en-US" sz="2000" dirty="0">
                <a:solidFill>
                  <a:schemeClr val="accent1">
                    <a:lumMod val="50000"/>
                  </a:schemeClr>
                </a:solidFill>
                <a:latin typeface="Calibri" pitchFamily="34" charset="0"/>
              </a:rPr>
              <a:t>.</a:t>
            </a:r>
          </a:p>
        </p:txBody>
      </p:sp>
      <p:pic>
        <p:nvPicPr>
          <p:cNvPr id="16" name="Picture 15">
            <a:extLst>
              <a:ext uri="{FF2B5EF4-FFF2-40B4-BE49-F238E27FC236}">
                <a16:creationId xmlns:a16="http://schemas.microsoft.com/office/drawing/2014/main" id="{7047CF39-FF4C-07CB-23B6-4199E1DB8CA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051379" y="19032314"/>
            <a:ext cx="8287609" cy="1295400"/>
          </a:xfrm>
          <a:prstGeom prst="rect">
            <a:avLst/>
          </a:prstGeom>
        </p:spPr>
      </p:pic>
      <p:pic>
        <p:nvPicPr>
          <p:cNvPr id="17" name="Picture 16">
            <a:extLst>
              <a:ext uri="{FF2B5EF4-FFF2-40B4-BE49-F238E27FC236}">
                <a16:creationId xmlns:a16="http://schemas.microsoft.com/office/drawing/2014/main" id="{710708D5-6DAA-46CB-10CC-877E74597EA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050530" y="20289130"/>
            <a:ext cx="8288458" cy="1489867"/>
          </a:xfrm>
          <a:prstGeom prst="rect">
            <a:avLst/>
          </a:prstGeom>
        </p:spPr>
      </p:pic>
      <p:pic>
        <p:nvPicPr>
          <p:cNvPr id="18" name="Picture 17">
            <a:extLst>
              <a:ext uri="{FF2B5EF4-FFF2-40B4-BE49-F238E27FC236}">
                <a16:creationId xmlns:a16="http://schemas.microsoft.com/office/drawing/2014/main" id="{9CAD0605-DE0C-2CD9-DA42-86E1B3D13FE8}"/>
              </a:ext>
            </a:extLst>
          </p:cNvPr>
          <p:cNvPicPr>
            <a:picLocks noChangeAspect="1"/>
          </p:cNvPicPr>
          <p:nvPr/>
        </p:nvPicPr>
        <p:blipFill>
          <a:blip r:embed="rId10"/>
          <a:stretch>
            <a:fillRect/>
          </a:stretch>
        </p:blipFill>
        <p:spPr>
          <a:xfrm rot="5400000">
            <a:off x="24655125" y="3273404"/>
            <a:ext cx="2926078" cy="3846872"/>
          </a:xfrm>
          <a:prstGeom prst="rect">
            <a:avLst/>
          </a:prstGeom>
        </p:spPr>
      </p:pic>
      <p:pic>
        <p:nvPicPr>
          <p:cNvPr id="19" name="Picture 8" descr="Model architecture of Transformer [2] that was used in the mT5 model. |  Download Scientific Diagram">
            <a:extLst>
              <a:ext uri="{FF2B5EF4-FFF2-40B4-BE49-F238E27FC236}">
                <a16:creationId xmlns:a16="http://schemas.microsoft.com/office/drawing/2014/main" id="{EF498FC3-50FD-C055-9266-0818BA73452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041600" y="3733799"/>
            <a:ext cx="4379553" cy="29260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1378</TotalTime>
  <Words>935</Words>
  <Application>Microsoft Office PowerPoint</Application>
  <PresentationFormat>Custom</PresentationFormat>
  <Paragraphs>68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Titillium Web</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Genigraphics 800.790.4001</dc:creator>
  <dc:description>To order poster prints visit us at www.genigraphics.com</dc:description>
  <cp:lastModifiedBy>عمرو ايمن عيسوى عبدالرحمن</cp:lastModifiedBy>
  <cp:revision>54</cp:revision>
  <dcterms:created xsi:type="dcterms:W3CDTF">2008-05-03T03:01:56Z</dcterms:created>
  <dcterms:modified xsi:type="dcterms:W3CDTF">2023-07-06T01:21:23Z</dcterms:modified>
</cp:coreProperties>
</file>