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D0BA-AB05-35E2-70DB-D308E2F6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7EB9E-A176-94FE-7B38-488939B4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F6C3-0B31-B213-0FC2-86CC56A3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070C-34C2-0BB5-053A-62106131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0821-CCD0-B497-92A2-357EFC0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1160-E129-A294-B0C1-737F398C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F933-C44B-6354-09A9-DAA6ED81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1704-86D2-A277-36EC-BABDD14E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A8A7-2BE2-6694-6C28-99E0263A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0F7E-B077-3321-9060-FA4681B7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4791-60E3-4A00-EADA-0D482E616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1F2B-0D9A-4104-A367-64FEB8EB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C5AF-FBBD-D6DF-E142-F4EDC0CD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3F86-8CF0-D939-172D-CCA2A717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0670-47DE-4AB8-52D3-BB14240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6FA1-CED2-0D2C-BD7F-F75225FA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4E63-D59D-F893-FB40-097C0870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55CB-F0FD-2FF7-B58B-DE485F01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EBDB-8B95-767A-3B54-65586668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3E8B-27AB-C308-DD90-D42A67B5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B044-8FA2-6384-CF1C-14AD1D90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41D3-87D6-61FE-DF3B-92B425C6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798E-56B0-C7BC-5D76-DD22E5BA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942C-8546-A578-64EB-440C8FE9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0BBA-8639-1412-B610-3021BD0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DA99-9BD1-BC30-A48B-7852B40E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6FE5-1860-7356-9CA7-DEB0791E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552A-0977-E321-2605-4D268770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8AA8-4562-2EC0-8479-09C64F16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0BF6-DFAF-A27D-6230-3A4DE0D8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FA1D0-57AD-D6B4-E76F-F3D86D3A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3329-80A9-F48F-0F62-03D21FC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B310-59CF-D012-3093-C893868D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8E1B9-470E-7EA0-E240-B3A2A584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BDA59-9255-BAED-FC48-44839E3F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EA96-3505-C4AC-5D32-FE1B83CB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713C2-AF41-1B2F-CE1C-59E5180A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F921F-6EA1-7C55-3A67-4AC298A1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A6720-9709-55DB-05A5-46CB30B1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E47C-2634-0013-2767-4BBB7D8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5E342-0A83-A27B-BA48-EE0A0CDF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93316-36FA-2B41-A0F0-4B8A68C8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3D995-9087-63F8-89A1-94F47DE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E450F-B5C0-AFA6-3A88-DE60810C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4AFD-C5C5-A672-597F-B0DC1BC7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A723-B496-A932-1A41-E3C8BE9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33EC-2C4B-3E98-3A17-C1A5E13A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D208-53FB-A80E-2CDB-8BF74FC0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65BFE-261C-4F66-5FC5-F434E5A9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3865-CC3A-24AF-CE65-6595AD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85DA-0424-BC93-B457-82986D04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30035-00A0-B529-5CA2-94F79075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92C-7D07-0418-1660-8BCAC036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3389E-61DC-C2AE-FB17-B823A4B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5D41-F101-2B87-1092-57952CF4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0E717-D24C-DE79-B853-F3970706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C4457-C7BB-6396-9FAB-37A2592E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E4BC-4A5B-2C1D-8B5D-5D27E317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3EB6-A9EF-1276-16B8-A6692707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7A2E-CF08-CC89-2A28-02D8E628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E4D4-3FF0-4687-E566-77A89A789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E376-6403-44D8-A1CA-839B361927C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DF82-33E3-F9AF-79A5-508A5D7A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ACE7-C578-8781-967B-DC93BDC8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DC1D-23E5-4B1D-9FBB-205A0FCE1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F701-029E-D9FA-2000-F8728D8A8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modeling of Amazon sales</a:t>
            </a:r>
          </a:p>
        </p:txBody>
      </p:sp>
    </p:spTree>
    <p:extLst>
      <p:ext uri="{BB962C8B-B14F-4D97-AF65-F5344CB8AC3E}">
        <p14:creationId xmlns:p14="http://schemas.microsoft.com/office/powerpoint/2010/main" val="108956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081-8BD3-1F71-A36E-36D4DAD1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and the </a:t>
            </a:r>
            <a:r>
              <a:rPr lang="en-US" dirty="0" err="1"/>
              <a:t>Streamlite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2FC0-362F-D70D-7204-F41B1B80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selection:</a:t>
            </a:r>
          </a:p>
          <a:p>
            <a:pPr lvl="1"/>
            <a:r>
              <a:rPr lang="en-US" sz="3200" dirty="0"/>
              <a:t>Considered Models:</a:t>
            </a:r>
          </a:p>
          <a:p>
            <a:pPr lvl="2"/>
            <a:r>
              <a:rPr lang="en-US" sz="2800" dirty="0"/>
              <a:t>Logistic Regression</a:t>
            </a:r>
          </a:p>
          <a:p>
            <a:pPr lvl="2"/>
            <a:r>
              <a:rPr lang="en-US" sz="2800" dirty="0"/>
              <a:t>Decision Tree Classifier</a:t>
            </a:r>
          </a:p>
          <a:p>
            <a:pPr lvl="2"/>
            <a:r>
              <a:rPr lang="en-US" sz="2800" dirty="0"/>
              <a:t>Random Forest Classifier</a:t>
            </a:r>
          </a:p>
          <a:p>
            <a:pPr lvl="1"/>
            <a:r>
              <a:rPr lang="en-US" sz="3200" dirty="0"/>
              <a:t>Chosen Model: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Logistic Regression</a:t>
            </a:r>
          </a:p>
          <a:p>
            <a:pPr lvl="3"/>
            <a:r>
              <a:rPr lang="en-US" sz="2400" dirty="0"/>
              <a:t>Lower computational demand</a:t>
            </a:r>
          </a:p>
          <a:p>
            <a:pPr lvl="3"/>
            <a:r>
              <a:rPr lang="en-US" sz="24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80419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113F-A563-5F18-1642-90C0FDF0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425B-8F30-D3AE-CD0A-415B4F1F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Performance </a:t>
            </a:r>
            <a:r>
              <a:rPr lang="en-US" sz="4000" b="1" dirty="0" err="1"/>
              <a:t>Metrics</a:t>
            </a:r>
            <a:r>
              <a:rPr lang="en-US" sz="4000" dirty="0" err="1"/>
              <a:t>:</a:t>
            </a:r>
            <a:r>
              <a:rPr lang="en-US" sz="4000" b="1" dirty="0" err="1"/>
              <a:t>Precision</a:t>
            </a:r>
            <a:r>
              <a:rPr lang="en-US" sz="4000" b="1" dirty="0"/>
              <a:t> (weighted)</a:t>
            </a:r>
            <a:r>
              <a:rPr lang="en-US" sz="4000" dirty="0"/>
              <a:t>: 0.8623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Recall (weighted)</a:t>
            </a:r>
            <a:r>
              <a:rPr lang="en-US" sz="4000" dirty="0"/>
              <a:t>: 0.8792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F1 (weighted)</a:t>
            </a:r>
            <a:r>
              <a:rPr lang="en-US" sz="4000" dirty="0"/>
              <a:t>: 0.8471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Accuracy</a:t>
            </a:r>
            <a:r>
              <a:rPr lang="en-US" sz="4000" dirty="0"/>
              <a:t>: 0.8792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9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00AC-0F2F-3DBC-23E7-D3A6E742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C446-4803-E608-C98E-3A7FCEA0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Cross-validation was used to ensure model robustness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Consistent performance across Logistic Regression, Decision Tree, and Random Forest models</a:t>
            </a:r>
          </a:p>
        </p:txBody>
      </p:sp>
    </p:spTree>
    <p:extLst>
      <p:ext uri="{BB962C8B-B14F-4D97-AF65-F5344CB8AC3E}">
        <p14:creationId xmlns:p14="http://schemas.microsoft.com/office/powerpoint/2010/main" val="429031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2F33-6186-6ECB-3309-9B1E3D8A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DB92-E27C-5B6E-906B-CEBCD83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Logistic Regression chosen for efficiency and consistent performance.</a:t>
            </a:r>
          </a:p>
          <a:p>
            <a:pPr>
              <a:lnSpc>
                <a:spcPct val="250000"/>
              </a:lnSpc>
            </a:pPr>
            <a:r>
              <a:rPr lang="en-US" dirty="0"/>
              <a:t>High accuracy and balanced metrics achieved.</a:t>
            </a:r>
          </a:p>
          <a:p>
            <a:pPr>
              <a:lnSpc>
                <a:spcPct val="250000"/>
              </a:lnSpc>
            </a:pPr>
            <a:r>
              <a:rPr lang="en-US" dirty="0"/>
              <a:t>Suitable for deployment with key features: "Promotions" and "Amazon."</a:t>
            </a:r>
          </a:p>
        </p:txBody>
      </p:sp>
    </p:spTree>
    <p:extLst>
      <p:ext uri="{BB962C8B-B14F-4D97-AF65-F5344CB8AC3E}">
        <p14:creationId xmlns:p14="http://schemas.microsoft.com/office/powerpoint/2010/main" val="105585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4207-C697-6B81-0742-5EAD5F0DE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9314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B75C-EF34-92C1-DEF6-FA20D027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19311"/>
          </a:xfrm>
        </p:spPr>
        <p:txBody>
          <a:bodyPr/>
          <a:lstStyle/>
          <a:p>
            <a:r>
              <a:rPr lang="en-US" dirty="0"/>
              <a:t>Data Cleaning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91C4-86BA-C582-BA3D-24621A985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599"/>
            <a:ext cx="9144000" cy="3774049"/>
          </a:xfrm>
        </p:spPr>
        <p:txBody>
          <a:bodyPr>
            <a:normAutofit/>
          </a:bodyPr>
          <a:lstStyle/>
          <a:p>
            <a:r>
              <a:rPr lang="en-US" b="1" i="1" dirty="0"/>
              <a:t>Objective: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of preprocessing is to ensure data quality and relevance for subsequent analysis tasks.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presentation will cover key insights and decisions made during the data cleaning phase.</a:t>
            </a:r>
          </a:p>
        </p:txBody>
      </p:sp>
    </p:spTree>
    <p:extLst>
      <p:ext uri="{BB962C8B-B14F-4D97-AF65-F5344CB8AC3E}">
        <p14:creationId xmlns:p14="http://schemas.microsoft.com/office/powerpoint/2010/main" val="23299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C62-2FDC-03E3-35D5-94DA40E9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476F-024E-2E8D-15D8-E0CABBE3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Insights:</a:t>
            </a:r>
          </a:p>
          <a:p>
            <a:pPr lvl="1"/>
            <a:r>
              <a:rPr lang="en-US" dirty="0"/>
              <a:t>Identified irrelevant columns: "Unnamed: 22", "fulfilled-by", "ship-postal-code", "Country“</a:t>
            </a:r>
          </a:p>
          <a:p>
            <a:pPr lvl="1"/>
            <a:r>
              <a:rPr lang="en-US" dirty="0"/>
              <a:t>These columns were removed to streamline the dataset and improve clarity.</a:t>
            </a:r>
          </a:p>
          <a:p>
            <a:pPr lvl="1"/>
            <a:endParaRPr lang="en-US" dirty="0"/>
          </a:p>
          <a:p>
            <a:r>
              <a:rPr lang="en-US" dirty="0"/>
              <a:t>Specific Insights:</a:t>
            </a:r>
          </a:p>
          <a:p>
            <a:pPr lvl="1"/>
            <a:r>
              <a:rPr lang="en-US" dirty="0"/>
              <a:t>Numerical Values:</a:t>
            </a:r>
          </a:p>
          <a:p>
            <a:pPr lvl="2"/>
            <a:r>
              <a:rPr lang="en-US" dirty="0"/>
              <a:t>Qty: Categorized into bins, minimal impact on status</a:t>
            </a:r>
          </a:p>
          <a:p>
            <a:pPr lvl="2"/>
            <a:r>
              <a:rPr lang="en-US" dirty="0"/>
              <a:t>Amount: Outlier removal, minimal impact on status trends.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8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720-51EB-071F-1CAF-F776EE37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8C0F-81F6-60A3-A97F-852D79DB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taken:</a:t>
            </a:r>
          </a:p>
          <a:p>
            <a:pPr lvl="1"/>
            <a:r>
              <a:rPr lang="en-US" dirty="0"/>
              <a:t>Promotions: Transformed to Boolean, significant impact on cancellation rates</a:t>
            </a:r>
          </a:p>
          <a:p>
            <a:pPr lvl="1"/>
            <a:r>
              <a:rPr lang="en-US" dirty="0"/>
              <a:t>Ship-state: Unified case, grouped to reduce dimensionality</a:t>
            </a:r>
          </a:p>
          <a:p>
            <a:pPr lvl="1"/>
            <a:r>
              <a:rPr lang="en-US" dirty="0"/>
              <a:t>Simplified ship-service-level and style categories: Removed non-significant categories</a:t>
            </a:r>
          </a:p>
          <a:p>
            <a:pPr lvl="1"/>
            <a:r>
              <a:rPr lang="en-US" dirty="0"/>
              <a:t>Managed and dropped redundant columns like category and SKU.</a:t>
            </a:r>
          </a:p>
        </p:txBody>
      </p:sp>
    </p:spTree>
    <p:extLst>
      <p:ext uri="{BB962C8B-B14F-4D97-AF65-F5344CB8AC3E}">
        <p14:creationId xmlns:p14="http://schemas.microsoft.com/office/powerpoint/2010/main" val="1909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51A0-9318-EBEC-8DDA-218DE82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2ECCF-9DC5-09B7-3908-71E791992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1364566"/>
            <a:ext cx="8121309" cy="48123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FEB07-553B-A83D-3121-8DB2C3CD88C3}"/>
              </a:ext>
            </a:extLst>
          </p:cNvPr>
          <p:cNvSpPr txBox="1"/>
          <p:nvPr/>
        </p:nvSpPr>
        <p:spPr>
          <a:xfrm>
            <a:off x="9678572" y="1561514"/>
            <a:ext cx="2096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visual it was obvious that promotions is a key differentiating feature</a:t>
            </a:r>
          </a:p>
        </p:txBody>
      </p:sp>
    </p:spTree>
    <p:extLst>
      <p:ext uri="{BB962C8B-B14F-4D97-AF65-F5344CB8AC3E}">
        <p14:creationId xmlns:p14="http://schemas.microsoft.com/office/powerpoint/2010/main" val="10646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CCDF-D6D1-2BD5-C4A9-68B4229F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Fulfilment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33164-8434-0DAA-F12E-8EDBDD46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1547446"/>
            <a:ext cx="10151916" cy="5107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7CDE9-16A1-91EC-D0B5-5D570F17805A}"/>
              </a:ext>
            </a:extLst>
          </p:cNvPr>
          <p:cNvSpPr txBox="1"/>
          <p:nvPr/>
        </p:nvSpPr>
        <p:spPr>
          <a:xfrm>
            <a:off x="9186789" y="908982"/>
            <a:ext cx="2349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heatmap shows a great change of status with the fulfilment type and this reflects how valuable this feature is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 this feature was renamed to Amazon and was turned to type bool</a:t>
            </a:r>
          </a:p>
          <a:p>
            <a:r>
              <a:rPr lang="en-US" dirty="0"/>
              <a:t>Also note that this feature is a mapping to the feature “fulfilled-by” and the feature “ship-state”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99B3-EF35-CD94-CAF2-7474E8A9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B67E-3D3C-24E9-8DFC-4C293A74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Taken:</a:t>
            </a:r>
          </a:p>
          <a:p>
            <a:pPr lvl="1"/>
            <a:r>
              <a:rPr lang="en-US" dirty="0"/>
              <a:t>Dimensionality reduction and insights from Qty and Amount columns</a:t>
            </a:r>
          </a:p>
          <a:p>
            <a:pPr lvl="1"/>
            <a:r>
              <a:rPr lang="en-US" dirty="0"/>
              <a:t>Decision made was to drop them </a:t>
            </a:r>
          </a:p>
          <a:p>
            <a:pPr lvl="1"/>
            <a:endParaRPr lang="en-US" dirty="0"/>
          </a:p>
          <a:p>
            <a:r>
              <a:rPr lang="en-US" dirty="0"/>
              <a:t>Visual support: Qty: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43B11-228E-8FDE-97FF-F9CC61738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08" y="4023360"/>
            <a:ext cx="5825111" cy="2581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181A7-DA81-16E2-DA97-8F4C4B4661AA}"/>
              </a:ext>
            </a:extLst>
          </p:cNvPr>
          <p:cNvSpPr txBox="1"/>
          <p:nvPr/>
        </p:nvSpPr>
        <p:spPr>
          <a:xfrm>
            <a:off x="7315200" y="3798277"/>
            <a:ext cx="4507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quantity doesn’t show any distinction after mapping them to the following:</a:t>
            </a:r>
            <a:br>
              <a:rPr lang="en-US" dirty="0"/>
            </a:br>
            <a:r>
              <a:rPr lang="en-US" dirty="0"/>
              <a:t>A: 1</a:t>
            </a:r>
          </a:p>
          <a:p>
            <a:r>
              <a:rPr lang="en-US" dirty="0"/>
              <a:t>B: 2</a:t>
            </a:r>
          </a:p>
          <a:p>
            <a:r>
              <a:rPr lang="en-US" dirty="0"/>
              <a:t>C: more than 2</a:t>
            </a:r>
          </a:p>
        </p:txBody>
      </p:sp>
    </p:spTree>
    <p:extLst>
      <p:ext uri="{BB962C8B-B14F-4D97-AF65-F5344CB8AC3E}">
        <p14:creationId xmlns:p14="http://schemas.microsoft.com/office/powerpoint/2010/main" val="39693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3679-0CFE-5E1A-4F7A-D6A4B6C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35D8-76E7-EC16-F1B6-FF8E5B10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conclusion was to Drop all columns except the promotions and fulfilment from the features </a:t>
            </a:r>
          </a:p>
          <a:p>
            <a:r>
              <a:rPr lang="en-US" dirty="0"/>
              <a:t>Regarding the target I decided on mapping it to (Canceled, Shipped, Shipped – Delivered to Buyer, Others)</a:t>
            </a:r>
          </a:p>
          <a:p>
            <a:r>
              <a:rPr lang="en-US" dirty="0"/>
              <a:t>It is to be noted that I haven’t been in a situation were I was compelled to make an interpolation or do any statistical calculation to fill out blank records because they were less than 0.03% of the columns that I found beneficial</a:t>
            </a:r>
          </a:p>
        </p:txBody>
      </p:sp>
    </p:spTree>
    <p:extLst>
      <p:ext uri="{BB962C8B-B14F-4D97-AF65-F5344CB8AC3E}">
        <p14:creationId xmlns:p14="http://schemas.microsoft.com/office/powerpoint/2010/main" val="333382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modeling of Amazon sales</vt:lpstr>
      <vt:lpstr>1. Preprocessing</vt:lpstr>
      <vt:lpstr>Data Cleaning and Analysis</vt:lpstr>
      <vt:lpstr>Insights from Data Cleaning</vt:lpstr>
      <vt:lpstr>Preprocessing Categorical Data</vt:lpstr>
      <vt:lpstr>Promotions</vt:lpstr>
      <vt:lpstr>Fulfilment </vt:lpstr>
      <vt:lpstr>Numerical Data</vt:lpstr>
      <vt:lpstr>Conclusion</vt:lpstr>
      <vt:lpstr>The Model and the Streamlite</vt:lpstr>
      <vt:lpstr>Model Evaluation</vt:lpstr>
      <vt:lpstr>Cross-Validation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Eltaher</dc:creator>
  <cp:lastModifiedBy>Ahmed Eltaher</cp:lastModifiedBy>
  <cp:revision>1</cp:revision>
  <dcterms:created xsi:type="dcterms:W3CDTF">2024-06-23T19:10:16Z</dcterms:created>
  <dcterms:modified xsi:type="dcterms:W3CDTF">2024-06-23T19:10:25Z</dcterms:modified>
</cp:coreProperties>
</file>