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0"/>
  </p:notesMasterIdLst>
  <p:sldIdLst>
    <p:sldId id="257" r:id="rId2"/>
    <p:sldId id="258" r:id="rId3"/>
    <p:sldId id="284" r:id="rId4"/>
    <p:sldId id="259" r:id="rId5"/>
    <p:sldId id="260" r:id="rId6"/>
    <p:sldId id="261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5" r:id="rId15"/>
    <p:sldId id="286" r:id="rId16"/>
    <p:sldId id="282" r:id="rId17"/>
    <p:sldId id="288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65" autoAdjust="0"/>
  </p:normalViewPr>
  <p:slideViewPr>
    <p:cSldViewPr snapToGrid="0">
      <p:cViewPr varScale="1">
        <p:scale>
          <a:sx n="65" d="100"/>
          <a:sy n="65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66"/>
    </p:cViewPr>
  </p:sorterViewPr>
  <p:notesViewPr>
    <p:cSldViewPr snapToGrid="0">
      <p:cViewPr varScale="1">
        <p:scale>
          <a:sx n="65" d="100"/>
          <a:sy n="65" d="100"/>
        </p:scale>
        <p:origin x="279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75AAE-0936-40B9-ACF9-A981EEF95D23}" type="datetimeFigureOut">
              <a:rPr lang="en-US" smtClean="0"/>
              <a:t>16-Feb-25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B1F30-39B2-4CE2-8EF3-91F317956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designed this template so that each member of the project team has a set of slides with its own theme. Members, here’s how you add a new slide to just your set: </a:t>
            </a:r>
          </a:p>
          <a:p>
            <a:br>
              <a:rPr lang="en-US" dirty="0"/>
            </a:br>
            <a:r>
              <a:rPr lang="en-US" dirty="0"/>
              <a:t>Mark where you want to add the slide: Select an existing one in the Thumbnails pane, click the New Slide button, then choose a layout. The new slide gets the same theme as the other slides in your set. </a:t>
            </a:r>
          </a:p>
          <a:p>
            <a:endParaRPr lang="en-US" dirty="0"/>
          </a:p>
          <a:p>
            <a:r>
              <a:rPr lang="en-US" dirty="0"/>
              <a:t>Careful! Don’t annoy your fellow presenters by accidentally changing their themes. That can happen if you choose a different theme from the Design tab, which changes all of the slides in the presentation to that look.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Image Placeholder 6"/>
          <p:cNvSpPr>
            <a:spLocks noGrp="1" noRot="1" noChangeAspect="1"/>
          </p:cNvSpPr>
          <p:nvPr>
            <p:ph type="sldImg"/>
          </p:nvPr>
        </p:nvSpPr>
        <p:spPr/>
      </p:sp>
    </p:spTree>
    <p:extLst>
      <p:ext uri="{BB962C8B-B14F-4D97-AF65-F5344CB8AC3E}">
        <p14:creationId xmlns:p14="http://schemas.microsoft.com/office/powerpoint/2010/main" val="85461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26E7-1BD9-3424-C5E8-2733699B3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968327-876D-194E-A4E9-2E35CEDF6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9F981-9F52-101C-EB47-B922801D2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366DA-330A-E48F-2FAB-CFA5E857C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6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D686D-B2F5-EAB8-D818-2B1ACCCB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AD68D6-782D-8511-4F3A-02CC6ACBF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AE3FD-D353-84D7-9D73-6C5E29766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C20DE-8706-A9E7-6CDA-FE2DFE5710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21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9DEEB-8B5A-FDBE-CE61-7C6A3261D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BC525-EBDF-C0CE-3C5A-DC12147C25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F9BA3-597D-0739-A588-066E5F95F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7009-D157-40FB-F522-EF2275200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6CDF7-628D-3F57-976A-78E5A8929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7A07F8-3CCC-D5C7-B175-3B3B91492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D8E9C-996B-B073-DC42-88CC92874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62CF6-D20E-8A1D-5AF0-11AFCE6CB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9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3781D-816C-0BBC-44B3-36385E20B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6FB8E-EEC7-32B6-B4B6-4AF52FDEC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5791C-B10C-CDCC-99C1-D5AF0E494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8771D-FC6E-13B6-CFE4-A846CE296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44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15511-B06C-3BF4-5E65-58F530E90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D33DA-DDAA-2637-4C0B-6492DD77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175266-C3EA-EC3C-BDC5-FB9CEE0AC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6533D-9FF4-6F2F-646C-76F5F6702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66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1559C-8B3D-1A95-6313-1C17ECE1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302F1-A12A-A37B-B0FF-AFEF3277C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212E2-2ACF-B88C-5587-1F3A509F8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61368-4A14-ABD4-C257-ABDFD789F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2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C367-C0BE-E847-16C6-26BB78094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20B75-DFA5-825D-3B81-24821B108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84095-E70B-0AA0-FDBD-94C3D2C57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13445-88EA-B022-13C8-6DAB770A53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23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16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3247B-F4B1-FD56-F5FE-160D0376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7216F2-8436-84B9-3934-E2786D654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BB388-4655-BA18-0853-66F33E7B6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5BFE-1742-537A-660D-97BE3E4A1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90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55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06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BB96-772F-032D-3675-42C6C28B2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C3752-D0A3-0D9A-3755-B6BB0C19D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C33F7-6CFF-91ED-2E5D-938D49C66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267E9-110B-D5E8-5559-21DF25C56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6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16-Feb-25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890" y="2733709"/>
            <a:ext cx="8561566" cy="1373070"/>
          </a:xfrm>
        </p:spPr>
        <p:txBody>
          <a:bodyPr/>
          <a:lstStyle/>
          <a:p>
            <a:r>
              <a:rPr lang="en-US" dirty="0"/>
              <a:t>Autopilot 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373070"/>
          </a:xfrm>
        </p:spPr>
        <p:txBody>
          <a:bodyPr>
            <a:normAutofit/>
          </a:bodyPr>
          <a:lstStyle/>
          <a:p>
            <a:r>
              <a:rPr lang="en-US" dirty="0"/>
              <a:t>Cairo University - Faculty of Engineering</a:t>
            </a:r>
          </a:p>
          <a:p>
            <a:r>
              <a:rPr lang="en-US" dirty="0"/>
              <a:t>Aerospace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29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1C35-78F5-DBFF-73CC-31752A08D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E088-832F-4FDF-D205-122BCBD9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Control Systems (Fly-by-Wire)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3EDF-9225-C0C2-724E-9A77E1232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831218"/>
            <a:ext cx="4337449" cy="3086664"/>
          </a:xfrm>
        </p:spPr>
        <p:txBody>
          <a:bodyPr>
            <a:normAutofit/>
          </a:bodyPr>
          <a:lstStyle/>
          <a:p>
            <a:r>
              <a:rPr lang="en-US" dirty="0"/>
              <a:t>Replaces mechanical linkage with electrical signals.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Improves safety and reduces weight.</a:t>
            </a:r>
          </a:p>
          <a:p>
            <a:r>
              <a:rPr lang="en-US" dirty="0"/>
              <a:t>First fully implemented in the F-16 (1973).</a:t>
            </a:r>
          </a:p>
          <a:p>
            <a:endParaRPr lang="en-US" dirty="0"/>
          </a:p>
        </p:txBody>
      </p:sp>
      <p:pic>
        <p:nvPicPr>
          <p:cNvPr id="4" name="صورة 7">
            <a:extLst>
              <a:ext uri="{FF2B5EF4-FFF2-40B4-BE49-F238E27FC236}">
                <a16:creationId xmlns:a16="http://schemas.microsoft.com/office/drawing/2014/main" id="{A8AB8C74-F719-D0FA-B6F7-8A05CC0ED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3002950"/>
            <a:ext cx="605726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907D1-593B-5C63-06A7-0DC6F32A6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0FA3-DEF5-A0AF-A13F-ABBB3DD4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Autopilot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6110-5EB3-AA15-2036-00CF3998F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337449" cy="4075357"/>
          </a:xfrm>
        </p:spPr>
        <p:txBody>
          <a:bodyPr>
            <a:normAutofit/>
          </a:bodyPr>
          <a:lstStyle/>
          <a:p>
            <a:r>
              <a:rPr lang="en-US" dirty="0"/>
              <a:t>PX4, </a:t>
            </a:r>
            <a:r>
              <a:rPr lang="en-US" dirty="0" err="1"/>
              <a:t>Dronekit</a:t>
            </a:r>
            <a:r>
              <a:rPr lang="en-US" dirty="0"/>
              <a:t>, and </a:t>
            </a:r>
            <a:r>
              <a:rPr lang="en-US" dirty="0" err="1"/>
              <a:t>ArduPilot</a:t>
            </a:r>
            <a:r>
              <a:rPr lang="en-US" dirty="0"/>
              <a:t> are widely used for UAVs.</a:t>
            </a:r>
          </a:p>
          <a:p>
            <a:r>
              <a:rPr lang="en-US" dirty="0"/>
              <a:t>Helps with UAV navigation and automation.</a:t>
            </a:r>
          </a:p>
          <a:p>
            <a:endParaRPr lang="en-US" dirty="0"/>
          </a:p>
        </p:txBody>
      </p:sp>
      <p:pic>
        <p:nvPicPr>
          <p:cNvPr id="4" name="صورة 13">
            <a:extLst>
              <a:ext uri="{FF2B5EF4-FFF2-40B4-BE49-F238E27FC236}">
                <a16:creationId xmlns:a16="http://schemas.microsoft.com/office/drawing/2014/main" id="{0F01D014-DE51-B9DD-3CE2-CCD176CC5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35767"/>
            <a:ext cx="5041265" cy="3469005"/>
          </a:xfrm>
          <a:prstGeom prst="rect">
            <a:avLst/>
          </a:prstGeom>
        </p:spPr>
      </p:pic>
      <p:pic>
        <p:nvPicPr>
          <p:cNvPr id="5" name="صورة 8">
            <a:extLst>
              <a:ext uri="{FF2B5EF4-FFF2-40B4-BE49-F238E27FC236}">
                <a16:creationId xmlns:a16="http://schemas.microsoft.com/office/drawing/2014/main" id="{6B6997CF-24A4-2D49-A717-3F42C61EA4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3916680"/>
            <a:ext cx="5046980" cy="2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FD3CD-64EE-E873-03D0-84847E700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9838-77E3-910A-47F4-CC1C8D8E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Hardware for UAVs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2790-750B-7034-0AC3-12D61F6C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46332"/>
            <a:ext cx="3103009" cy="2902053"/>
          </a:xfrm>
        </p:spPr>
        <p:txBody>
          <a:bodyPr>
            <a:normAutofit/>
          </a:bodyPr>
          <a:lstStyle/>
          <a:p>
            <a:r>
              <a:rPr lang="en-US" b="1" dirty="0"/>
              <a:t>VECTOR-600:</a:t>
            </a:r>
            <a:r>
              <a:rPr lang="en-US" dirty="0"/>
              <a:t> High reliability and sensor redundancy.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Pixhawk Series:</a:t>
            </a:r>
            <a:r>
              <a:rPr lang="en-US" dirty="0"/>
              <a:t> Popular for drone autopilots.</a:t>
            </a:r>
          </a:p>
          <a:p>
            <a:endParaRPr lang="en-US" b="1" dirty="0"/>
          </a:p>
        </p:txBody>
      </p:sp>
      <p:pic>
        <p:nvPicPr>
          <p:cNvPr id="4" name="صورة 14">
            <a:extLst>
              <a:ext uri="{FF2B5EF4-FFF2-40B4-BE49-F238E27FC236}">
                <a16:creationId xmlns:a16="http://schemas.microsoft.com/office/drawing/2014/main" id="{995B46FA-59D1-7072-3710-20B685862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420" y="2755794"/>
            <a:ext cx="3405289" cy="2483131"/>
          </a:xfrm>
          <a:prstGeom prst="rect">
            <a:avLst/>
          </a:prstGeom>
        </p:spPr>
      </p:pic>
      <p:pic>
        <p:nvPicPr>
          <p:cNvPr id="5" name="صورة 15">
            <a:extLst>
              <a:ext uri="{FF2B5EF4-FFF2-40B4-BE49-F238E27FC236}">
                <a16:creationId xmlns:a16="http://schemas.microsoft.com/office/drawing/2014/main" id="{B817BCDB-276B-2F51-7C3F-89F14FB7EE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08" y="2755793"/>
            <a:ext cx="3727031" cy="248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A377-5292-7C47-81A4-FEF33A5E9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9630-5463-D8F4-38BC-AE1CF100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 Mechanics &amp; Equations of Motion (EOM)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877B-CE62-2A66-FCB7-8C7F8D3F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4" y="2908371"/>
            <a:ext cx="4337449" cy="2932358"/>
          </a:xfrm>
        </p:spPr>
        <p:txBody>
          <a:bodyPr>
            <a:normAutofit/>
          </a:bodyPr>
          <a:lstStyle/>
          <a:p>
            <a:r>
              <a:rPr lang="en-US" dirty="0"/>
              <a:t>Rigid Body Dynamics (RBD) equations describe motion.</a:t>
            </a:r>
          </a:p>
          <a:p>
            <a:r>
              <a:rPr lang="en-US" dirty="0"/>
              <a:t>EOM includes translational &amp; rotational motion.</a:t>
            </a:r>
          </a:p>
          <a:p>
            <a:r>
              <a:rPr lang="en-US" dirty="0"/>
              <a:t>Various mathematical representations: Euler angles, DCM, Quaternions.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093BD-6C0F-6832-396B-2690FA71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1" y="2684815"/>
            <a:ext cx="6009005" cy="337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6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4295-EC0D-C6AA-0133-381AD0D55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E9E5-102B-38B9-8A8B-A18B697C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Additional Concepts in Flight 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1DE9A-F03E-2FBA-B3D3-C06C9A6C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0961"/>
            <a:ext cx="4337449" cy="381381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Pitch Angle vs. Angle of Attack:</a:t>
            </a:r>
            <a:endParaRPr lang="en-US" dirty="0"/>
          </a:p>
          <a:p>
            <a:pPr lvl="1"/>
            <a:r>
              <a:rPr lang="en-US" dirty="0"/>
              <a:t>Pitch angle: Angle between the aircraft and the horizon.</a:t>
            </a:r>
          </a:p>
          <a:p>
            <a:pPr lvl="1"/>
            <a:r>
              <a:rPr lang="en-US" dirty="0"/>
              <a:t>Angle of attack: Angle between airflow and the wing chord line.</a:t>
            </a:r>
          </a:p>
          <a:p>
            <a:r>
              <a:rPr lang="en-US" b="1" dirty="0"/>
              <a:t>Sideslip Angle vs. Heading Angle:</a:t>
            </a:r>
            <a:endParaRPr lang="en-US" dirty="0"/>
          </a:p>
          <a:p>
            <a:pPr lvl="1"/>
            <a:r>
              <a:rPr lang="en-US" dirty="0"/>
              <a:t>Sideslip: Measures yaw misalignment.</a:t>
            </a:r>
            <a:endParaRPr lang="en-US" b="1" dirty="0"/>
          </a:p>
          <a:p>
            <a:pPr lvl="1"/>
            <a:r>
              <a:rPr lang="en-US" dirty="0"/>
              <a:t>Heading: Direction relative to North.</a:t>
            </a:r>
          </a:p>
          <a:p>
            <a:pPr lvl="1"/>
            <a:endParaRPr lang="en-US" dirty="0"/>
          </a:p>
        </p:txBody>
      </p:sp>
      <p:pic>
        <p:nvPicPr>
          <p:cNvPr id="3074" name="Picture 2" descr="Basic Anatomy of Airplane Flight">
            <a:extLst>
              <a:ext uri="{FF2B5EF4-FFF2-40B4-BE49-F238E27FC236}">
                <a16:creationId xmlns:a16="http://schemas.microsoft.com/office/drawing/2014/main" id="{6E95BE41-7522-50F2-149A-DD778D86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090" y="2483366"/>
            <a:ext cx="60452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7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F0B2-69A3-EE2B-665A-11981924F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8D91-D93C-FC29-A289-0E4410F1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Stability and Control in Flight Mechanics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7456B-E4A1-1FE9-407D-3F68DDBA0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90961"/>
            <a:ext cx="4337449" cy="3813811"/>
          </a:xfrm>
        </p:spPr>
        <p:txBody>
          <a:bodyPr>
            <a:normAutofit/>
          </a:bodyPr>
          <a:lstStyle/>
          <a:p>
            <a:r>
              <a:rPr lang="en-US" b="1" dirty="0"/>
              <a:t>Longitudinal Stability:</a:t>
            </a:r>
            <a:r>
              <a:rPr lang="en-US" dirty="0"/>
              <a:t> Ensures pitch stability.</a:t>
            </a:r>
          </a:p>
          <a:p>
            <a:r>
              <a:rPr lang="en-US" b="1" dirty="0"/>
              <a:t>Lateral Stability:</a:t>
            </a:r>
            <a:r>
              <a:rPr lang="en-US" dirty="0"/>
              <a:t> Helps maintain wings-level flight.</a:t>
            </a:r>
          </a:p>
          <a:p>
            <a:r>
              <a:rPr lang="en-US" b="1" dirty="0"/>
              <a:t>Directional Stability:</a:t>
            </a:r>
            <a:r>
              <a:rPr lang="en-US" dirty="0"/>
              <a:t> Maintains straight flight without yaw drift.</a:t>
            </a:r>
          </a:p>
          <a:p>
            <a:r>
              <a:rPr lang="en-US" b="1" dirty="0"/>
              <a:t>Control Surfaces:</a:t>
            </a:r>
            <a:r>
              <a:rPr lang="en-US" dirty="0"/>
              <a:t> Elevator, ailerons, rudder, and their roles in stability.</a:t>
            </a:r>
          </a:p>
          <a:p>
            <a:endParaRPr lang="en-US" dirty="0"/>
          </a:p>
        </p:txBody>
      </p:sp>
      <p:pic>
        <p:nvPicPr>
          <p:cNvPr id="4098" name="Picture 2" descr="Aircraft Stability &amp; Control – Introduction to Aerospace Flight Vehicles">
            <a:extLst>
              <a:ext uri="{FF2B5EF4-FFF2-40B4-BE49-F238E27FC236}">
                <a16:creationId xmlns:a16="http://schemas.microsoft.com/office/drawing/2014/main" id="{1C935C80-9281-D495-A466-B2099B65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8840"/>
            <a:ext cx="4256508" cy="442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7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CBD17-40E2-F098-7E94-FDEF8207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471F-4433-D4E2-F78B-135E7433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Solutions of Equations of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3876-D638-5796-B47E-06B1935C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3525919" cy="4075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Methods used: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Euler’s Method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Runge-</a:t>
            </a:r>
            <a:r>
              <a:rPr lang="en-US" dirty="0" err="1"/>
              <a:t>Kutta</a:t>
            </a:r>
            <a:r>
              <a:rPr lang="en-US" dirty="0"/>
              <a:t> (RK4)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ODE45 (used in MATLAB simulations)</a:t>
            </a:r>
          </a:p>
          <a:p>
            <a:r>
              <a:rPr lang="en-US" dirty="0"/>
              <a:t>RK4 is commonly used for aircraft motion simulation.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AC1EA-4C1B-70B2-296C-C7038A018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74" y="2838569"/>
            <a:ext cx="4091413" cy="306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E0C4B9-DE9C-9360-0BC5-F7765B40D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87" y="2838569"/>
            <a:ext cx="4091414" cy="30685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79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4772-8049-7D31-B6AA-9D63EEE8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model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04AC3A69-ECB7-C094-E895-2A597D888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510" y="2100210"/>
            <a:ext cx="6887496" cy="4576256"/>
          </a:xfrm>
        </p:spPr>
      </p:pic>
    </p:spTree>
    <p:extLst>
      <p:ext uri="{BB962C8B-B14F-4D97-AF65-F5344CB8AC3E}">
        <p14:creationId xmlns:p14="http://schemas.microsoft.com/office/powerpoint/2010/main" val="281190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4F2A1-09C7-D6CC-026F-93B166AE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9B36-2662-F521-A8BF-4A0465872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3CAD4-F2B9-FBB1-A89E-8B1DBECA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6109099" cy="40753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Autopilot systems enhance flight safety and efficiency.</a:t>
            </a:r>
          </a:p>
          <a:p>
            <a:pPr>
              <a:lnSpc>
                <a:spcPct val="150000"/>
              </a:lnSpc>
            </a:pPr>
            <a:r>
              <a:rPr lang="en-US" dirty="0"/>
              <a:t>Key components: sensors, control algorithms, and feedback mechanisms.</a:t>
            </a:r>
          </a:p>
          <a:p>
            <a:pPr>
              <a:lnSpc>
                <a:spcPct val="150000"/>
              </a:lnSpc>
            </a:pPr>
            <a:r>
              <a:rPr lang="en-US" dirty="0"/>
              <a:t>Continuous advancements improve automation and precision in aviation.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898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1</a:t>
            </a:r>
            <a:r>
              <a:rPr lang="ar-EG"/>
              <a:t>5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9C976D-9BEC-AFCA-6195-4EFFD7971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216349"/>
              </p:ext>
            </p:extLst>
          </p:nvPr>
        </p:nvGraphicFramePr>
        <p:xfrm>
          <a:off x="680321" y="3246636"/>
          <a:ext cx="7149782" cy="2858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0986">
                  <a:extLst>
                    <a:ext uri="{9D8B030D-6E8A-4147-A177-3AD203B41FA5}">
                      <a16:colId xmlns:a16="http://schemas.microsoft.com/office/drawing/2014/main" val="3670996119"/>
                    </a:ext>
                  </a:extLst>
                </a:gridCol>
                <a:gridCol w="1206332">
                  <a:extLst>
                    <a:ext uri="{9D8B030D-6E8A-4147-A177-3AD203B41FA5}">
                      <a16:colId xmlns:a16="http://schemas.microsoft.com/office/drawing/2014/main" val="3107863280"/>
                    </a:ext>
                  </a:extLst>
                </a:gridCol>
                <a:gridCol w="1202464">
                  <a:extLst>
                    <a:ext uri="{9D8B030D-6E8A-4147-A177-3AD203B41FA5}">
                      <a16:colId xmlns:a16="http://schemas.microsoft.com/office/drawing/2014/main" val="2966497270"/>
                    </a:ext>
                  </a:extLst>
                </a:gridCol>
              </a:tblGrid>
              <a:tr h="39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Sec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Bn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576189"/>
                  </a:ext>
                </a:extLst>
              </a:tr>
              <a:tr h="3945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Abdallah Ahmed Abdallah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31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77297"/>
                  </a:ext>
                </a:extLst>
              </a:tr>
              <a:tr h="40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Rajeh Mohamed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9498743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Rabie Walaan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8628951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Ahmed Ramadan Kamal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4399827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Ahmed Mohamed Khalil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ar-SA" sz="20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8194508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Mohamed Emad Mahmoud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8462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87C7E9-8DEC-84CF-DD74-161681E37550}"/>
              </a:ext>
            </a:extLst>
          </p:cNvPr>
          <p:cNvSpPr txBox="1"/>
          <p:nvPr/>
        </p:nvSpPr>
        <p:spPr>
          <a:xfrm>
            <a:off x="680320" y="2390541"/>
            <a:ext cx="7332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effectLst/>
                <a:latin typeface="+mj-lt"/>
                <a:ea typeface="Calibri" panose="020F0502020204030204" pitchFamily="34" charset="0"/>
              </a:rPr>
              <a:t>Submitted To: Eng . Mahmoud Elewa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25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2B38A-54ED-1B90-599B-3714AD60F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740D-D67C-9820-685B-6D6AD50B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Introduction</a:t>
            </a:r>
          </a:p>
        </p:txBody>
      </p:sp>
      <p:pic>
        <p:nvPicPr>
          <p:cNvPr id="6" name="صورة 1">
            <a:extLst>
              <a:ext uri="{FF2B5EF4-FFF2-40B4-BE49-F238E27FC236}">
                <a16:creationId xmlns:a16="http://schemas.microsoft.com/office/drawing/2014/main" id="{77A18559-DADD-F991-D69D-D77826E01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90" y="2585171"/>
            <a:ext cx="7078980" cy="29032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F8C759-5DB8-20F1-B346-84932E632B8F}"/>
              </a:ext>
            </a:extLst>
          </p:cNvPr>
          <p:cNvSpPr txBox="1">
            <a:spLocks/>
          </p:cNvSpPr>
          <p:nvPr/>
        </p:nvSpPr>
        <p:spPr>
          <a:xfrm>
            <a:off x="680322" y="2485000"/>
            <a:ext cx="4230768" cy="3619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Definition of Autopilot: A system that controls an aircraft under certain conditions using hydraulic, mechanical, and electronic systems.</a:t>
            </a:r>
          </a:p>
          <a:p>
            <a:pPr>
              <a:lnSpc>
                <a:spcPct val="100000"/>
              </a:lnSpc>
            </a:pPr>
            <a:r>
              <a:rPr lang="en-US" dirty="0"/>
              <a:t>Purpose: Helps pilots manage flight, maintain stability, and follow a predefined route.</a:t>
            </a:r>
          </a:p>
          <a:p>
            <a:pPr>
              <a:lnSpc>
                <a:spcPct val="100000"/>
              </a:lnSpc>
            </a:pPr>
            <a:r>
              <a:rPr lang="en-US" dirty="0"/>
              <a:t>Used mostly in passenger aircraft.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2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Autopilot Invention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0319" y="2385162"/>
            <a:ext cx="3834528" cy="33032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Invented in 1912 by Elmer Ambrose Sperry.</a:t>
            </a:r>
          </a:p>
          <a:p>
            <a:pPr>
              <a:lnSpc>
                <a:spcPct val="150000"/>
              </a:lnSpc>
            </a:pPr>
            <a:r>
              <a:rPr lang="en-US" dirty="0"/>
              <a:t>First tested successfully in 1914</a:t>
            </a:r>
          </a:p>
          <a:p>
            <a:pPr>
              <a:lnSpc>
                <a:spcPct val="150000"/>
              </a:lnSpc>
            </a:pPr>
            <a:r>
              <a:rPr lang="en-US" dirty="0"/>
              <a:t>Used gyroscopes to maintain stability.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58DE254-D8A2-9EBA-EB51-90A3915AF03D}"/>
              </a:ext>
            </a:extLst>
          </p:cNvPr>
          <p:cNvSpPr txBox="1">
            <a:spLocks/>
          </p:cNvSpPr>
          <p:nvPr/>
        </p:nvSpPr>
        <p:spPr>
          <a:xfrm>
            <a:off x="6096000" y="2137410"/>
            <a:ext cx="5415678" cy="37987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صورة 2">
            <a:extLst>
              <a:ext uri="{FF2B5EF4-FFF2-40B4-BE49-F238E27FC236}">
                <a16:creationId xmlns:a16="http://schemas.microsoft.com/office/drawing/2014/main" id="{B300C666-9C23-E9E3-5735-CB056F6DF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250" y="2385162"/>
            <a:ext cx="5880942" cy="330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Outputs of an Autopilot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726069" cy="3531868"/>
          </a:xfrm>
        </p:spPr>
        <p:txBody>
          <a:bodyPr>
            <a:normAutofit/>
          </a:bodyPr>
          <a:lstStyle/>
          <a:p>
            <a:r>
              <a:rPr lang="en-US" dirty="0"/>
              <a:t>Inputs: GPS, gyroscope, airspeed sensor, magnetometer, accelerometer, LIDAR, sonar.</a:t>
            </a:r>
          </a:p>
          <a:p>
            <a:r>
              <a:rPr lang="en-US" dirty="0"/>
              <a:t>Outputs: Controls ailerons, rudder, elevators through servo actuators.</a:t>
            </a:r>
          </a:p>
          <a:p>
            <a:r>
              <a:rPr lang="en-US" dirty="0"/>
              <a:t>Integrated into Flight Management System (FMS).</a:t>
            </a:r>
          </a:p>
        </p:txBody>
      </p:sp>
      <p:pic>
        <p:nvPicPr>
          <p:cNvPr id="8" name="صورة 4">
            <a:extLst>
              <a:ext uri="{FF2B5EF4-FFF2-40B4-BE49-F238E27FC236}">
                <a16:creationId xmlns:a16="http://schemas.microsoft.com/office/drawing/2014/main" id="{4D1C5E74-C14F-70C4-33C2-ED3B7DDB5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57182"/>
            <a:ext cx="5700450" cy="30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Buttons &amp;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5415679" cy="41889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Key controls: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FD (Flight Director)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HDG (Heading)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 (Navigation)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ALT (Altitude)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APPR (Approach)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LVL (Level flight)</a:t>
            </a:r>
          </a:p>
        </p:txBody>
      </p:sp>
      <p:pic>
        <p:nvPicPr>
          <p:cNvPr id="5" name="صورة 5">
            <a:extLst>
              <a:ext uri="{FF2B5EF4-FFF2-40B4-BE49-F238E27FC236}">
                <a16:creationId xmlns:a16="http://schemas.microsoft.com/office/drawing/2014/main" id="{F5C5034C-4C55-B957-4813-6CAE9FDA30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971" y="2514713"/>
            <a:ext cx="6199708" cy="38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Pilot in an Autopilot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4566049" cy="405249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Pilot inputs route into the system before takeoff.</a:t>
            </a:r>
          </a:p>
          <a:p>
            <a:pPr>
              <a:lnSpc>
                <a:spcPct val="150000"/>
              </a:lnSpc>
            </a:pPr>
            <a:r>
              <a:rPr lang="en-US" dirty="0"/>
              <a:t>Autopilot manages most of the flight but not taxiing or initial takeoff.</a:t>
            </a:r>
          </a:p>
          <a:p>
            <a:pPr>
              <a:lnSpc>
                <a:spcPct val="150000"/>
              </a:lnSpc>
            </a:pPr>
            <a:r>
              <a:rPr lang="en-US" dirty="0"/>
              <a:t>Some systems allow for automated landing.</a:t>
            </a:r>
          </a:p>
        </p:txBody>
      </p:sp>
      <p:pic>
        <p:nvPicPr>
          <p:cNvPr id="4098" name="Picture 2" descr="Q&amp;A With a Pilot: Just How Does Autopilot Work?">
            <a:extLst>
              <a:ext uri="{FF2B5EF4-FFF2-40B4-BE49-F238E27FC236}">
                <a16:creationId xmlns:a16="http://schemas.microsoft.com/office/drawing/2014/main" id="{E08C38C7-A736-0AC1-A516-BCA3CF16E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51" y="2465740"/>
            <a:ext cx="5700924" cy="37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Autopilot vs. Stability Augmentation System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4337449" cy="40753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SAS:</a:t>
            </a:r>
            <a:r>
              <a:rPr lang="en-US" dirty="0"/>
              <a:t> Helps maintain stability (used in helicopters).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Autopilot:</a:t>
            </a:r>
            <a:r>
              <a:rPr lang="en-US" dirty="0"/>
              <a:t> Manages full control of flight.</a:t>
            </a:r>
          </a:p>
          <a:p>
            <a:pPr>
              <a:lnSpc>
                <a:spcPct val="150000"/>
              </a:lnSpc>
            </a:pPr>
            <a:r>
              <a:rPr lang="en-US" dirty="0"/>
              <a:t>Both improve safety and efficiency.</a:t>
            </a:r>
          </a:p>
        </p:txBody>
      </p:sp>
      <p:pic>
        <p:nvPicPr>
          <p:cNvPr id="5124" name="Picture 4" descr="Stability Control Augmentation System">
            <a:extLst>
              <a:ext uri="{FF2B5EF4-FFF2-40B4-BE49-F238E27FC236}">
                <a16:creationId xmlns:a16="http://schemas.microsoft.com/office/drawing/2014/main" id="{08831787-6656-182C-B1E4-ED08661D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152" y="2712913"/>
            <a:ext cx="4431030" cy="332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05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16837-0EAC-266E-915D-C5792DCC8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147C-97A6-050E-844F-811B7A49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 Sensors in Autopilot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3F1E-0E7A-1211-7C07-166F3676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44328"/>
            <a:ext cx="4337449" cy="3460444"/>
          </a:xfrm>
        </p:spPr>
        <p:txBody>
          <a:bodyPr>
            <a:normAutofit/>
          </a:bodyPr>
          <a:lstStyle/>
          <a:p>
            <a:r>
              <a:rPr lang="en-US" dirty="0"/>
              <a:t>GPS: Position and velocity.</a:t>
            </a:r>
          </a:p>
          <a:p>
            <a:r>
              <a:rPr lang="en-US" dirty="0"/>
              <a:t>Gyroscope: Angular velocity.</a:t>
            </a:r>
          </a:p>
          <a:p>
            <a:r>
              <a:rPr lang="en-US" dirty="0"/>
              <a:t>Airspeed Sensor: Measures dynamic pressure.</a:t>
            </a:r>
          </a:p>
          <a:p>
            <a:r>
              <a:rPr lang="en-US" dirty="0"/>
              <a:t>Magnetometer: Determines heading.</a:t>
            </a:r>
          </a:p>
          <a:p>
            <a:r>
              <a:rPr lang="en-US" dirty="0"/>
              <a:t>LIDAR &amp; Sonar: Altitude and proximity.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9E84D-424C-28A1-5910-F3A920D8B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251" y="2644328"/>
            <a:ext cx="6151900" cy="34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1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716</Words>
  <Application>Microsoft Office PowerPoint</Application>
  <PresentationFormat>Widescreen</PresentationFormat>
  <Paragraphs>119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1_Berlin</vt:lpstr>
      <vt:lpstr>Autopilot literature review</vt:lpstr>
      <vt:lpstr>Team 15</vt:lpstr>
      <vt:lpstr> Introduction</vt:lpstr>
      <vt:lpstr>First Autopilot Invention</vt:lpstr>
      <vt:lpstr>Inputs &amp; Outputs of an Autopilot System</vt:lpstr>
      <vt:lpstr>Autopilot Buttons &amp; Controls</vt:lpstr>
      <vt:lpstr>Role of the Pilot in an Autopilot System</vt:lpstr>
      <vt:lpstr>Autopilot vs. Stability Augmentation System (SAS)</vt:lpstr>
      <vt:lpstr>Onboard Sensors in Autopilot</vt:lpstr>
      <vt:lpstr>Flight Control Systems (Fly-by-Wire)</vt:lpstr>
      <vt:lpstr>Open-Source Autopilot Software</vt:lpstr>
      <vt:lpstr>Autopilot Hardware for UAVs</vt:lpstr>
      <vt:lpstr>Flight Mechanics &amp; Equations of Motion (EOM)</vt:lpstr>
      <vt:lpstr>Additional Concepts in Flight Mechanics</vt:lpstr>
      <vt:lpstr>Stability and Control in Flight Mechanics</vt:lpstr>
      <vt:lpstr>Numerical Solutions of Equations of Motion</vt:lpstr>
      <vt:lpstr>Simulink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M0</dc:creator>
  <cp:lastModifiedBy>احمد رمضان كمال عبدالحفيظ</cp:lastModifiedBy>
  <cp:revision>88</cp:revision>
  <dcterms:created xsi:type="dcterms:W3CDTF">2014-04-17T23:07:25Z</dcterms:created>
  <dcterms:modified xsi:type="dcterms:W3CDTF">2025-02-16T04:50:57Z</dcterms:modified>
</cp:coreProperties>
</file>