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80CB16DD-0C90-4B4C-9ADE-DBED0D690B81}" type="datetimeFigureOut">
              <a:rPr lang="en-US" smtClean="0"/>
              <a:t>1/13/20</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A3067C01-010A-4A35-8196-F9E168527936}" type="slidenum">
              <a:rPr lang="en-US" smtClean="0"/>
              <a:t>‹#›</a:t>
            </a:fld>
            <a:endParaRPr lang="en-US"/>
          </a:p>
        </p:txBody>
      </p:sp>
    </p:spTree>
    <p:extLst>
      <p:ext uri="{BB962C8B-B14F-4D97-AF65-F5344CB8AC3E}">
        <p14:creationId xmlns:p14="http://schemas.microsoft.com/office/powerpoint/2010/main" val="1210876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CB16DD-0C90-4B4C-9ADE-DBED0D690B81}" type="datetimeFigureOut">
              <a:rPr lang="en-US" smtClean="0"/>
              <a:t>1/13/20</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3067C01-010A-4A35-8196-F9E168527936}" type="slidenum">
              <a:rPr lang="en-US" smtClean="0"/>
              <a:t>‹#›</a:t>
            </a:fld>
            <a:endParaRPr lang="en-US"/>
          </a:p>
        </p:txBody>
      </p:sp>
    </p:spTree>
    <p:extLst>
      <p:ext uri="{BB962C8B-B14F-4D97-AF65-F5344CB8AC3E}">
        <p14:creationId xmlns:p14="http://schemas.microsoft.com/office/powerpoint/2010/main" val="1983194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CB16DD-0C90-4B4C-9ADE-DBED0D690B81}" type="datetimeFigureOut">
              <a:rPr lang="en-US" smtClean="0"/>
              <a:t>1/13/20</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3067C01-010A-4A35-8196-F9E168527936}" type="slidenum">
              <a:rPr lang="en-US" smtClean="0"/>
              <a:t>‹#›</a:t>
            </a:fld>
            <a:endParaRPr lang="en-US"/>
          </a:p>
        </p:txBody>
      </p:sp>
    </p:spTree>
    <p:extLst>
      <p:ext uri="{BB962C8B-B14F-4D97-AF65-F5344CB8AC3E}">
        <p14:creationId xmlns:p14="http://schemas.microsoft.com/office/powerpoint/2010/main" val="260518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CB16DD-0C90-4B4C-9ADE-DBED0D690B81}" type="datetimeFigureOut">
              <a:rPr lang="en-US" smtClean="0"/>
              <a:t>1/13/20</a:t>
            </a:fld>
            <a:endParaRPr lang="en-US"/>
          </a:p>
        </p:txBody>
      </p:sp>
      <p:sp>
        <p:nvSpPr>
          <p:cNvPr id="5" name="Footer Placeholder 4"/>
          <p:cNvSpPr>
            <a:spLocks noGrp="1"/>
          </p:cNvSpPr>
          <p:nvPr>
            <p:ph type="ftr" sz="quarter" idx="11"/>
          </p:nvPr>
        </p:nvSpPr>
        <p:spPr/>
        <p:txBody>
          <a:bodyPr/>
          <a:lstStyle/>
          <a:p>
            <a:endParaRPr lang="en-US"/>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3067C01-010A-4A35-8196-F9E168527936}" type="slidenum">
              <a:rPr lang="en-US" smtClean="0"/>
              <a:t>‹#›</a:t>
            </a:fld>
            <a:endParaRPr lang="en-US"/>
          </a:p>
        </p:txBody>
      </p:sp>
    </p:spTree>
    <p:extLst>
      <p:ext uri="{BB962C8B-B14F-4D97-AF65-F5344CB8AC3E}">
        <p14:creationId xmlns:p14="http://schemas.microsoft.com/office/powerpoint/2010/main" val="1900650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CB16DD-0C90-4B4C-9ADE-DBED0D690B81}" type="datetimeFigureOut">
              <a:rPr lang="en-US" smtClean="0"/>
              <a:t>1/13/20</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3067C01-010A-4A35-8196-F9E168527936}" type="slidenum">
              <a:rPr lang="en-US" smtClean="0"/>
              <a:t>‹#›</a:t>
            </a:fld>
            <a:endParaRPr lang="en-US"/>
          </a:p>
        </p:txBody>
      </p:sp>
    </p:spTree>
    <p:extLst>
      <p:ext uri="{BB962C8B-B14F-4D97-AF65-F5344CB8AC3E}">
        <p14:creationId xmlns:p14="http://schemas.microsoft.com/office/powerpoint/2010/main" val="1566819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0CB16DD-0C90-4B4C-9ADE-DBED0D690B81}" type="datetimeFigureOut">
              <a:rPr lang="en-US" smtClean="0"/>
              <a:t>1/13/20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067C01-010A-4A35-8196-F9E168527936}" type="slidenum">
              <a:rPr lang="en-US" smtClean="0"/>
              <a:t>‹#›</a:t>
            </a:fld>
            <a:endParaRPr lang="en-US"/>
          </a:p>
        </p:txBody>
      </p:sp>
    </p:spTree>
    <p:extLst>
      <p:ext uri="{BB962C8B-B14F-4D97-AF65-F5344CB8AC3E}">
        <p14:creationId xmlns:p14="http://schemas.microsoft.com/office/powerpoint/2010/main" val="1127663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0CB16DD-0C90-4B4C-9ADE-DBED0D690B81}" type="datetimeFigureOut">
              <a:rPr lang="en-US" smtClean="0"/>
              <a:t>1/13/20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067C01-010A-4A35-8196-F9E168527936}" type="slidenum">
              <a:rPr lang="en-US" smtClean="0"/>
              <a:t>‹#›</a:t>
            </a:fld>
            <a:endParaRPr lang="en-US"/>
          </a:p>
        </p:txBody>
      </p:sp>
    </p:spTree>
    <p:extLst>
      <p:ext uri="{BB962C8B-B14F-4D97-AF65-F5344CB8AC3E}">
        <p14:creationId xmlns:p14="http://schemas.microsoft.com/office/powerpoint/2010/main" val="18554866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CB16DD-0C90-4B4C-9ADE-DBED0D690B81}" type="datetimeFigureOut">
              <a:rPr lang="en-US" smtClean="0"/>
              <a:t>1/13/20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067C01-010A-4A35-8196-F9E168527936}" type="slidenum">
              <a:rPr lang="en-US" smtClean="0"/>
              <a:t>‹#›</a:t>
            </a:fld>
            <a:endParaRPr lang="en-US"/>
          </a:p>
        </p:txBody>
      </p:sp>
    </p:spTree>
    <p:extLst>
      <p:ext uri="{BB962C8B-B14F-4D97-AF65-F5344CB8AC3E}">
        <p14:creationId xmlns:p14="http://schemas.microsoft.com/office/powerpoint/2010/main" val="22087999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CB16DD-0C90-4B4C-9ADE-DBED0D690B81}" type="datetimeFigureOut">
              <a:rPr lang="en-US" smtClean="0"/>
              <a:t>1/13/20</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3067C01-010A-4A35-8196-F9E168527936}" type="slidenum">
              <a:rPr lang="en-US" smtClean="0"/>
              <a:t>‹#›</a:t>
            </a:fld>
            <a:endParaRPr lang="en-US"/>
          </a:p>
        </p:txBody>
      </p:sp>
    </p:spTree>
    <p:extLst>
      <p:ext uri="{BB962C8B-B14F-4D97-AF65-F5344CB8AC3E}">
        <p14:creationId xmlns:p14="http://schemas.microsoft.com/office/powerpoint/2010/main" val="3628952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CB16DD-0C90-4B4C-9ADE-DBED0D690B81}" type="datetimeFigureOut">
              <a:rPr lang="en-US" smtClean="0"/>
              <a:t>1/13/20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067C01-010A-4A35-8196-F9E168527936}" type="slidenum">
              <a:rPr lang="en-US" smtClean="0"/>
              <a:t>‹#›</a:t>
            </a:fld>
            <a:endParaRPr lang="en-US"/>
          </a:p>
        </p:txBody>
      </p:sp>
    </p:spTree>
    <p:extLst>
      <p:ext uri="{BB962C8B-B14F-4D97-AF65-F5344CB8AC3E}">
        <p14:creationId xmlns:p14="http://schemas.microsoft.com/office/powerpoint/2010/main" val="3859854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CB16DD-0C90-4B4C-9ADE-DBED0D690B81}" type="datetimeFigureOut">
              <a:rPr lang="en-US" smtClean="0"/>
              <a:t>1/13/20</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3067C01-010A-4A35-8196-F9E168527936}" type="slidenum">
              <a:rPr lang="en-US" smtClean="0"/>
              <a:t>‹#›</a:t>
            </a:fld>
            <a:endParaRPr lang="en-US"/>
          </a:p>
        </p:txBody>
      </p:sp>
    </p:spTree>
    <p:extLst>
      <p:ext uri="{BB962C8B-B14F-4D97-AF65-F5344CB8AC3E}">
        <p14:creationId xmlns:p14="http://schemas.microsoft.com/office/powerpoint/2010/main" val="193693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0CB16DD-0C90-4B4C-9ADE-DBED0D690B81}" type="datetimeFigureOut">
              <a:rPr lang="en-US" smtClean="0"/>
              <a:t>1/13/20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067C01-010A-4A35-8196-F9E168527936}" type="slidenum">
              <a:rPr lang="en-US" smtClean="0"/>
              <a:t>‹#›</a:t>
            </a:fld>
            <a:endParaRPr lang="en-US"/>
          </a:p>
        </p:txBody>
      </p:sp>
    </p:spTree>
    <p:extLst>
      <p:ext uri="{BB962C8B-B14F-4D97-AF65-F5344CB8AC3E}">
        <p14:creationId xmlns:p14="http://schemas.microsoft.com/office/powerpoint/2010/main" val="1819157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0CB16DD-0C90-4B4C-9ADE-DBED0D690B81}" type="datetimeFigureOut">
              <a:rPr lang="en-US" smtClean="0"/>
              <a:t>1/13/20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067C01-010A-4A35-8196-F9E168527936}" type="slidenum">
              <a:rPr lang="en-US" smtClean="0"/>
              <a:t>‹#›</a:t>
            </a:fld>
            <a:endParaRPr lang="en-US"/>
          </a:p>
        </p:txBody>
      </p:sp>
    </p:spTree>
    <p:extLst>
      <p:ext uri="{BB962C8B-B14F-4D97-AF65-F5344CB8AC3E}">
        <p14:creationId xmlns:p14="http://schemas.microsoft.com/office/powerpoint/2010/main" val="164838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0CB16DD-0C90-4B4C-9ADE-DBED0D690B81}" type="datetimeFigureOut">
              <a:rPr lang="en-US" smtClean="0"/>
              <a:t>1/13/20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067C01-010A-4A35-8196-F9E168527936}" type="slidenum">
              <a:rPr lang="en-US" smtClean="0"/>
              <a:t>‹#›</a:t>
            </a:fld>
            <a:endParaRPr lang="en-US"/>
          </a:p>
        </p:txBody>
      </p:sp>
    </p:spTree>
    <p:extLst>
      <p:ext uri="{BB962C8B-B14F-4D97-AF65-F5344CB8AC3E}">
        <p14:creationId xmlns:p14="http://schemas.microsoft.com/office/powerpoint/2010/main" val="764284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CB16DD-0C90-4B4C-9ADE-DBED0D690B81}" type="datetimeFigureOut">
              <a:rPr lang="en-US" smtClean="0"/>
              <a:t>1/13/20</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3067C01-010A-4A35-8196-F9E168527936}" type="slidenum">
              <a:rPr lang="en-US" smtClean="0"/>
              <a:t>‹#›</a:t>
            </a:fld>
            <a:endParaRPr lang="en-US"/>
          </a:p>
        </p:txBody>
      </p:sp>
    </p:spTree>
    <p:extLst>
      <p:ext uri="{BB962C8B-B14F-4D97-AF65-F5344CB8AC3E}">
        <p14:creationId xmlns:p14="http://schemas.microsoft.com/office/powerpoint/2010/main" val="104228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CB16DD-0C90-4B4C-9ADE-DBED0D690B81}" type="datetimeFigureOut">
              <a:rPr lang="en-US" smtClean="0"/>
              <a:t>1/13/20</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3067C01-010A-4A35-8196-F9E168527936}" type="slidenum">
              <a:rPr lang="en-US" smtClean="0"/>
              <a:t>‹#›</a:t>
            </a:fld>
            <a:endParaRPr lang="en-US"/>
          </a:p>
        </p:txBody>
      </p:sp>
    </p:spTree>
    <p:extLst>
      <p:ext uri="{BB962C8B-B14F-4D97-AF65-F5344CB8AC3E}">
        <p14:creationId xmlns:p14="http://schemas.microsoft.com/office/powerpoint/2010/main" val="1843112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CB16DD-0C90-4B4C-9ADE-DBED0D690B81}" type="datetimeFigureOut">
              <a:rPr lang="en-US" smtClean="0"/>
              <a:t>1/13/20</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3067C01-010A-4A35-8196-F9E168527936}" type="slidenum">
              <a:rPr lang="en-US" smtClean="0"/>
              <a:t>‹#›</a:t>
            </a:fld>
            <a:endParaRPr lang="en-US"/>
          </a:p>
        </p:txBody>
      </p:sp>
    </p:spTree>
    <p:extLst>
      <p:ext uri="{BB962C8B-B14F-4D97-AF65-F5344CB8AC3E}">
        <p14:creationId xmlns:p14="http://schemas.microsoft.com/office/powerpoint/2010/main" val="2590604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80CB16DD-0C90-4B4C-9ADE-DBED0D690B81}" type="datetimeFigureOut">
              <a:rPr lang="en-US" smtClean="0"/>
              <a:t>1/13/20</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A3067C01-010A-4A35-8196-F9E168527936}" type="slidenum">
              <a:rPr lang="en-US" smtClean="0"/>
              <a:t>‹#›</a:t>
            </a:fld>
            <a:endParaRPr lang="en-US"/>
          </a:p>
        </p:txBody>
      </p:sp>
    </p:spTree>
    <p:extLst>
      <p:ext uri="{BB962C8B-B14F-4D97-AF65-F5344CB8AC3E}">
        <p14:creationId xmlns:p14="http://schemas.microsoft.com/office/powerpoint/2010/main" val="999357941"/>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 id="2147483831" r:id="rId12"/>
    <p:sldLayoutId id="2147483832" r:id="rId13"/>
    <p:sldLayoutId id="2147483833" r:id="rId14"/>
    <p:sldLayoutId id="2147483834" r:id="rId15"/>
    <p:sldLayoutId id="2147483835" r:id="rId16"/>
    <p:sldLayoutId id="214748383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testingoutbtw.github.io/Bankers/" TargetMode="External"/><Relationship Id="rId2" Type="http://schemas.openxmlformats.org/officeDocument/2006/relationships/hyperlink" Target="https://github.com/Testingoutbtw/Banker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Operating system</a:t>
            </a:r>
            <a:endParaRPr lang="en-US" dirty="0"/>
          </a:p>
        </p:txBody>
      </p:sp>
      <p:sp>
        <p:nvSpPr>
          <p:cNvPr id="3" name="Subtitle 2"/>
          <p:cNvSpPr>
            <a:spLocks noGrp="1"/>
          </p:cNvSpPr>
          <p:nvPr>
            <p:ph type="subTitle" idx="1"/>
          </p:nvPr>
        </p:nvSpPr>
        <p:spPr/>
        <p:txBody>
          <a:bodyPr/>
          <a:lstStyle/>
          <a:p>
            <a:r>
              <a:rPr lang="en-US" dirty="0" smtClean="0"/>
              <a:t>Banker’s Algorithm</a:t>
            </a:r>
            <a:endParaRPr lang="en-US" dirty="0"/>
          </a:p>
        </p:txBody>
      </p:sp>
    </p:spTree>
    <p:extLst>
      <p:ext uri="{BB962C8B-B14F-4D97-AF65-F5344CB8AC3E}">
        <p14:creationId xmlns:p14="http://schemas.microsoft.com/office/powerpoint/2010/main" val="1411568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input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678961"/>
            <a:ext cx="7574507" cy="417903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4128" y="2688610"/>
            <a:ext cx="4384476" cy="4066088"/>
          </a:xfrm>
          <a:prstGeom prst="rect">
            <a:avLst/>
          </a:prstGeom>
        </p:spPr>
      </p:pic>
    </p:spTree>
    <p:extLst>
      <p:ext uri="{BB962C8B-B14F-4D97-AF65-F5344CB8AC3E}">
        <p14:creationId xmlns:p14="http://schemas.microsoft.com/office/powerpoint/2010/main" val="1334813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output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9921" y="2603500"/>
            <a:ext cx="8604290" cy="3416300"/>
          </a:xfrm>
        </p:spPr>
      </p:pic>
    </p:spTree>
    <p:extLst>
      <p:ext uri="{BB962C8B-B14F-4D97-AF65-F5344CB8AC3E}">
        <p14:creationId xmlns:p14="http://schemas.microsoft.com/office/powerpoint/2010/main" val="1585662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website and GitHub repository</a:t>
            </a:r>
            <a:endParaRPr lang="en-US" dirty="0"/>
          </a:p>
        </p:txBody>
      </p:sp>
      <p:sp>
        <p:nvSpPr>
          <p:cNvPr id="3" name="Content Placeholder 2"/>
          <p:cNvSpPr>
            <a:spLocks noGrp="1"/>
          </p:cNvSpPr>
          <p:nvPr>
            <p:ph idx="1"/>
          </p:nvPr>
        </p:nvSpPr>
        <p:spPr/>
        <p:txBody>
          <a:bodyPr>
            <a:normAutofit/>
          </a:bodyPr>
          <a:lstStyle/>
          <a:p>
            <a:r>
              <a:rPr lang="en-US" sz="2800" dirty="0" smtClean="0"/>
              <a:t>Project Code is included with the presentation</a:t>
            </a:r>
          </a:p>
          <a:p>
            <a:r>
              <a:rPr lang="en-US" sz="2800" dirty="0" smtClean="0"/>
              <a:t>Git repository link : </a:t>
            </a:r>
            <a:r>
              <a:rPr lang="en-US" sz="2800" dirty="0">
                <a:hlinkClick r:id="rId2"/>
              </a:rPr>
              <a:t>https://</a:t>
            </a:r>
            <a:r>
              <a:rPr lang="en-US" sz="2800" dirty="0" smtClean="0">
                <a:hlinkClick r:id="rId2"/>
              </a:rPr>
              <a:t>github.com/Testingoutbtw/Bankers</a:t>
            </a:r>
            <a:endParaRPr lang="en-US" sz="2800" dirty="0" smtClean="0"/>
          </a:p>
          <a:p>
            <a:r>
              <a:rPr lang="en-US" sz="2800" dirty="0" smtClean="0"/>
              <a:t>Project is hosted on : </a:t>
            </a:r>
            <a:r>
              <a:rPr lang="en-US" sz="2800" dirty="0">
                <a:hlinkClick r:id="rId3"/>
              </a:rPr>
              <a:t>https://testingoutbtw.github.io/Bankers/</a:t>
            </a:r>
            <a:endParaRPr lang="en-US" sz="2800" dirty="0"/>
          </a:p>
        </p:txBody>
      </p:sp>
    </p:spTree>
    <p:extLst>
      <p:ext uri="{BB962C8B-B14F-4D97-AF65-F5344CB8AC3E}">
        <p14:creationId xmlns:p14="http://schemas.microsoft.com/office/powerpoint/2010/main" val="484109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Group Members</a:t>
            </a:r>
            <a:endParaRPr lang="en-US" dirty="0">
              <a:latin typeface="Arial Rounded MT Bold" panose="020F0704030504030204" pitchFamily="34" charset="0"/>
            </a:endParaRPr>
          </a:p>
        </p:txBody>
      </p:sp>
      <p:sp>
        <p:nvSpPr>
          <p:cNvPr id="3" name="Content Placeholder 2"/>
          <p:cNvSpPr>
            <a:spLocks noGrp="1"/>
          </p:cNvSpPr>
          <p:nvPr>
            <p:ph idx="1"/>
          </p:nvPr>
        </p:nvSpPr>
        <p:spPr/>
        <p:txBody>
          <a:bodyPr>
            <a:normAutofit/>
          </a:bodyPr>
          <a:lstStyle/>
          <a:p>
            <a:r>
              <a:rPr lang="en-US" sz="2400" dirty="0"/>
              <a:t>Ahmed Ezzat Kamel Solomon				20172046</a:t>
            </a:r>
          </a:p>
          <a:p>
            <a:r>
              <a:rPr lang="en-US" sz="2400" dirty="0"/>
              <a:t>Mohamed Raouf Ahmed Mohamed		</a:t>
            </a:r>
            <a:r>
              <a:rPr lang="en-US" sz="2400" dirty="0" smtClean="0"/>
              <a:t>20172043</a:t>
            </a:r>
          </a:p>
          <a:p>
            <a:r>
              <a:rPr lang="en-US" sz="2400" dirty="0" smtClean="0"/>
              <a:t>Mohamed Essam Mohamed Salama</a:t>
            </a:r>
            <a:r>
              <a:rPr lang="en-US" sz="2400" dirty="0"/>
              <a:t>	</a:t>
            </a:r>
            <a:r>
              <a:rPr lang="en-US" sz="2400" dirty="0" smtClean="0"/>
              <a:t>	20132232</a:t>
            </a:r>
            <a:endParaRPr lang="en-US" sz="2400" dirty="0"/>
          </a:p>
          <a:p>
            <a:pPr marL="0" indent="0">
              <a:buNone/>
            </a:pPr>
            <a:endParaRPr lang="en-US" sz="2400" dirty="0"/>
          </a:p>
        </p:txBody>
      </p:sp>
    </p:spTree>
    <p:extLst>
      <p:ext uri="{BB962C8B-B14F-4D97-AF65-F5344CB8AC3E}">
        <p14:creationId xmlns:p14="http://schemas.microsoft.com/office/powerpoint/2010/main" val="3752174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400" dirty="0"/>
              <a:t>The </a:t>
            </a:r>
            <a:r>
              <a:rPr lang="en-US" sz="2400" b="1" dirty="0"/>
              <a:t>Banker algorithm</a:t>
            </a:r>
            <a:r>
              <a:rPr lang="en-US" sz="2400" dirty="0"/>
              <a:t>, sometimes referred to as the </a:t>
            </a:r>
            <a:r>
              <a:rPr lang="en-US" sz="2400" b="1" dirty="0"/>
              <a:t>detection algorithm</a:t>
            </a:r>
            <a:r>
              <a:rPr lang="en-US" sz="2400" dirty="0"/>
              <a:t>, is a resource allocation and deadlock avoidance </a:t>
            </a:r>
            <a:r>
              <a:rPr lang="en-US" sz="2400" dirty="0" smtClean="0"/>
              <a:t>that </a:t>
            </a:r>
            <a:r>
              <a:rPr lang="en-US" sz="2400" dirty="0"/>
              <a:t>tests for safety by simulating the allocation of predetermined maximum possible amounts of all resources, and then makes an "s-state" check to test for possible deadlock conditions for all other pending activities, before deciding whether allocation should be allowed to continue.</a:t>
            </a:r>
          </a:p>
        </p:txBody>
      </p:sp>
    </p:spTree>
    <p:extLst>
      <p:ext uri="{BB962C8B-B14F-4D97-AF65-F5344CB8AC3E}">
        <p14:creationId xmlns:p14="http://schemas.microsoft.com/office/powerpoint/2010/main" val="112285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normAutofit fontScale="85000" lnSpcReduction="20000"/>
          </a:bodyPr>
          <a:lstStyle/>
          <a:p>
            <a:r>
              <a:rPr lang="en-US" sz="2400" dirty="0"/>
              <a:t>For the Banker's algorithm to work, it needs to know three </a:t>
            </a:r>
            <a:r>
              <a:rPr lang="en-US" sz="2400" dirty="0" smtClean="0"/>
              <a:t>things</a:t>
            </a:r>
          </a:p>
          <a:p>
            <a:pPr lvl="1"/>
            <a:r>
              <a:rPr lang="en-US" sz="2400" dirty="0"/>
              <a:t>How much of each resource each process could possibly request[MAX]</a:t>
            </a:r>
          </a:p>
          <a:p>
            <a:pPr lvl="1"/>
            <a:r>
              <a:rPr lang="en-US" sz="2400" dirty="0"/>
              <a:t>How much of each resource each process is currently holding[ALLOCATED]</a:t>
            </a:r>
          </a:p>
          <a:p>
            <a:pPr lvl="1"/>
            <a:r>
              <a:rPr lang="en-US" sz="2400" dirty="0"/>
              <a:t>How much of each resource the system currently has available[AVAILABLE</a:t>
            </a:r>
            <a:r>
              <a:rPr lang="en-US" sz="2400" dirty="0" smtClean="0"/>
              <a:t>]</a:t>
            </a:r>
          </a:p>
          <a:p>
            <a:pPr lvl="1"/>
            <a:r>
              <a:rPr lang="en-US" sz="2400" dirty="0"/>
              <a:t>Resources may be allocated to a process only if the amount of resources requested is less than or equal to the amount available; otherwise, the process waits until resources are available.</a:t>
            </a:r>
          </a:p>
          <a:p>
            <a:pPr lvl="1"/>
            <a:endParaRPr lang="en-US" sz="2400" dirty="0"/>
          </a:p>
        </p:txBody>
      </p:sp>
    </p:spTree>
    <p:extLst>
      <p:ext uri="{BB962C8B-B14F-4D97-AF65-F5344CB8AC3E}">
        <p14:creationId xmlns:p14="http://schemas.microsoft.com/office/powerpoint/2010/main" val="4248522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Structures</a:t>
            </a:r>
            <a:endParaRPr lang="en-US" dirty="0"/>
          </a:p>
        </p:txBody>
      </p:sp>
      <p:sp>
        <p:nvSpPr>
          <p:cNvPr id="3" name="Content Placeholder 2"/>
          <p:cNvSpPr>
            <a:spLocks noGrp="1"/>
          </p:cNvSpPr>
          <p:nvPr>
            <p:ph idx="1"/>
          </p:nvPr>
        </p:nvSpPr>
        <p:spPr/>
        <p:txBody>
          <a:bodyPr>
            <a:normAutofit fontScale="92500"/>
          </a:bodyPr>
          <a:lstStyle/>
          <a:p>
            <a:r>
              <a:rPr lang="en-US" sz="2400" dirty="0" smtClean="0"/>
              <a:t>Available: A list holding current available resources in the system</a:t>
            </a:r>
          </a:p>
          <a:p>
            <a:r>
              <a:rPr lang="en-US" sz="2400" dirty="0" smtClean="0"/>
              <a:t>Allocation : A 2D list holding current allocated resources for each process</a:t>
            </a:r>
          </a:p>
          <a:p>
            <a:r>
              <a:rPr lang="en-US" sz="2400" dirty="0" smtClean="0"/>
              <a:t>MAX: A 2D list holding Maximum demand for each process</a:t>
            </a:r>
          </a:p>
          <a:p>
            <a:r>
              <a:rPr lang="en-US" sz="2400" dirty="0" smtClean="0"/>
              <a:t>Need: A 2D list holding the required resources for each process to run</a:t>
            </a:r>
          </a:p>
          <a:p>
            <a:r>
              <a:rPr lang="en-US" sz="2400" dirty="0"/>
              <a:t>Need[</a:t>
            </a:r>
            <a:r>
              <a:rPr lang="en-US" sz="2400" dirty="0" err="1"/>
              <a:t>i,j</a:t>
            </a:r>
            <a:r>
              <a:rPr lang="en-US" sz="2400" dirty="0"/>
              <a:t>] = Max[</a:t>
            </a:r>
            <a:r>
              <a:rPr lang="en-US" sz="2400" dirty="0" err="1"/>
              <a:t>i,j</a:t>
            </a:r>
            <a:r>
              <a:rPr lang="en-US" sz="2400" dirty="0"/>
              <a:t>] - Allocation[</a:t>
            </a:r>
            <a:r>
              <a:rPr lang="en-US" sz="2400" dirty="0" err="1"/>
              <a:t>i,j</a:t>
            </a:r>
            <a:r>
              <a:rPr lang="en-US" sz="2400" dirty="0"/>
              <a:t>]</a:t>
            </a:r>
            <a:endParaRPr lang="en-US" sz="2400" dirty="0"/>
          </a:p>
        </p:txBody>
      </p:sp>
    </p:spTree>
    <p:extLst>
      <p:ext uri="{BB962C8B-B14F-4D97-AF65-F5344CB8AC3E}">
        <p14:creationId xmlns:p14="http://schemas.microsoft.com/office/powerpoint/2010/main" val="3295604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4943250" y="1779260"/>
            <a:ext cx="7107724" cy="3207287"/>
          </a:xfrm>
          <a:prstGeom prst="rect">
            <a:avLst/>
          </a:prstGeom>
        </p:spPr>
      </p:pic>
      <p:sp>
        <p:nvSpPr>
          <p:cNvPr id="4" name="Text Placeholder 3"/>
          <p:cNvSpPr>
            <a:spLocks noGrp="1"/>
          </p:cNvSpPr>
          <p:nvPr>
            <p:ph type="body" sz="half" idx="2"/>
          </p:nvPr>
        </p:nvSpPr>
        <p:spPr>
          <a:xfrm>
            <a:off x="1223193" y="800100"/>
            <a:ext cx="2793158" cy="3129279"/>
          </a:xfrm>
        </p:spPr>
        <p:txBody>
          <a:bodyPr>
            <a:noAutofit/>
          </a:bodyPr>
          <a:lstStyle/>
          <a:p>
            <a:r>
              <a:rPr lang="en-US" sz="2000" dirty="0" smtClean="0">
                <a:solidFill>
                  <a:schemeClr val="bg2"/>
                </a:solidFill>
              </a:rPr>
              <a:t>Function created to calculate the needed resources for each process and returns it in a 2D list </a:t>
            </a:r>
          </a:p>
          <a:p>
            <a:r>
              <a:rPr lang="en-US" sz="2000" dirty="0" smtClean="0">
                <a:solidFill>
                  <a:schemeClr val="bg2"/>
                </a:solidFill>
              </a:rPr>
              <a:t>Loops through each Process and calculate the needed resources by subtracting the maximum from the allocation </a:t>
            </a:r>
          </a:p>
          <a:p>
            <a:r>
              <a:rPr lang="en-US" sz="2000" dirty="0" smtClean="0">
                <a:solidFill>
                  <a:schemeClr val="bg2"/>
                </a:solidFill>
              </a:rPr>
              <a:t>Need[</a:t>
            </a:r>
            <a:r>
              <a:rPr lang="en-US" sz="2000" dirty="0" err="1" smtClean="0">
                <a:solidFill>
                  <a:schemeClr val="bg2"/>
                </a:solidFill>
              </a:rPr>
              <a:t>i</a:t>
            </a:r>
            <a:r>
              <a:rPr lang="en-US" sz="2000" dirty="0" smtClean="0">
                <a:solidFill>
                  <a:schemeClr val="bg2"/>
                </a:solidFill>
              </a:rPr>
              <a:t>][j]=Max[</a:t>
            </a:r>
            <a:r>
              <a:rPr lang="en-US" sz="2000" dirty="0" err="1" smtClean="0">
                <a:solidFill>
                  <a:schemeClr val="bg2"/>
                </a:solidFill>
              </a:rPr>
              <a:t>i</a:t>
            </a:r>
            <a:r>
              <a:rPr lang="en-US" sz="2000" dirty="0" smtClean="0">
                <a:solidFill>
                  <a:schemeClr val="bg2"/>
                </a:solidFill>
              </a:rPr>
              <a:t>][j]-</a:t>
            </a:r>
            <a:r>
              <a:rPr lang="en-US" sz="2000" dirty="0" err="1" smtClean="0">
                <a:solidFill>
                  <a:schemeClr val="bg2"/>
                </a:solidFill>
              </a:rPr>
              <a:t>Alloc</a:t>
            </a:r>
            <a:r>
              <a:rPr lang="en-US" sz="2000" dirty="0" smtClean="0">
                <a:solidFill>
                  <a:schemeClr val="bg2"/>
                </a:solidFill>
              </a:rPr>
              <a:t>[</a:t>
            </a:r>
            <a:r>
              <a:rPr lang="en-US" sz="2000" dirty="0" err="1" smtClean="0">
                <a:solidFill>
                  <a:schemeClr val="bg2"/>
                </a:solidFill>
              </a:rPr>
              <a:t>i</a:t>
            </a:r>
            <a:r>
              <a:rPr lang="en-US" sz="2000" dirty="0" smtClean="0">
                <a:solidFill>
                  <a:schemeClr val="bg2"/>
                </a:solidFill>
              </a:rPr>
              <a:t>][j]</a:t>
            </a:r>
            <a:endParaRPr lang="en-US" sz="2000" dirty="0">
              <a:solidFill>
                <a:schemeClr val="bg2"/>
              </a:solidFill>
            </a:endParaRPr>
          </a:p>
        </p:txBody>
      </p:sp>
    </p:spTree>
    <p:extLst>
      <p:ext uri="{BB962C8B-B14F-4D97-AF65-F5344CB8AC3E}">
        <p14:creationId xmlns:p14="http://schemas.microsoft.com/office/powerpoint/2010/main" val="3457123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5542756" y="1373623"/>
            <a:ext cx="5988678" cy="4651256"/>
          </a:xfrm>
          <a:prstGeom prst="rect">
            <a:avLst/>
          </a:prstGeom>
        </p:spPr>
      </p:pic>
      <p:sp>
        <p:nvSpPr>
          <p:cNvPr id="4" name="Text Placeholder 3"/>
          <p:cNvSpPr>
            <a:spLocks noGrp="1"/>
          </p:cNvSpPr>
          <p:nvPr>
            <p:ph type="body" sz="half" idx="2"/>
          </p:nvPr>
        </p:nvSpPr>
        <p:spPr>
          <a:xfrm>
            <a:off x="682388" y="668740"/>
            <a:ext cx="3265725" cy="5356139"/>
          </a:xfrm>
        </p:spPr>
        <p:txBody>
          <a:bodyPr>
            <a:normAutofit lnSpcReduction="10000"/>
          </a:bodyPr>
          <a:lstStyle/>
          <a:p>
            <a:r>
              <a:rPr lang="en-US" sz="2000" dirty="0" smtClean="0">
                <a:solidFill>
                  <a:schemeClr val="bg2"/>
                </a:solidFill>
              </a:rPr>
              <a:t>Function to determine the safe sequence </a:t>
            </a:r>
          </a:p>
          <a:p>
            <a:r>
              <a:rPr lang="en-US" sz="2000" dirty="0" smtClean="0">
                <a:solidFill>
                  <a:schemeClr val="bg2"/>
                </a:solidFill>
              </a:rPr>
              <a:t>Need[] list to hold the needed values returned from the Calculate need function</a:t>
            </a:r>
          </a:p>
          <a:p>
            <a:endParaRPr lang="en-US" sz="2000" dirty="0">
              <a:solidFill>
                <a:schemeClr val="bg2"/>
              </a:solidFill>
            </a:endParaRPr>
          </a:p>
          <a:p>
            <a:r>
              <a:rPr lang="en-US" sz="2000" dirty="0" smtClean="0">
                <a:solidFill>
                  <a:schemeClr val="bg2"/>
                </a:solidFill>
              </a:rPr>
              <a:t>Finished[] list initialized to all false to determine which processes have finished and don’t need resources anymore </a:t>
            </a:r>
          </a:p>
          <a:p>
            <a:endParaRPr lang="en-US" sz="2000" dirty="0">
              <a:solidFill>
                <a:schemeClr val="bg2"/>
              </a:solidFill>
            </a:endParaRPr>
          </a:p>
          <a:p>
            <a:r>
              <a:rPr lang="en-US" sz="2000" dirty="0" smtClean="0">
                <a:solidFill>
                  <a:schemeClr val="bg2"/>
                </a:solidFill>
              </a:rPr>
              <a:t>Empty Safe[] list to hold the safe sequence when it’s determined</a:t>
            </a:r>
            <a:endParaRPr lang="en-US" sz="2000" dirty="0">
              <a:solidFill>
                <a:schemeClr val="bg2"/>
              </a:solidFill>
            </a:endParaRPr>
          </a:p>
        </p:txBody>
      </p:sp>
    </p:spTree>
    <p:extLst>
      <p:ext uri="{BB962C8B-B14F-4D97-AF65-F5344CB8AC3E}">
        <p14:creationId xmlns:p14="http://schemas.microsoft.com/office/powerpoint/2010/main" val="3352254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4990104" y="574333"/>
            <a:ext cx="7037939" cy="5737757"/>
          </a:xfrm>
          <a:prstGeom prst="rect">
            <a:avLst/>
          </a:prstGeom>
        </p:spPr>
      </p:pic>
      <p:sp>
        <p:nvSpPr>
          <p:cNvPr id="4" name="Text Placeholder 3"/>
          <p:cNvSpPr>
            <a:spLocks noGrp="1"/>
          </p:cNvSpPr>
          <p:nvPr>
            <p:ph type="body" sz="half" idx="2"/>
          </p:nvPr>
        </p:nvSpPr>
        <p:spPr>
          <a:xfrm>
            <a:off x="636339" y="574333"/>
            <a:ext cx="3785535" cy="5737757"/>
          </a:xfrm>
        </p:spPr>
        <p:txBody>
          <a:bodyPr>
            <a:normAutofit fontScale="92500" lnSpcReduction="20000"/>
          </a:bodyPr>
          <a:lstStyle/>
          <a:p>
            <a:r>
              <a:rPr lang="en-US" sz="1800" dirty="0" smtClean="0">
                <a:solidFill>
                  <a:schemeClr val="bg2"/>
                </a:solidFill>
              </a:rPr>
              <a:t>Variable allocated to check if any process was allocated or not</a:t>
            </a:r>
          </a:p>
          <a:p>
            <a:r>
              <a:rPr lang="en-US" sz="1800" dirty="0" smtClean="0">
                <a:solidFill>
                  <a:schemeClr val="bg2"/>
                </a:solidFill>
              </a:rPr>
              <a:t>While loop runs until no process is allocated</a:t>
            </a:r>
          </a:p>
          <a:p>
            <a:r>
              <a:rPr lang="en-US" sz="1800" dirty="0" smtClean="0">
                <a:solidFill>
                  <a:schemeClr val="bg2"/>
                </a:solidFill>
              </a:rPr>
              <a:t>For loops on all processes </a:t>
            </a:r>
          </a:p>
          <a:p>
            <a:r>
              <a:rPr lang="en-US" sz="1800" dirty="0" smtClean="0">
                <a:solidFill>
                  <a:schemeClr val="bg2"/>
                </a:solidFill>
              </a:rPr>
              <a:t>If(finished[]) determines if the process is finished or not if it’s finished no action is taken</a:t>
            </a:r>
          </a:p>
          <a:p>
            <a:endParaRPr lang="en-US" sz="1800" dirty="0" smtClean="0">
              <a:solidFill>
                <a:schemeClr val="bg2"/>
              </a:solidFill>
            </a:endParaRPr>
          </a:p>
          <a:p>
            <a:r>
              <a:rPr lang="en-US" sz="1800" dirty="0" smtClean="0">
                <a:solidFill>
                  <a:schemeClr val="bg2"/>
                </a:solidFill>
              </a:rPr>
              <a:t>If not a variable true is set to true and we loop on each resource of the process to check if Need if &gt; than available</a:t>
            </a:r>
          </a:p>
          <a:p>
            <a:r>
              <a:rPr lang="en-US" sz="1800" dirty="0" smtClean="0">
                <a:solidFill>
                  <a:schemeClr val="bg2"/>
                </a:solidFill>
              </a:rPr>
              <a:t>If true then process can’t run and is set to false and break out of loop</a:t>
            </a:r>
          </a:p>
          <a:p>
            <a:r>
              <a:rPr lang="en-US" sz="1800" dirty="0" smtClean="0">
                <a:solidFill>
                  <a:schemeClr val="bg2"/>
                </a:solidFill>
              </a:rPr>
              <a:t>If false run ,allocated and finished are set to true and the process is pushed into the safe sequence list and it’s allocated resources are added into the available resources in the system</a:t>
            </a:r>
            <a:endParaRPr lang="en-US" sz="1800" dirty="0">
              <a:solidFill>
                <a:schemeClr val="bg2"/>
              </a:solidFill>
            </a:endParaRPr>
          </a:p>
        </p:txBody>
      </p:sp>
    </p:spTree>
    <p:extLst>
      <p:ext uri="{BB962C8B-B14F-4D97-AF65-F5344CB8AC3E}">
        <p14:creationId xmlns:p14="http://schemas.microsoft.com/office/powerpoint/2010/main" val="1850233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8515" y="2444888"/>
            <a:ext cx="4496427" cy="209579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6716" y="2444888"/>
            <a:ext cx="6785498" cy="4187924"/>
          </a:xfrm>
          <a:prstGeom prst="rect">
            <a:avLst/>
          </a:prstGeom>
        </p:spPr>
      </p:pic>
      <p:sp>
        <p:nvSpPr>
          <p:cNvPr id="6" name="TextBox 5"/>
          <p:cNvSpPr txBox="1"/>
          <p:nvPr/>
        </p:nvSpPr>
        <p:spPr>
          <a:xfrm>
            <a:off x="408515" y="5036024"/>
            <a:ext cx="4600213" cy="369332"/>
          </a:xfrm>
          <a:prstGeom prst="rect">
            <a:avLst/>
          </a:prstGeom>
          <a:noFill/>
        </p:spPr>
        <p:txBody>
          <a:bodyPr wrap="square" rtlCol="0">
            <a:spAutoFit/>
          </a:bodyPr>
          <a:lstStyle/>
          <a:p>
            <a:r>
              <a:rPr lang="en-US" dirty="0" smtClean="0"/>
              <a:t>Safe sequence is P1,P3,P4,P0,P2</a:t>
            </a:r>
            <a:endParaRPr lang="en-US" dirty="0"/>
          </a:p>
        </p:txBody>
      </p:sp>
    </p:spTree>
    <p:extLst>
      <p:ext uri="{BB962C8B-B14F-4D97-AF65-F5344CB8AC3E}">
        <p14:creationId xmlns:p14="http://schemas.microsoft.com/office/powerpoint/2010/main" val="1121520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84</TotalTime>
  <Words>465</Words>
  <Application>Microsoft Office PowerPoint</Application>
  <PresentationFormat>Widescreen</PresentationFormat>
  <Paragraphs>45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Rounded MT Bold</vt:lpstr>
      <vt:lpstr>Century Gothic</vt:lpstr>
      <vt:lpstr>Wingdings 3</vt:lpstr>
      <vt:lpstr>Ion Boardroom</vt:lpstr>
      <vt:lpstr>Operating system</vt:lpstr>
      <vt:lpstr>Group Members</vt:lpstr>
      <vt:lpstr>Introduction</vt:lpstr>
      <vt:lpstr>Resources</vt:lpstr>
      <vt:lpstr>Data Structures</vt:lpstr>
      <vt:lpstr>PowerPoint Presentation</vt:lpstr>
      <vt:lpstr>PowerPoint Presentation</vt:lpstr>
      <vt:lpstr>PowerPoint Presentation</vt:lpstr>
      <vt:lpstr>Example</vt:lpstr>
      <vt:lpstr>Code input</vt:lpstr>
      <vt:lpstr>Code output</vt:lpstr>
      <vt:lpstr>Project website and GitHub repository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dc:title>
  <dc:creator>eee</dc:creator>
  <cp:lastModifiedBy>eee</cp:lastModifiedBy>
  <cp:revision>17</cp:revision>
  <cp:lastPrinted>2020-01-13T21:47:12Z</cp:lastPrinted>
  <dcterms:created xsi:type="dcterms:W3CDTF">2020-01-13T20:36:27Z</dcterms:created>
  <dcterms:modified xsi:type="dcterms:W3CDTF">2020-01-13T22:01:08Z</dcterms:modified>
</cp:coreProperties>
</file>