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530" r:id="rId5"/>
    <p:sldId id="533" r:id="rId6"/>
    <p:sldId id="535" r:id="rId7"/>
    <p:sldId id="546" r:id="rId8"/>
    <p:sldId id="539" r:id="rId9"/>
    <p:sldId id="547" r:id="rId10"/>
    <p:sldId id="548" r:id="rId11"/>
    <p:sldId id="549" r:id="rId12"/>
    <p:sldId id="550" r:id="rId13"/>
    <p:sldId id="543" r:id="rId14"/>
    <p:sldId id="5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>
        <p:scale>
          <a:sx n="75" d="100"/>
          <a:sy n="75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DJANGO</a:t>
            </a:r>
            <a:br>
              <a:rPr lang="en-US" dirty="0"/>
            </a:br>
            <a:r>
              <a:rPr lang="en-US" dirty="0"/>
              <a:t> POLL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Ahmed Fathy Sweed</a:t>
            </a:r>
          </a:p>
          <a:p>
            <a:r>
              <a:rPr lang="en-US" dirty="0"/>
              <a:t>22101981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883664"/>
            <a:ext cx="7735824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541268"/>
            <a:ext cx="8236712" cy="2319528"/>
          </a:xfrm>
        </p:spPr>
        <p:txBody>
          <a:bodyPr/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150" sz="1600" dirty="0">
                <a:latin typeface="Arial" panose="020B0604020202020204" pitchFamily="34" charset="0"/>
              </a:rPr>
              <a:t> </a:t>
            </a:r>
            <a:r>
              <a:rPr lang="en-150" altLang="en-150" sz="1600" dirty="0">
                <a:latin typeface="Arial" panose="020B0604020202020204" pitchFamily="34" charset="0"/>
              </a:rPr>
              <a:t>Successfully built a fully functional </a:t>
            </a:r>
            <a:r>
              <a:rPr lang="en-150" altLang="en-150" sz="1600" b="1" dirty="0">
                <a:latin typeface="Arial" panose="020B0604020202020204" pitchFamily="34" charset="0"/>
              </a:rPr>
              <a:t>Poll Application</a:t>
            </a:r>
            <a:r>
              <a:rPr lang="en-150" altLang="en-150" sz="1600" dirty="0">
                <a:latin typeface="Arial" panose="020B0604020202020204" pitchFamily="34" charset="0"/>
              </a:rPr>
              <a:t> with Django.</a:t>
            </a:r>
            <a:endParaRPr lang="en-US" altLang="en-150" sz="1600" dirty="0"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150" altLang="en-150" sz="1600" dirty="0"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150" sz="1600" dirty="0">
                <a:latin typeface="Arial" panose="020B0604020202020204" pitchFamily="34" charset="0"/>
              </a:rPr>
              <a:t> </a:t>
            </a:r>
            <a:r>
              <a:rPr lang="en-150" altLang="en-150" sz="1600" dirty="0">
                <a:latin typeface="Arial" panose="020B0604020202020204" pitchFamily="34" charset="0"/>
              </a:rPr>
              <a:t>Gained strong understanding of Django fundamentals and web development practices.</a:t>
            </a:r>
            <a:endParaRPr lang="en-US" altLang="en-150" sz="1600" dirty="0"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150" altLang="en-150" sz="1600" dirty="0"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150" sz="1600" dirty="0">
                <a:latin typeface="Arial" panose="020B0604020202020204" pitchFamily="34" charset="0"/>
              </a:rPr>
              <a:t> </a:t>
            </a:r>
            <a:r>
              <a:rPr lang="en-150" altLang="en-150" sz="1600" dirty="0">
                <a:latin typeface="Arial" panose="020B0604020202020204" pitchFamily="34" charset="0"/>
              </a:rPr>
              <a:t>Practical project experience helped me apply concepts like models, views, templates, and testing.</a:t>
            </a:r>
            <a:r>
              <a:rPr lang="en-US" altLang="en-150" sz="1600" dirty="0">
                <a:latin typeface="Arial" panose="020B0604020202020204" pitchFamily="34" charset="0"/>
              </a:rPr>
              <a:t> 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150" altLang="en-150" sz="1600" dirty="0">
              <a:latin typeface="Arial" panose="020B0604020202020204" pitchFamily="34" charset="0"/>
            </a:endParaRP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150" sz="1600" dirty="0">
                <a:latin typeface="Arial" panose="020B0604020202020204" pitchFamily="34" charset="0"/>
              </a:rPr>
              <a:t> </a:t>
            </a:r>
            <a:r>
              <a:rPr lang="en-150" altLang="en-150" sz="1600" dirty="0">
                <a:latin typeface="Arial" panose="020B0604020202020204" pitchFamily="34" charset="0"/>
              </a:rPr>
              <a:t>This project gave me a </a:t>
            </a:r>
            <a:r>
              <a:rPr lang="en-150" altLang="en-150" sz="1600" b="1" dirty="0">
                <a:latin typeface="Arial" panose="020B0604020202020204" pitchFamily="34" charset="0"/>
              </a:rPr>
              <a:t>solid foundation</a:t>
            </a:r>
            <a:r>
              <a:rPr lang="en-150" altLang="en-150" sz="1600" dirty="0">
                <a:latin typeface="Arial" panose="020B0604020202020204" pitchFamily="34" charset="0"/>
              </a:rPr>
              <a:t> to build more advanced Django projects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660144"/>
            <a:ext cx="7735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00AF8F-B17E-7133-4D5B-8FEA050F82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93333" y="3641458"/>
            <a:ext cx="866986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16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150" altLang="en-150" sz="16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Django is a high-level Python web framework that allows </a:t>
            </a:r>
            <a:r>
              <a:rPr kumimoji="0" lang="en-US" altLang="en-150" sz="16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the </a:t>
            </a:r>
            <a:r>
              <a:rPr kumimoji="0" lang="en-150" altLang="en-150" sz="16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development of secure and maintainable websites.</a:t>
            </a:r>
            <a:endParaRPr kumimoji="0" lang="en-US" altLang="en-150" sz="16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6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16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150" altLang="en-150" sz="16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The purpose of my training was to learn Django from scratch and gain practical skills in building web applications.</a:t>
            </a:r>
            <a:endParaRPr kumimoji="0" lang="en-US" altLang="en-150" sz="16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16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16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150" altLang="en-150" sz="16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As part of this training, I developed a </a:t>
            </a:r>
            <a:r>
              <a:rPr kumimoji="0" lang="en-150" altLang="en-150" sz="16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Polls Application</a:t>
            </a:r>
            <a:r>
              <a:rPr kumimoji="0" lang="en-150" altLang="en-150" sz="16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that allows users to create questions, provide multiple choices, and vote on them.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854" y="94640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US" dirty="0"/>
              <a:t>Project Setup</a:t>
            </a:r>
            <a:endParaRPr lang="en-US" b="1" spc="600" dirty="0">
              <a:ln w="28575">
                <a:noFill/>
                <a:prstDash val="solid"/>
              </a:ln>
            </a:endParaRP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BB85A3-D491-DEF5-805B-957E79ADFA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5420" y="946404"/>
            <a:ext cx="2495905" cy="4876800"/>
          </a:xfrm>
          <a:noFill/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13817948-2990-FE5E-0B58-0791C0A6B10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627626" y="2151727"/>
            <a:ext cx="745446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20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150" altLang="en-150" sz="20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Created a Django project</a:t>
            </a:r>
            <a:r>
              <a:rPr kumimoji="0" lang="en-US" altLang="en-150" sz="20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which is called</a:t>
            </a:r>
            <a:r>
              <a:rPr kumimoji="0" lang="en-150" altLang="en-150" sz="20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150" altLang="en-150" sz="20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mysite</a:t>
            </a:r>
            <a:r>
              <a:rPr kumimoji="0" lang="en-150" altLang="en-150" sz="20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and a polls application inside it.</a:t>
            </a:r>
            <a:endParaRPr kumimoji="0" lang="en-US" altLang="en-150" sz="20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20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20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150" altLang="en-150" sz="20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Configured the database and applied migrations to create tables automatically.</a:t>
            </a:r>
            <a:endParaRPr kumimoji="0" lang="en-US" altLang="en-150" sz="20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20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20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150" altLang="en-150" sz="20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Created a superuser</a:t>
            </a:r>
            <a:r>
              <a:rPr kumimoji="0" lang="en-US" altLang="en-150" sz="20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(admin)</a:t>
            </a:r>
            <a:r>
              <a:rPr kumimoji="0" lang="en-150" altLang="en-150" sz="20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to manage the application using the Django admin panel.</a:t>
            </a:r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-148103"/>
            <a:ext cx="8878824" cy="1069848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195C20-0BDD-1A98-B984-C188A80AEA57}"/>
              </a:ext>
            </a:extLst>
          </p:cNvPr>
          <p:cNvSpPr txBox="1"/>
          <p:nvPr/>
        </p:nvSpPr>
        <p:spPr>
          <a:xfrm>
            <a:off x="1930400" y="4478124"/>
            <a:ext cx="8331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Models act as the </a:t>
            </a:r>
            <a:r>
              <a:rPr lang="en-US" sz="1600" b="1" dirty="0">
                <a:solidFill>
                  <a:schemeClr val="bg1"/>
                </a:solidFill>
              </a:rPr>
              <a:t>tables</a:t>
            </a:r>
            <a:r>
              <a:rPr lang="en-US" sz="1600" dirty="0">
                <a:solidFill>
                  <a:schemeClr val="bg1"/>
                </a:solidFill>
              </a:rPr>
              <a:t> where the data gets stored and we have two models in this project: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1. Question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Stores the question text and publication date.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2. Choice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Stores the choice text and number of votes.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Linked to the Question model using a Foreign Key.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 Models were migrated into database tables using Django’s migration system.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DE1F8D5-8282-8073-F21E-BCCA919F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097" y="1022242"/>
            <a:ext cx="4973116" cy="33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EF7C25AA-51CC-B4C0-DE79-ADCDDFDC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48" y="544061"/>
            <a:ext cx="8878824" cy="1069848"/>
          </a:xfrm>
        </p:spPr>
        <p:txBody>
          <a:bodyPr/>
          <a:lstStyle/>
          <a:p>
            <a:r>
              <a:rPr lang="en-US" dirty="0"/>
              <a:t>VIEWS</a:t>
            </a:r>
            <a:endParaRPr lang="en-15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1359E4-4893-7C2B-32B0-C19467E2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234" y="1613909"/>
            <a:ext cx="4941399" cy="37821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BA11927-5221-3EA9-26B3-E1365CCF402E}"/>
              </a:ext>
            </a:extLst>
          </p:cNvPr>
          <p:cNvSpPr txBox="1"/>
          <p:nvPr/>
        </p:nvSpPr>
        <p:spPr>
          <a:xfrm>
            <a:off x="680212" y="1968285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Views are functions or classes in Django that are responsible for handling the </a:t>
            </a:r>
            <a:r>
              <a:rPr lang="en-US" sz="2000" b="1" dirty="0">
                <a:solidFill>
                  <a:schemeClr val="bg1"/>
                </a:solidFill>
              </a:rPr>
              <a:t>logic </a:t>
            </a:r>
            <a:r>
              <a:rPr lang="en-US" sz="2000" dirty="0">
                <a:solidFill>
                  <a:schemeClr val="bg1"/>
                </a:solidFill>
              </a:rPr>
              <a:t>your web pages and we have four views in our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 err="1">
                <a:solidFill>
                  <a:schemeClr val="bg1"/>
                </a:solidFill>
              </a:rPr>
              <a:t>IndexView</a:t>
            </a:r>
            <a:r>
              <a:rPr lang="en-US" sz="2000" dirty="0">
                <a:solidFill>
                  <a:schemeClr val="bg1"/>
                </a:solidFill>
              </a:rPr>
              <a:t> which displays the latest published questions.</a:t>
            </a:r>
          </a:p>
          <a:p>
            <a:pPr marL="342900" indent="-342900">
              <a:buAutoNum type="arabicPeriod"/>
            </a:pPr>
            <a:r>
              <a:rPr lang="en-US" sz="2000" b="1" dirty="0" err="1">
                <a:solidFill>
                  <a:schemeClr val="bg1"/>
                </a:solidFill>
              </a:rPr>
              <a:t>DetailView</a:t>
            </a:r>
            <a:r>
              <a:rPr lang="en-US" sz="2000" dirty="0">
                <a:solidFill>
                  <a:schemeClr val="bg1"/>
                </a:solidFill>
              </a:rPr>
              <a:t> which shows a specific question and its choices.</a:t>
            </a:r>
          </a:p>
          <a:p>
            <a:pPr marL="342900" indent="-342900">
              <a:buAutoNum type="arabicPeriod"/>
            </a:pPr>
            <a:r>
              <a:rPr lang="en-US" sz="2000" b="1" dirty="0" err="1">
                <a:solidFill>
                  <a:schemeClr val="bg1"/>
                </a:solidFill>
              </a:rPr>
              <a:t>ResultsView</a:t>
            </a:r>
            <a:r>
              <a:rPr lang="en-US" sz="2000" dirty="0">
                <a:solidFill>
                  <a:schemeClr val="bg1"/>
                </a:solidFill>
              </a:rPr>
              <a:t> which displays the results of voting.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Voting function </a:t>
            </a:r>
            <a:r>
              <a:rPr lang="en-US" sz="2000" dirty="0">
                <a:solidFill>
                  <a:schemeClr val="bg1"/>
                </a:solidFill>
              </a:rPr>
              <a:t>which handles the voting logic and errors.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340A8-DF81-0EE0-199C-B810D5118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2437C2DB-8C94-242B-65DB-5ECE4E37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-148103"/>
            <a:ext cx="8878824" cy="1069848"/>
          </a:xfrm>
        </p:spPr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AD6DC-2063-4BB2-8066-B90CB6E37557}"/>
              </a:ext>
            </a:extLst>
          </p:cNvPr>
          <p:cNvSpPr txBox="1"/>
          <p:nvPr/>
        </p:nvSpPr>
        <p:spPr>
          <a:xfrm>
            <a:off x="3420533" y="9217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Templates are </a:t>
            </a:r>
            <a:r>
              <a:rPr lang="en-US" b="1" dirty="0">
                <a:solidFill>
                  <a:schemeClr val="bg1"/>
                </a:solidFill>
              </a:rPr>
              <a:t>HTML files</a:t>
            </a:r>
            <a:r>
              <a:rPr lang="en-US" dirty="0">
                <a:solidFill>
                  <a:schemeClr val="bg1"/>
                </a:solidFill>
              </a:rPr>
              <a:t> in Django that define how data is presented to the user and we have three templates in our project:</a:t>
            </a:r>
            <a:endParaRPr lang="en-15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7932A-E77E-DC72-4DEC-A1AD4783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0" y="1883175"/>
            <a:ext cx="5182049" cy="1806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73CFBE-4A2C-46F1-7B7D-64157608243C}"/>
              </a:ext>
            </a:extLst>
          </p:cNvPr>
          <p:cNvSpPr txBox="1"/>
          <p:nvPr/>
        </p:nvSpPr>
        <p:spPr>
          <a:xfrm>
            <a:off x="1796685" y="372737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Index.html</a:t>
            </a:r>
            <a:endParaRPr lang="en-150" sz="2000" b="1" u="sng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AE9DE-4BB9-60CA-3777-2266879F771C}"/>
              </a:ext>
            </a:extLst>
          </p:cNvPr>
          <p:cNvSpPr txBox="1"/>
          <p:nvPr/>
        </p:nvSpPr>
        <p:spPr>
          <a:xfrm>
            <a:off x="5503333" y="24062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Index.html </a:t>
            </a:r>
            <a:r>
              <a:rPr lang="en-US" dirty="0">
                <a:solidFill>
                  <a:schemeClr val="bg1"/>
                </a:solidFill>
              </a:rPr>
              <a:t>which displays a list of available questions.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Detail.html </a:t>
            </a:r>
            <a:r>
              <a:rPr lang="en-US" dirty="0">
                <a:solidFill>
                  <a:schemeClr val="bg1"/>
                </a:solidFill>
              </a:rPr>
              <a:t>which is the voting page where the user selects a choice.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15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EBAFA-9F58-7885-1CD6-116BC4589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0" y="4268610"/>
            <a:ext cx="5182049" cy="1830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4673E-D7B1-175E-4006-ADFD38628A12}"/>
              </a:ext>
            </a:extLst>
          </p:cNvPr>
          <p:cNvSpPr txBox="1"/>
          <p:nvPr/>
        </p:nvSpPr>
        <p:spPr>
          <a:xfrm>
            <a:off x="208620" y="4563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   Results.html </a:t>
            </a:r>
            <a:r>
              <a:rPr lang="en-US" dirty="0">
                <a:solidFill>
                  <a:schemeClr val="bg1"/>
                </a:solidFill>
              </a:rPr>
              <a:t>which shows poll results with vote count for a specific question.</a:t>
            </a:r>
            <a:endParaRPr lang="en-15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45C58-A94A-50AB-664A-B183AD7B232A}"/>
              </a:ext>
            </a:extLst>
          </p:cNvPr>
          <p:cNvSpPr txBox="1"/>
          <p:nvPr/>
        </p:nvSpPr>
        <p:spPr>
          <a:xfrm>
            <a:off x="8406330" y="613828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Results.html</a:t>
            </a:r>
            <a:endParaRPr lang="en-150" sz="20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2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F109-7803-46D3-BEFB-BE46C55B1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4DB597-299A-3BC7-6364-731AEDA9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108" y="155836"/>
            <a:ext cx="8878824" cy="1069848"/>
          </a:xfrm>
        </p:spPr>
        <p:txBody>
          <a:bodyPr/>
          <a:lstStyle/>
          <a:p>
            <a:r>
              <a:rPr lang="en-US" dirty="0"/>
              <a:t>Admin panel</a:t>
            </a:r>
            <a:endParaRPr lang="en-1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17E3F94-1A8F-57FD-8761-71394983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1489841"/>
            <a:ext cx="5882641" cy="3715757"/>
          </a:xfrm>
          <a:prstGeom prst="rect">
            <a:avLst/>
          </a:prstGeom>
        </p:spPr>
      </p:pic>
      <p:sp>
        <p:nvSpPr>
          <p:cNvPr id="21" name="Rectangle 1">
            <a:extLst>
              <a:ext uri="{FF2B5EF4-FFF2-40B4-BE49-F238E27FC236}">
                <a16:creationId xmlns:a16="http://schemas.microsoft.com/office/drawing/2014/main" id="{A2FB488B-709E-D554-8547-78BC02EA2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171" y="1784480"/>
            <a:ext cx="453202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150" altLang="en-150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Registered the Question model in the Django admin site.</a:t>
            </a:r>
            <a:endParaRPr kumimoji="0" lang="en-US" altLang="en-150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150" altLang="en-150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admin panel allows adding, editing, and deleting questions and choices.</a:t>
            </a:r>
            <a:endParaRPr kumimoji="0" lang="en-US" altLang="en-150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150" altLang="en-150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150" altLang="en-150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Provides a convenient interface for managing application data.</a:t>
            </a:r>
          </a:p>
        </p:txBody>
      </p:sp>
    </p:spTree>
    <p:extLst>
      <p:ext uri="{BB962C8B-B14F-4D97-AF65-F5344CB8AC3E}">
        <p14:creationId xmlns:p14="http://schemas.microsoft.com/office/powerpoint/2010/main" val="346709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BC4EB-4189-BB2C-0E60-4E022DC9B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53667-353C-C822-3FC2-737791BB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283464"/>
            <a:ext cx="8878824" cy="1069848"/>
          </a:xfrm>
        </p:spPr>
        <p:txBody>
          <a:bodyPr/>
          <a:lstStyle/>
          <a:p>
            <a:r>
              <a:rPr lang="en-US" dirty="0"/>
              <a:t>Testing</a:t>
            </a:r>
            <a:endParaRPr lang="en-1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03928-0120-8603-B8B4-749AAB770C32}"/>
              </a:ext>
            </a:extLst>
          </p:cNvPr>
          <p:cNvSpPr txBox="1"/>
          <p:nvPr/>
        </p:nvSpPr>
        <p:spPr>
          <a:xfrm>
            <a:off x="579120" y="2230458"/>
            <a:ext cx="4724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Wrote unit tests to check application correctness.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Verified that questions with future publication dates are not displayed.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Tested whether polls without questions show an appropriate message.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Highlighted the importance of testing to ensure reliability and correctness.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D5D3F5-EC90-7917-75CD-2419EE05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99" y="1971159"/>
            <a:ext cx="6469941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85F66-41FA-A862-7862-112949053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651447-DAED-B355-E705-9A35E7DB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56" y="386080"/>
            <a:ext cx="8878824" cy="1069848"/>
          </a:xfrm>
        </p:spPr>
        <p:txBody>
          <a:bodyPr/>
          <a:lstStyle/>
          <a:p>
            <a:r>
              <a:rPr lang="en-US" dirty="0"/>
              <a:t>What I learned</a:t>
            </a:r>
            <a:endParaRPr lang="en-1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1DE12-FA9B-0A42-2880-0B31DAA69D05}"/>
              </a:ext>
            </a:extLst>
          </p:cNvPr>
          <p:cNvSpPr txBox="1"/>
          <p:nvPr/>
        </p:nvSpPr>
        <p:spPr>
          <a:xfrm>
            <a:off x="822960" y="1740408"/>
            <a:ext cx="912368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150" sz="2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Throughout my training period I have learned a lot about Django and the web generally: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150" sz="21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150" altLang="en-150" sz="2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Understood the difference between </a:t>
            </a:r>
            <a:r>
              <a:rPr kumimoji="0" lang="en-150" altLang="en-150" sz="2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MVC</a:t>
            </a:r>
            <a:r>
              <a:rPr kumimoji="0" lang="en-150" altLang="en-150" sz="2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(Model-View-Controller) and Django’s </a:t>
            </a:r>
            <a:r>
              <a:rPr kumimoji="0" lang="en-150" altLang="en-150" sz="2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MVT</a:t>
            </a:r>
            <a:r>
              <a:rPr kumimoji="0" lang="en-150" altLang="en-150" sz="2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(Model-View-Template) architecture.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150" altLang="en-150" sz="2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Learned how </a:t>
            </a:r>
            <a:r>
              <a:rPr kumimoji="0" lang="en-150" altLang="en-150" sz="2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models, views, templates, and URLs</a:t>
            </a:r>
            <a:r>
              <a:rPr kumimoji="0" lang="en-150" altLang="en-150" sz="2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interact to form a complete web application.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150" altLang="en-150" sz="2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Gained hands-on experience with </a:t>
            </a:r>
            <a:r>
              <a:rPr kumimoji="0" lang="en-150" altLang="en-150" sz="2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database migrations</a:t>
            </a:r>
            <a:r>
              <a:rPr kumimoji="0" lang="en-150" altLang="en-150" sz="2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kumimoji="0" lang="en-150" altLang="en-150" sz="2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admin interface</a:t>
            </a:r>
            <a:r>
              <a:rPr kumimoji="0" lang="en-150" altLang="en-150" sz="2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150" altLang="en-150" sz="2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Developed confidence in working with Django’s workflow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99271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376</TotalTime>
  <Words>549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Segoe UI Light</vt:lpstr>
      <vt:lpstr>Tw Cen MT</vt:lpstr>
      <vt:lpstr>Office Theme</vt:lpstr>
      <vt:lpstr>DJANGO  POLL APPLICATION</vt:lpstr>
      <vt:lpstr>INTRODUCTION</vt:lpstr>
      <vt:lpstr>Project Setup</vt:lpstr>
      <vt:lpstr>Models</vt:lpstr>
      <vt:lpstr>VIEWS</vt:lpstr>
      <vt:lpstr>Templates</vt:lpstr>
      <vt:lpstr>Admin panel</vt:lpstr>
      <vt:lpstr>Testing</vt:lpstr>
      <vt:lpstr>What I learned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Fathy Ahmed Ahmed Sweed</dc:creator>
  <cp:lastModifiedBy>Ahmed Fathy Ahmed Ahmed Sweed</cp:lastModifiedBy>
  <cp:revision>2</cp:revision>
  <dcterms:created xsi:type="dcterms:W3CDTF">2025-09-02T15:28:17Z</dcterms:created>
  <dcterms:modified xsi:type="dcterms:W3CDTF">2025-09-02T21:45:11Z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