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430000" cy="7588250"/>
  <p:notesSz cx="11430000" cy="7588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2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3157B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3157B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3157B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BFC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10690" y="920750"/>
            <a:ext cx="8008619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3157B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0"/>
            <a:ext cx="4648200" cy="75882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0070" y="1360560"/>
            <a:ext cx="5521324" cy="10836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lang="en-GB" sz="3600" spc="280" dirty="0">
                <a:latin typeface="Algerian" panose="04020705040A02060702" pitchFamily="82" charset="0"/>
                <a:cs typeface="Arial" panose="020B0604020202020204" pitchFamily="34" charset="0"/>
              </a:rPr>
              <a:t>Ha</a:t>
            </a:r>
            <a:r>
              <a:rPr lang="en-GB" sz="3600" spc="245" dirty="0">
                <a:latin typeface="Algerian" panose="04020705040A02060702" pitchFamily="82" charset="0"/>
                <a:cs typeface="Arial" panose="020B0604020202020204" pitchFamily="34" charset="0"/>
              </a:rPr>
              <a:t>r</a:t>
            </a:r>
            <a:r>
              <a:rPr lang="en-GB" sz="3600" spc="320" dirty="0">
                <a:latin typeface="Algerian" panose="04020705040A02060702" pitchFamily="82" charset="0"/>
                <a:cs typeface="Arial" panose="020B0604020202020204" pitchFamily="34" charset="0"/>
              </a:rPr>
              <a:t>d</a:t>
            </a:r>
            <a:r>
              <a:rPr lang="en-GB" sz="3600" spc="130" dirty="0">
                <a:latin typeface="Algerian" panose="04020705040A02060702" pitchFamily="82" charset="0"/>
                <a:cs typeface="Arial" panose="020B0604020202020204" pitchFamily="34" charset="0"/>
              </a:rPr>
              <a:t>eni</a:t>
            </a:r>
            <a:r>
              <a:rPr lang="en-GB" sz="3600" spc="114" dirty="0">
                <a:latin typeface="Algerian" panose="04020705040A02060702" pitchFamily="82" charset="0"/>
                <a:cs typeface="Arial" panose="020B0604020202020204" pitchFamily="34" charset="0"/>
              </a:rPr>
              <a:t>n</a:t>
            </a:r>
            <a:r>
              <a:rPr lang="en-GB" sz="3600" spc="229" dirty="0">
                <a:latin typeface="Algerian" panose="04020705040A02060702" pitchFamily="82" charset="0"/>
                <a:cs typeface="Arial" panose="020B0604020202020204" pitchFamily="34" charset="0"/>
              </a:rPr>
              <a:t>g </a:t>
            </a:r>
            <a:r>
              <a:rPr lang="en-GB" sz="3600" spc="-835" dirty="0"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lang="en-GB" sz="3600" spc="330" dirty="0">
                <a:latin typeface="Algerian" panose="04020705040A02060702" pitchFamily="82" charset="0"/>
                <a:cs typeface="Arial" panose="020B0604020202020204" pitchFamily="34" charset="0"/>
              </a:rPr>
              <a:t>R</a:t>
            </a:r>
            <a:r>
              <a:rPr lang="en-GB" sz="3600" spc="355" dirty="0">
                <a:latin typeface="Algerian" panose="04020705040A02060702" pitchFamily="82" charset="0"/>
                <a:cs typeface="Arial" panose="020B0604020202020204" pitchFamily="34" charset="0"/>
              </a:rPr>
              <a:t>e</a:t>
            </a:r>
            <a:r>
              <a:rPr lang="en-GB" sz="3600" spc="-260" dirty="0">
                <a:latin typeface="Algerian" panose="04020705040A02060702" pitchFamily="82" charset="0"/>
                <a:cs typeface="Arial" panose="020B0604020202020204" pitchFamily="34" charset="0"/>
              </a:rPr>
              <a:t>al-</a:t>
            </a:r>
            <a:r>
              <a:rPr lang="en-GB" sz="3600" spc="505" dirty="0">
                <a:latin typeface="Algerian" panose="04020705040A02060702" pitchFamily="82" charset="0"/>
                <a:cs typeface="Arial" panose="020B0604020202020204" pitchFamily="34" charset="0"/>
              </a:rPr>
              <a:t>T</a:t>
            </a:r>
            <a:r>
              <a:rPr lang="en-GB" sz="3600" spc="484" dirty="0">
                <a:latin typeface="Algerian" panose="04020705040A02060702" pitchFamily="82" charset="0"/>
                <a:cs typeface="Arial" panose="020B0604020202020204" pitchFamily="34" charset="0"/>
              </a:rPr>
              <a:t>i</a:t>
            </a:r>
            <a:r>
              <a:rPr lang="en-GB" sz="3600" spc="465" dirty="0">
                <a:latin typeface="Algerian" panose="04020705040A02060702" pitchFamily="82" charset="0"/>
                <a:cs typeface="Arial" panose="020B0604020202020204" pitchFamily="34" charset="0"/>
              </a:rPr>
              <a:t>m</a:t>
            </a:r>
            <a:r>
              <a:rPr lang="en-GB" sz="3600" spc="70" dirty="0">
                <a:latin typeface="Algerian" panose="04020705040A02060702" pitchFamily="82" charset="0"/>
                <a:cs typeface="Arial" panose="020B0604020202020204" pitchFamily="34" charset="0"/>
              </a:rPr>
              <a:t>e  </a:t>
            </a:r>
            <a:r>
              <a:rPr lang="en-GB" sz="3600" spc="420" dirty="0">
                <a:latin typeface="Algerian" panose="04020705040A02060702" pitchFamily="82" charset="0"/>
                <a:cs typeface="Arial" panose="020B0604020202020204" pitchFamily="34" charset="0"/>
              </a:rPr>
              <a:t>O</a:t>
            </a:r>
            <a:r>
              <a:rPr lang="en-GB" sz="3600" spc="484" dirty="0">
                <a:latin typeface="Algerian" panose="04020705040A02060702" pitchFamily="82" charset="0"/>
                <a:cs typeface="Arial" panose="020B0604020202020204" pitchFamily="34" charset="0"/>
              </a:rPr>
              <a:t>p</a:t>
            </a:r>
            <a:r>
              <a:rPr lang="en-GB" sz="3600" spc="-100" dirty="0">
                <a:latin typeface="Algerian" panose="04020705040A02060702" pitchFamily="82" charset="0"/>
                <a:cs typeface="Arial" panose="020B0604020202020204" pitchFamily="34" charset="0"/>
              </a:rPr>
              <a:t>erati</a:t>
            </a:r>
            <a:r>
              <a:rPr lang="en-GB" sz="3600" spc="-114" dirty="0">
                <a:latin typeface="Algerian" panose="04020705040A02060702" pitchFamily="82" charset="0"/>
                <a:cs typeface="Arial" panose="020B0604020202020204" pitchFamily="34" charset="0"/>
              </a:rPr>
              <a:t>n</a:t>
            </a:r>
            <a:r>
              <a:rPr lang="en-GB" sz="3600" spc="229" dirty="0">
                <a:latin typeface="Algerian" panose="04020705040A02060702" pitchFamily="82" charset="0"/>
                <a:cs typeface="Arial" panose="020B0604020202020204" pitchFamily="34" charset="0"/>
              </a:rPr>
              <a:t>g</a:t>
            </a:r>
            <a:r>
              <a:rPr lang="en-GB" sz="3600" spc="-835" dirty="0">
                <a:latin typeface="Algerian" panose="04020705040A02060702" pitchFamily="82" charset="0"/>
                <a:cs typeface="Arial" panose="020B0604020202020204" pitchFamily="34" charset="0"/>
              </a:rPr>
              <a:t>        </a:t>
            </a:r>
            <a:r>
              <a:rPr lang="en-GB" sz="3600" spc="300" dirty="0">
                <a:latin typeface="Algerian" panose="04020705040A02060702" pitchFamily="82" charset="0"/>
                <a:cs typeface="Arial" panose="020B0604020202020204" pitchFamily="34" charset="0"/>
              </a:rPr>
              <a:t>S</a:t>
            </a:r>
            <a:r>
              <a:rPr lang="en-GB" sz="3600" spc="265" dirty="0">
                <a:latin typeface="Algerian" panose="04020705040A02060702" pitchFamily="82" charset="0"/>
                <a:cs typeface="Arial" panose="020B0604020202020204" pitchFamily="34" charset="0"/>
              </a:rPr>
              <a:t>y</a:t>
            </a:r>
            <a:r>
              <a:rPr lang="en-GB" sz="3600" spc="-240" dirty="0">
                <a:latin typeface="Algerian" panose="04020705040A02060702" pitchFamily="82" charset="0"/>
                <a:cs typeface="Arial" panose="020B0604020202020204" pitchFamily="34" charset="0"/>
              </a:rPr>
              <a:t>s</a:t>
            </a:r>
            <a:r>
              <a:rPr lang="en-GB" sz="3600" spc="-270" dirty="0">
                <a:latin typeface="Algerian" panose="04020705040A02060702" pitchFamily="82" charset="0"/>
                <a:cs typeface="Arial" panose="020B0604020202020204" pitchFamily="34" charset="0"/>
              </a:rPr>
              <a:t>t</a:t>
            </a:r>
            <a:r>
              <a:rPr lang="en-GB" sz="3600" spc="545" dirty="0">
                <a:latin typeface="Algerian" panose="04020705040A02060702" pitchFamily="82" charset="0"/>
                <a:cs typeface="Arial" panose="020B0604020202020204" pitchFamily="34" charset="0"/>
              </a:rPr>
              <a:t>ems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3413125"/>
            <a:ext cx="171445" cy="1714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1665" y="3241039"/>
            <a:ext cx="5521325" cy="2986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4470">
              <a:lnSpc>
                <a:spcPct val="134300"/>
              </a:lnSpc>
              <a:spcBef>
                <a:spcPts val="100"/>
              </a:spcBef>
            </a:pPr>
            <a:r>
              <a:rPr sz="2400" spc="-35" dirty="0">
                <a:solidFill>
                  <a:srgbClr val="15203F"/>
                </a:solidFill>
                <a:latin typeface="Roboto"/>
                <a:cs typeface="Roboto"/>
              </a:rPr>
              <a:t>Real-time</a:t>
            </a:r>
            <a:r>
              <a:rPr sz="2400"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operating</a:t>
            </a:r>
            <a:r>
              <a:rPr sz="24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systems</a:t>
            </a:r>
            <a:r>
              <a:rPr sz="2400" spc="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15203F"/>
                </a:solidFill>
                <a:latin typeface="Roboto"/>
                <a:cs typeface="Roboto"/>
              </a:rPr>
              <a:t>(RTOS)</a:t>
            </a:r>
            <a:r>
              <a:rPr sz="2400"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are</a:t>
            </a:r>
            <a:r>
              <a:rPr sz="2400"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critical</a:t>
            </a:r>
            <a:r>
              <a:rPr sz="24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components</a:t>
            </a:r>
            <a:r>
              <a:rPr sz="2400"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15203F"/>
                </a:solidFill>
                <a:latin typeface="Roboto"/>
                <a:cs typeface="Roboto"/>
              </a:rPr>
              <a:t>in</a:t>
            </a:r>
            <a:r>
              <a:rPr sz="2400"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15203F"/>
                </a:solidFill>
                <a:latin typeface="Roboto"/>
                <a:cs typeface="Roboto"/>
              </a:rPr>
              <a:t>a</a:t>
            </a:r>
            <a:r>
              <a:rPr sz="2400"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15203F"/>
                </a:solidFill>
                <a:latin typeface="Roboto"/>
                <a:cs typeface="Roboto"/>
              </a:rPr>
              <a:t>wide </a:t>
            </a:r>
            <a:r>
              <a:rPr sz="2400"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15203F"/>
                </a:solidFill>
                <a:latin typeface="Roboto"/>
                <a:cs typeface="Roboto"/>
              </a:rPr>
              <a:t>range</a:t>
            </a:r>
            <a:r>
              <a:rPr sz="24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10" dirty="0">
                <a:solidFill>
                  <a:srgbClr val="15203F"/>
                </a:solidFill>
                <a:latin typeface="Roboto"/>
                <a:cs typeface="Roboto"/>
              </a:rPr>
              <a:t>of</a:t>
            </a:r>
            <a:r>
              <a:rPr sz="24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15203F"/>
                </a:solidFill>
                <a:latin typeface="Roboto"/>
                <a:cs typeface="Roboto"/>
              </a:rPr>
              <a:t>embedded</a:t>
            </a:r>
            <a:r>
              <a:rPr sz="24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15203F"/>
                </a:solidFill>
                <a:latin typeface="Roboto"/>
                <a:cs typeface="Roboto"/>
              </a:rPr>
              <a:t>systems.</a:t>
            </a:r>
            <a:endParaRPr sz="2400" dirty="0">
              <a:latin typeface="Roboto"/>
              <a:cs typeface="Roboto"/>
            </a:endParaRPr>
          </a:p>
          <a:p>
            <a:pPr marL="12700" marR="5080">
              <a:lnSpc>
                <a:spcPct val="134300"/>
              </a:lnSpc>
              <a:spcBef>
                <a:spcPts val="445"/>
              </a:spcBef>
            </a:pPr>
            <a:r>
              <a:rPr sz="2400" spc="-5" dirty="0">
                <a:solidFill>
                  <a:srgbClr val="15203F"/>
                </a:solidFill>
                <a:latin typeface="Roboto"/>
                <a:cs typeface="Roboto"/>
              </a:rPr>
              <a:t>These</a:t>
            </a:r>
            <a:r>
              <a:rPr sz="24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systems</a:t>
            </a:r>
            <a:r>
              <a:rPr sz="2400"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15203F"/>
                </a:solidFill>
                <a:latin typeface="Roboto"/>
                <a:cs typeface="Roboto"/>
              </a:rPr>
              <a:t>often</a:t>
            </a:r>
            <a:r>
              <a:rPr sz="24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handle</a:t>
            </a:r>
            <a:r>
              <a:rPr sz="24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sensitive</a:t>
            </a:r>
            <a:r>
              <a:rPr sz="24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15203F"/>
                </a:solidFill>
                <a:latin typeface="Roboto"/>
                <a:cs typeface="Roboto"/>
              </a:rPr>
              <a:t>data</a:t>
            </a:r>
            <a:r>
              <a:rPr sz="24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sz="24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control</a:t>
            </a:r>
            <a:r>
              <a:rPr sz="24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critical</a:t>
            </a:r>
            <a:r>
              <a:rPr sz="24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functions, </a:t>
            </a:r>
            <a:r>
              <a:rPr sz="2400"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making</a:t>
            </a:r>
            <a:r>
              <a:rPr sz="24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security</a:t>
            </a:r>
            <a:r>
              <a:rPr sz="24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0" dirty="0">
                <a:solidFill>
                  <a:srgbClr val="15203F"/>
                </a:solidFill>
                <a:latin typeface="Roboto"/>
                <a:cs typeface="Roboto"/>
              </a:rPr>
              <a:t>a</a:t>
            </a:r>
            <a:r>
              <a:rPr sz="24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paramount</a:t>
            </a:r>
            <a:r>
              <a:rPr sz="24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15203F"/>
                </a:solidFill>
                <a:latin typeface="Roboto"/>
                <a:cs typeface="Roboto"/>
              </a:rPr>
              <a:t>concern.</a:t>
            </a:r>
            <a:endParaRPr sz="2400" dirty="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 flipH="1">
            <a:off x="600070" y="4937125"/>
            <a:ext cx="171444" cy="1714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6236" y="1"/>
            <a:ext cx="4723764" cy="75882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365125"/>
            <a:ext cx="5965825" cy="10721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145" dirty="0">
                <a:latin typeface="Algerian" panose="04020705040A02060702" pitchFamily="82" charset="0"/>
                <a:cs typeface="Cambria"/>
              </a:rPr>
              <a:t>Introduction </a:t>
            </a:r>
            <a:r>
              <a:rPr spc="50" dirty="0">
                <a:latin typeface="Algerian" panose="04020705040A02060702" pitchFamily="82" charset="0"/>
                <a:cs typeface="Cambria"/>
              </a:rPr>
              <a:t>to </a:t>
            </a:r>
            <a:r>
              <a:rPr spc="200" dirty="0">
                <a:latin typeface="Algerian" panose="04020705040A02060702" pitchFamily="82" charset="0"/>
                <a:cs typeface="Cambria"/>
              </a:rPr>
              <a:t>Real-Time </a:t>
            </a:r>
            <a:r>
              <a:rPr spc="-730" dirty="0">
                <a:latin typeface="Algerian" panose="04020705040A02060702" pitchFamily="82" charset="0"/>
                <a:cs typeface="Cambria"/>
              </a:rPr>
              <a:t> </a:t>
            </a:r>
            <a:r>
              <a:rPr spc="145" dirty="0">
                <a:latin typeface="Algerian" panose="04020705040A02060702" pitchFamily="82" charset="0"/>
                <a:cs typeface="Cambria"/>
              </a:rPr>
              <a:t>Operating</a:t>
            </a:r>
            <a:r>
              <a:rPr spc="95" dirty="0">
                <a:latin typeface="Algerian" panose="04020705040A02060702" pitchFamily="82" charset="0"/>
                <a:cs typeface="Cambria"/>
              </a:rPr>
              <a:t> </a:t>
            </a:r>
            <a:r>
              <a:rPr spc="235" dirty="0">
                <a:latin typeface="Algerian" panose="04020705040A02060702" pitchFamily="82" charset="0"/>
                <a:cs typeface="Cambria"/>
              </a:rPr>
              <a:t>Systems</a:t>
            </a:r>
          </a:p>
        </p:txBody>
      </p:sp>
      <p:sp>
        <p:nvSpPr>
          <p:cNvPr id="6" name="object 6"/>
          <p:cNvSpPr/>
          <p:nvPr/>
        </p:nvSpPr>
        <p:spPr>
          <a:xfrm>
            <a:off x="600075" y="2190749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88" y="390525"/>
                </a:lnTo>
                <a:lnTo>
                  <a:pt x="371936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E9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7124" y="2216150"/>
            <a:ext cx="1314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75" dirty="0">
                <a:solidFill>
                  <a:srgbClr val="15203F"/>
                </a:solidFill>
                <a:latin typeface="Cambria"/>
                <a:cs typeface="Cambria"/>
              </a:rPr>
              <a:t>1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4587" y="2182812"/>
            <a:ext cx="2194560" cy="2554867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636270">
              <a:lnSpc>
                <a:spcPct val="106100"/>
              </a:lnSpc>
              <a:spcBef>
                <a:spcPts val="15"/>
              </a:spcBef>
            </a:pPr>
            <a:r>
              <a:rPr sz="1600" b="1" spc="110" dirty="0">
                <a:solidFill>
                  <a:srgbClr val="15203F"/>
                </a:solidFill>
                <a:latin typeface="Cambria"/>
                <a:cs typeface="Cambria"/>
              </a:rPr>
              <a:t>T</a:t>
            </a:r>
            <a:r>
              <a:rPr sz="1600" b="1" spc="75" dirty="0">
                <a:solidFill>
                  <a:srgbClr val="15203F"/>
                </a:solidFill>
                <a:latin typeface="Cambria"/>
                <a:cs typeface="Cambria"/>
              </a:rPr>
              <a:t>i</a:t>
            </a:r>
            <a:r>
              <a:rPr sz="1600" b="1" spc="235" dirty="0">
                <a:solidFill>
                  <a:srgbClr val="15203F"/>
                </a:solidFill>
                <a:latin typeface="Cambria"/>
                <a:cs typeface="Cambria"/>
              </a:rPr>
              <a:t>m</a:t>
            </a:r>
            <a:r>
              <a:rPr sz="1600" b="1" spc="75" dirty="0">
                <a:solidFill>
                  <a:srgbClr val="15203F"/>
                </a:solidFill>
                <a:latin typeface="Cambria"/>
                <a:cs typeface="Cambria"/>
              </a:rPr>
              <a:t>e-Criti</a:t>
            </a:r>
            <a:r>
              <a:rPr sz="1600" b="1" spc="110" dirty="0">
                <a:solidFill>
                  <a:srgbClr val="15203F"/>
                </a:solidFill>
                <a:latin typeface="Cambria"/>
                <a:cs typeface="Cambria"/>
              </a:rPr>
              <a:t>c</a:t>
            </a:r>
            <a:r>
              <a:rPr sz="1600" b="1" spc="85" dirty="0">
                <a:solidFill>
                  <a:srgbClr val="15203F"/>
                </a:solidFill>
                <a:latin typeface="Cambria"/>
                <a:cs typeface="Cambria"/>
              </a:rPr>
              <a:t>al  </a:t>
            </a:r>
            <a:r>
              <a:rPr sz="1600" b="1" spc="105" dirty="0">
                <a:solidFill>
                  <a:srgbClr val="15203F"/>
                </a:solidFill>
                <a:latin typeface="Cambria"/>
                <a:cs typeface="Cambria"/>
              </a:rPr>
              <a:t>Applications</a:t>
            </a:r>
            <a:endParaRPr sz="1600" b="1" dirty="0">
              <a:latin typeface="Cambria"/>
              <a:cs typeface="Cambria"/>
            </a:endParaRPr>
          </a:p>
          <a:p>
            <a:pPr marL="12700" marR="5080">
              <a:lnSpc>
                <a:spcPct val="133100"/>
              </a:lnSpc>
              <a:spcBef>
                <a:spcPts val="484"/>
              </a:spcBef>
            </a:pPr>
            <a:r>
              <a:rPr sz="1600" spc="-35" dirty="0">
                <a:solidFill>
                  <a:srgbClr val="15203F"/>
                </a:solidFill>
                <a:latin typeface="Roboto"/>
                <a:cs typeface="Roboto"/>
              </a:rPr>
              <a:t>RTOS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are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designed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15203F"/>
                </a:solidFill>
                <a:latin typeface="Roboto"/>
                <a:cs typeface="Roboto"/>
              </a:rPr>
              <a:t>to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meet </a:t>
            </a:r>
            <a:r>
              <a:rPr sz="16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strict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timing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requirements, 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crucial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15203F"/>
                </a:solidFill>
                <a:latin typeface="Roboto"/>
                <a:cs typeface="Roboto"/>
              </a:rPr>
              <a:t>for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tasks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like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15203F"/>
                </a:solidFill>
                <a:latin typeface="Roboto"/>
                <a:cs typeface="Roboto"/>
              </a:rPr>
              <a:t>controlling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motors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or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responding</a:t>
            </a:r>
            <a:r>
              <a:rPr sz="1600" spc="-20" dirty="0">
                <a:solidFill>
                  <a:srgbClr val="15203F"/>
                </a:solidFill>
                <a:latin typeface="Roboto"/>
                <a:cs typeface="Roboto"/>
              </a:rPr>
              <a:t> to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sensor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inputs.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57600" y="2190749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E9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66642" y="2216150"/>
            <a:ext cx="16764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" dirty="0">
                <a:solidFill>
                  <a:srgbClr val="15203F"/>
                </a:solidFill>
                <a:latin typeface="Cambria"/>
                <a:cs typeface="Cambria"/>
              </a:rPr>
              <a:t>2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2113" y="2182812"/>
            <a:ext cx="2236470" cy="326615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35" dirty="0">
                <a:solidFill>
                  <a:srgbClr val="15203F"/>
                </a:solidFill>
                <a:latin typeface="Cambria"/>
                <a:cs typeface="Cambria"/>
              </a:rPr>
              <a:t> </a:t>
            </a:r>
            <a:r>
              <a:rPr sz="1600" b="1" spc="110" dirty="0">
                <a:solidFill>
                  <a:srgbClr val="15203F"/>
                </a:solidFill>
                <a:latin typeface="Cambria"/>
                <a:cs typeface="Cambria"/>
              </a:rPr>
              <a:t>Embedded</a:t>
            </a:r>
            <a:r>
              <a:rPr sz="1600" b="1" spc="40" dirty="0">
                <a:solidFill>
                  <a:srgbClr val="15203F"/>
                </a:solidFill>
                <a:latin typeface="Cambria"/>
                <a:cs typeface="Cambria"/>
              </a:rPr>
              <a:t> </a:t>
            </a:r>
            <a:r>
              <a:rPr sz="1600" b="1" spc="125" dirty="0">
                <a:solidFill>
                  <a:srgbClr val="15203F"/>
                </a:solidFill>
                <a:latin typeface="Cambria"/>
                <a:cs typeface="Cambria"/>
              </a:rPr>
              <a:t>Systems</a:t>
            </a:r>
            <a:endParaRPr sz="1600" b="1" dirty="0">
              <a:latin typeface="Cambria"/>
              <a:cs typeface="Cambria"/>
            </a:endParaRPr>
          </a:p>
          <a:p>
            <a:pPr marL="12700" marR="56515">
              <a:lnSpc>
                <a:spcPct val="133500"/>
              </a:lnSpc>
              <a:spcBef>
                <a:spcPts val="480"/>
              </a:spcBef>
            </a:pPr>
            <a:r>
              <a:rPr sz="1600" spc="-35" dirty="0">
                <a:solidFill>
                  <a:srgbClr val="15203F"/>
                </a:solidFill>
                <a:latin typeface="Roboto"/>
                <a:cs typeface="Roboto"/>
              </a:rPr>
              <a:t>RTOS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are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used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15203F"/>
                </a:solidFill>
                <a:latin typeface="Roboto"/>
                <a:cs typeface="Roboto"/>
              </a:rPr>
              <a:t>in</a:t>
            </a:r>
            <a:r>
              <a:rPr sz="16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devices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where </a:t>
            </a:r>
            <a:r>
              <a:rPr sz="1600" spc="-25" dirty="0">
                <a:solidFill>
                  <a:srgbClr val="15203F"/>
                </a:solidFill>
                <a:latin typeface="Roboto"/>
                <a:cs typeface="Roboto"/>
              </a:rPr>
              <a:t>general-purpose </a:t>
            </a:r>
            <a:r>
              <a:rPr sz="1600" spc="-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operating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systems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are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too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30" dirty="0">
                <a:solidFill>
                  <a:srgbClr val="15203F"/>
                </a:solidFill>
                <a:latin typeface="Roboto"/>
                <a:cs typeface="Roboto"/>
              </a:rPr>
              <a:t>resource-intensive,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like 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medical devices,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automotive </a:t>
            </a:r>
            <a:r>
              <a:rPr sz="1600" spc="-32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systems,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industrial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control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 systems.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0075" y="5588670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6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359570"/>
                </a:lnTo>
                <a:lnTo>
                  <a:pt x="0" y="362407"/>
                </a:lnTo>
                <a:lnTo>
                  <a:pt x="18588" y="381001"/>
                </a:lnTo>
                <a:lnTo>
                  <a:pt x="371936" y="381001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0" y="546"/>
                </a:lnTo>
                <a:lnTo>
                  <a:pt x="371936" y="0"/>
                </a:lnTo>
                <a:close/>
              </a:path>
            </a:pathLst>
          </a:custGeom>
          <a:solidFill>
            <a:srgbClr val="E9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0613" y="5622925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5" dirty="0">
                <a:solidFill>
                  <a:srgbClr val="15203F"/>
                </a:solidFill>
                <a:latin typeface="Cambria"/>
                <a:cs typeface="Cambria"/>
              </a:rPr>
              <a:t>3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9465" y="5588670"/>
            <a:ext cx="4698683" cy="1317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45" dirty="0">
                <a:solidFill>
                  <a:srgbClr val="15203F"/>
                </a:solidFill>
                <a:latin typeface="Cambria"/>
                <a:cs typeface="Cambria"/>
              </a:rPr>
              <a:t> </a:t>
            </a:r>
            <a:r>
              <a:rPr sz="1600" b="1" spc="85" dirty="0">
                <a:solidFill>
                  <a:srgbClr val="15203F"/>
                </a:solidFill>
                <a:latin typeface="Cambria"/>
                <a:cs typeface="Cambria"/>
              </a:rPr>
              <a:t>Deterministic</a:t>
            </a:r>
            <a:r>
              <a:rPr sz="1600" b="1" spc="50" dirty="0">
                <a:solidFill>
                  <a:srgbClr val="15203F"/>
                </a:solidFill>
                <a:latin typeface="Cambria"/>
                <a:cs typeface="Cambria"/>
              </a:rPr>
              <a:t> </a:t>
            </a:r>
            <a:r>
              <a:rPr sz="1600" b="1" spc="90" dirty="0">
                <a:solidFill>
                  <a:srgbClr val="15203F"/>
                </a:solidFill>
                <a:latin typeface="Cambria"/>
                <a:cs typeface="Cambria"/>
              </a:rPr>
              <a:t>Behavior</a:t>
            </a:r>
            <a:endParaRPr sz="1600" b="1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600" spc="-35" dirty="0">
                <a:solidFill>
                  <a:srgbClr val="15203F"/>
                </a:solidFill>
                <a:latin typeface="Roboto"/>
                <a:cs typeface="Roboto"/>
              </a:rPr>
              <a:t>RTOS</a:t>
            </a:r>
            <a:r>
              <a:rPr sz="1600" spc="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prioritize</a:t>
            </a:r>
            <a:r>
              <a:rPr sz="1600" spc="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predictable</a:t>
            </a:r>
            <a:r>
              <a:rPr sz="1600" spc="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sz="1600" spc="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consistent</a:t>
            </a:r>
            <a:r>
              <a:rPr sz="1600" spc="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performance,</a:t>
            </a:r>
            <a:r>
              <a:rPr sz="1600" spc="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5" dirty="0">
                <a:solidFill>
                  <a:srgbClr val="15203F"/>
                </a:solidFill>
                <a:latin typeface="Roboto"/>
                <a:cs typeface="Roboto"/>
              </a:rPr>
              <a:t>enabling </a:t>
            </a:r>
            <a:r>
              <a:rPr sz="1600"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tasks</a:t>
            </a:r>
            <a:r>
              <a:rPr sz="16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15203F"/>
                </a:solidFill>
                <a:latin typeface="Roboto"/>
                <a:cs typeface="Roboto"/>
              </a:rPr>
              <a:t>to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be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completed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15203F"/>
                </a:solidFill>
                <a:latin typeface="Roboto"/>
                <a:cs typeface="Roboto"/>
              </a:rPr>
              <a:t>within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a</a:t>
            </a:r>
            <a:r>
              <a:rPr sz="1600" spc="-5" dirty="0">
                <a:solidFill>
                  <a:srgbClr val="15203F"/>
                </a:solidFill>
                <a:latin typeface="Roboto"/>
                <a:cs typeface="Roboto"/>
              </a:rPr>
              <a:t> defined time</a:t>
            </a:r>
            <a:r>
              <a:rPr sz="16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15203F"/>
                </a:solidFill>
                <a:latin typeface="Roboto"/>
                <a:cs typeface="Roboto"/>
              </a:rPr>
              <a:t>frame.</a:t>
            </a:r>
            <a:endParaRPr sz="16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050925"/>
            <a:ext cx="8381999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90" dirty="0">
                <a:latin typeface="Algerian" panose="04020705040A02060702" pitchFamily="82" charset="0"/>
                <a:cs typeface="SimSun"/>
              </a:rPr>
              <a:t>S</a:t>
            </a:r>
            <a:r>
              <a:rPr sz="3600" spc="254" dirty="0">
                <a:latin typeface="Algerian" panose="04020705040A02060702" pitchFamily="82" charset="0"/>
                <a:cs typeface="SimSun"/>
              </a:rPr>
              <a:t>e</a:t>
            </a:r>
            <a:r>
              <a:rPr sz="3600" spc="-100" dirty="0">
                <a:latin typeface="Algerian" panose="04020705040A02060702" pitchFamily="82" charset="0"/>
                <a:cs typeface="SimSun"/>
              </a:rPr>
              <a:t>curity</a:t>
            </a:r>
            <a:r>
              <a:rPr lang="en-GB" sz="3600" spc="-100" dirty="0">
                <a:latin typeface="Algerian" panose="04020705040A02060702" pitchFamily="82" charset="0"/>
                <a:cs typeface="SimSun"/>
              </a:rPr>
              <a:t>  </a:t>
            </a:r>
            <a:r>
              <a:rPr sz="3600" spc="-835" dirty="0">
                <a:latin typeface="Algerian" panose="04020705040A02060702" pitchFamily="82" charset="0"/>
                <a:cs typeface="SimSun"/>
              </a:rPr>
              <a:t> </a:t>
            </a:r>
            <a:r>
              <a:rPr sz="3600" spc="-15" dirty="0">
                <a:latin typeface="Algerian" panose="04020705040A02060702" pitchFamily="82" charset="0"/>
                <a:cs typeface="SimSun"/>
              </a:rPr>
              <a:t>Chal</a:t>
            </a:r>
            <a:r>
              <a:rPr sz="3600" spc="-50" dirty="0">
                <a:latin typeface="Algerian" panose="04020705040A02060702" pitchFamily="82" charset="0"/>
                <a:cs typeface="SimSun"/>
              </a:rPr>
              <a:t>l</a:t>
            </a:r>
            <a:r>
              <a:rPr sz="3600" spc="295" dirty="0">
                <a:latin typeface="Algerian" panose="04020705040A02060702" pitchFamily="82" charset="0"/>
                <a:cs typeface="SimSun"/>
              </a:rPr>
              <a:t>e</a:t>
            </a:r>
            <a:r>
              <a:rPr sz="3600" spc="280" dirty="0">
                <a:latin typeface="Algerian" panose="04020705040A02060702" pitchFamily="82" charset="0"/>
                <a:cs typeface="SimSun"/>
              </a:rPr>
              <a:t>n</a:t>
            </a:r>
            <a:r>
              <a:rPr sz="3600" spc="220" dirty="0">
                <a:latin typeface="Algerian" panose="04020705040A02060702" pitchFamily="82" charset="0"/>
                <a:cs typeface="SimSun"/>
              </a:rPr>
              <a:t>g</a:t>
            </a:r>
            <a:r>
              <a:rPr sz="3600" spc="75" dirty="0">
                <a:latin typeface="Algerian" panose="04020705040A02060702" pitchFamily="82" charset="0"/>
                <a:cs typeface="SimSun"/>
              </a:rPr>
              <a:t>e</a:t>
            </a:r>
            <a:r>
              <a:rPr sz="3600" spc="5" dirty="0">
                <a:latin typeface="Algerian" panose="04020705040A02060702" pitchFamily="82" charset="0"/>
                <a:cs typeface="SimSun"/>
              </a:rPr>
              <a:t>s</a:t>
            </a:r>
            <a:r>
              <a:rPr lang="en-GB" sz="3600" spc="5" dirty="0">
                <a:latin typeface="Algerian" panose="04020705040A02060702" pitchFamily="82" charset="0"/>
                <a:cs typeface="SimSun"/>
              </a:rPr>
              <a:t> </a:t>
            </a:r>
            <a:r>
              <a:rPr sz="3600" spc="-835" dirty="0">
                <a:latin typeface="Algerian" panose="04020705040A02060702" pitchFamily="82" charset="0"/>
                <a:cs typeface="SimSun"/>
              </a:rPr>
              <a:t> </a:t>
            </a:r>
            <a:r>
              <a:rPr sz="3600" spc="-40" dirty="0">
                <a:latin typeface="Algerian" panose="04020705040A02060702" pitchFamily="82" charset="0"/>
                <a:cs typeface="SimSun"/>
              </a:rPr>
              <a:t>i</a:t>
            </a:r>
            <a:r>
              <a:rPr sz="3600" spc="-35" dirty="0">
                <a:latin typeface="Algerian" panose="04020705040A02060702" pitchFamily="82" charset="0"/>
                <a:cs typeface="SimSun"/>
              </a:rPr>
              <a:t>n</a:t>
            </a:r>
            <a:r>
              <a:rPr lang="en-GB" sz="3600" spc="-35" dirty="0">
                <a:latin typeface="Algerian" panose="04020705040A02060702" pitchFamily="82" charset="0"/>
                <a:cs typeface="SimSun"/>
              </a:rPr>
              <a:t>  </a:t>
            </a:r>
            <a:r>
              <a:rPr sz="3600" spc="-840" dirty="0">
                <a:latin typeface="Algerian" panose="04020705040A02060702" pitchFamily="82" charset="0"/>
                <a:cs typeface="SimSun"/>
              </a:rPr>
              <a:t> </a:t>
            </a:r>
            <a:r>
              <a:rPr sz="3600" spc="470" dirty="0">
                <a:latin typeface="Algerian" panose="04020705040A02060702" pitchFamily="82" charset="0"/>
                <a:cs typeface="SimSun"/>
              </a:rPr>
              <a:t>R</a:t>
            </a:r>
            <a:r>
              <a:rPr sz="3600" spc="590" dirty="0">
                <a:latin typeface="Algerian" panose="04020705040A02060702" pitchFamily="82" charset="0"/>
                <a:cs typeface="SimSun"/>
              </a:rPr>
              <a:t>T</a:t>
            </a:r>
            <a:r>
              <a:rPr sz="3600" spc="430" dirty="0">
                <a:latin typeface="Algerian" panose="04020705040A02060702" pitchFamily="82" charset="0"/>
                <a:cs typeface="SimSun"/>
              </a:rPr>
              <a:t>OS</a:t>
            </a:r>
            <a:r>
              <a:rPr sz="3600" spc="-835" dirty="0">
                <a:latin typeface="Algerian" panose="04020705040A02060702" pitchFamily="82" charset="0"/>
                <a:cs typeface="SimSun"/>
              </a:rPr>
              <a:t> </a:t>
            </a:r>
            <a:r>
              <a:rPr sz="3600" spc="475" dirty="0">
                <a:latin typeface="Algerian" panose="04020705040A02060702" pitchFamily="82" charset="0"/>
                <a:cs typeface="SimSun"/>
              </a:rPr>
              <a:t>E</a:t>
            </a:r>
            <a:r>
              <a:rPr sz="3600" spc="325" dirty="0">
                <a:latin typeface="Algerian" panose="04020705040A02060702" pitchFamily="82" charset="0"/>
                <a:cs typeface="SimSun"/>
              </a:rPr>
              <a:t>n</a:t>
            </a:r>
            <a:r>
              <a:rPr sz="3600" spc="-190" dirty="0">
                <a:latin typeface="Algerian" panose="04020705040A02060702" pitchFamily="82" charset="0"/>
                <a:cs typeface="SimSun"/>
              </a:rPr>
              <a:t>vi</a:t>
            </a:r>
            <a:r>
              <a:rPr sz="3600" spc="-225" dirty="0">
                <a:latin typeface="Algerian" panose="04020705040A02060702" pitchFamily="82" charset="0"/>
                <a:cs typeface="SimSun"/>
              </a:rPr>
              <a:t>r</a:t>
            </a:r>
            <a:r>
              <a:rPr sz="3600" spc="765" dirty="0">
                <a:latin typeface="Algerian" panose="04020705040A02060702" pitchFamily="82" charset="0"/>
                <a:cs typeface="SimSun"/>
              </a:rPr>
              <a:t>on</a:t>
            </a:r>
            <a:r>
              <a:rPr sz="3600" spc="740" dirty="0">
                <a:latin typeface="Algerian" panose="04020705040A02060702" pitchFamily="82" charset="0"/>
                <a:cs typeface="SimSun"/>
              </a:rPr>
              <a:t>m</a:t>
            </a:r>
            <a:r>
              <a:rPr sz="3600" spc="295" dirty="0">
                <a:latin typeface="Algerian" panose="04020705040A02060702" pitchFamily="82" charset="0"/>
                <a:cs typeface="SimSun"/>
              </a:rPr>
              <a:t>e</a:t>
            </a:r>
            <a:r>
              <a:rPr sz="3600" spc="229" dirty="0">
                <a:latin typeface="Algerian" panose="04020705040A02060702" pitchFamily="82" charset="0"/>
                <a:cs typeface="SimSun"/>
              </a:rPr>
              <a:t>n</a:t>
            </a:r>
            <a:r>
              <a:rPr sz="3600" spc="-240" dirty="0">
                <a:latin typeface="Algerian" panose="04020705040A02060702" pitchFamily="82" charset="0"/>
                <a:cs typeface="SimSun"/>
              </a:rPr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982912"/>
            <a:ext cx="3085465" cy="344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b="1" spc="35" dirty="0">
                <a:solidFill>
                  <a:srgbClr val="3157B7"/>
                </a:solidFill>
                <a:latin typeface="SimSun"/>
                <a:cs typeface="SimSun"/>
              </a:rPr>
              <a:t>L</a:t>
            </a:r>
            <a:r>
              <a:rPr lang="en-GB" sz="2800" b="1" spc="35" dirty="0" err="1">
                <a:solidFill>
                  <a:srgbClr val="3157B7"/>
                </a:solidFill>
                <a:latin typeface="SimSun"/>
                <a:cs typeface="SimSun"/>
              </a:rPr>
              <a:t>i</a:t>
            </a:r>
            <a:r>
              <a:rPr sz="2800" b="1" spc="35" dirty="0" err="1">
                <a:solidFill>
                  <a:srgbClr val="3157B7"/>
                </a:solidFill>
                <a:latin typeface="SimSun"/>
                <a:cs typeface="SimSun"/>
              </a:rPr>
              <a:t>mi</a:t>
            </a:r>
            <a:r>
              <a:rPr sz="2800" b="1" spc="20" dirty="0" err="1">
                <a:solidFill>
                  <a:srgbClr val="3157B7"/>
                </a:solidFill>
                <a:latin typeface="SimSun"/>
                <a:cs typeface="SimSun"/>
              </a:rPr>
              <a:t>t</a:t>
            </a:r>
            <a:r>
              <a:rPr sz="2800" b="1" spc="75" dirty="0" err="1">
                <a:solidFill>
                  <a:srgbClr val="3157B7"/>
                </a:solidFill>
                <a:latin typeface="SimSun"/>
                <a:cs typeface="SimSun"/>
              </a:rPr>
              <a:t>e</a:t>
            </a:r>
            <a:r>
              <a:rPr sz="2800" b="1" spc="175" dirty="0" err="1">
                <a:solidFill>
                  <a:srgbClr val="3157B7"/>
                </a:solidFill>
                <a:latin typeface="SimSun"/>
                <a:cs typeface="SimSun"/>
              </a:rPr>
              <a:t>d</a:t>
            </a:r>
            <a:r>
              <a:rPr sz="2800" b="1" spc="-405" dirty="0">
                <a:solidFill>
                  <a:srgbClr val="3157B7"/>
                </a:solidFill>
                <a:latin typeface="SimSun"/>
                <a:cs typeface="SimSun"/>
              </a:rPr>
              <a:t> </a:t>
            </a:r>
            <a:r>
              <a:rPr lang="en-GB" sz="2800" b="1" spc="-405" dirty="0">
                <a:solidFill>
                  <a:srgbClr val="3157B7"/>
                </a:solidFill>
                <a:latin typeface="SimSun"/>
                <a:cs typeface="SimSun"/>
              </a:rPr>
              <a:t>   </a:t>
            </a:r>
            <a:r>
              <a:rPr sz="2800" b="1" spc="175" dirty="0">
                <a:solidFill>
                  <a:srgbClr val="3157B7"/>
                </a:solidFill>
                <a:latin typeface="SimSun"/>
                <a:cs typeface="SimSun"/>
              </a:rPr>
              <a:t>R</a:t>
            </a:r>
            <a:r>
              <a:rPr sz="2800" b="1" spc="180" dirty="0">
                <a:solidFill>
                  <a:srgbClr val="3157B7"/>
                </a:solidFill>
                <a:latin typeface="SimSun"/>
                <a:cs typeface="SimSun"/>
              </a:rPr>
              <a:t>e</a:t>
            </a:r>
            <a:r>
              <a:rPr sz="2800" b="1" spc="45" dirty="0">
                <a:solidFill>
                  <a:srgbClr val="3157B7"/>
                </a:solidFill>
                <a:latin typeface="SimSun"/>
                <a:cs typeface="SimSun"/>
              </a:rPr>
              <a:t>sou</a:t>
            </a:r>
            <a:r>
              <a:rPr sz="2800" b="1" spc="25" dirty="0">
                <a:solidFill>
                  <a:srgbClr val="3157B7"/>
                </a:solidFill>
                <a:latin typeface="SimSun"/>
                <a:cs typeface="SimSun"/>
              </a:rPr>
              <a:t>r</a:t>
            </a:r>
            <a:r>
              <a:rPr sz="2800" b="1" spc="70" dirty="0">
                <a:solidFill>
                  <a:srgbClr val="3157B7"/>
                </a:solidFill>
                <a:latin typeface="SimSun"/>
                <a:cs typeface="SimSun"/>
              </a:rPr>
              <a:t>c</a:t>
            </a:r>
            <a:r>
              <a:rPr sz="2800" b="1" spc="45" dirty="0">
                <a:solidFill>
                  <a:srgbClr val="3157B7"/>
                </a:solidFill>
                <a:latin typeface="SimSun"/>
                <a:cs typeface="SimSun"/>
              </a:rPr>
              <a:t>e</a:t>
            </a:r>
            <a:r>
              <a:rPr sz="2800" b="1" spc="15" dirty="0">
                <a:solidFill>
                  <a:srgbClr val="3157B7"/>
                </a:solidFill>
                <a:latin typeface="SimSun"/>
                <a:cs typeface="SimSun"/>
              </a:rPr>
              <a:t>s</a:t>
            </a:r>
            <a:endParaRPr sz="2800" b="1" dirty="0">
              <a:latin typeface="SimSun"/>
              <a:cs typeface="SimSun"/>
            </a:endParaRPr>
          </a:p>
          <a:p>
            <a:pPr marL="355600" marR="5080" indent="-342900">
              <a:lnSpc>
                <a:spcPct val="134300"/>
              </a:lnSpc>
              <a:spcBef>
                <a:spcPts val="990"/>
              </a:spcBef>
              <a:buFont typeface="Wingdings" panose="05000000000000000000" pitchFamily="2" charset="2"/>
              <a:buChar char="q"/>
            </a:pPr>
            <a:r>
              <a:rPr sz="2000" spc="-35" dirty="0">
                <a:solidFill>
                  <a:srgbClr val="15203F"/>
                </a:solidFill>
                <a:latin typeface="Roboto"/>
                <a:cs typeface="Roboto"/>
              </a:rPr>
              <a:t>RTOS</a:t>
            </a:r>
            <a:r>
              <a:rPr sz="2000" spc="-5" dirty="0">
                <a:solidFill>
                  <a:srgbClr val="15203F"/>
                </a:solidFill>
                <a:latin typeface="Roboto"/>
                <a:cs typeface="Roboto"/>
              </a:rPr>
              <a:t> often </a:t>
            </a:r>
            <a:r>
              <a:rPr sz="2000" spc="-20" dirty="0">
                <a:solidFill>
                  <a:srgbClr val="15203F"/>
                </a:solidFill>
                <a:latin typeface="Roboto"/>
                <a:cs typeface="Roboto"/>
              </a:rPr>
              <a:t>have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 limited</a:t>
            </a:r>
            <a:r>
              <a:rPr sz="20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memory 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and 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processing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15203F"/>
                </a:solidFill>
                <a:latin typeface="Roboto"/>
                <a:cs typeface="Roboto"/>
              </a:rPr>
              <a:t>power,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making</a:t>
            </a:r>
            <a:r>
              <a:rPr sz="20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it</a:t>
            </a:r>
            <a:r>
              <a:rPr sz="20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15203F"/>
                </a:solidFill>
                <a:latin typeface="Roboto"/>
                <a:cs typeface="Roboto"/>
              </a:rPr>
              <a:t>challenging </a:t>
            </a:r>
            <a:r>
              <a:rPr sz="2000"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to</a:t>
            </a:r>
            <a:r>
              <a:rPr sz="20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implement</a:t>
            </a:r>
            <a:r>
              <a:rPr sz="20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complex</a:t>
            </a:r>
            <a:r>
              <a:rPr sz="2000"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security</a:t>
            </a:r>
            <a:r>
              <a:rPr sz="20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features.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5851" y="2982912"/>
            <a:ext cx="2827020" cy="344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sz="2800" b="1" spc="175" dirty="0">
                <a:solidFill>
                  <a:srgbClr val="3157B7"/>
                </a:solidFill>
                <a:latin typeface="SimSun"/>
                <a:cs typeface="SimSun"/>
              </a:rPr>
              <a:t>R</a:t>
            </a:r>
            <a:r>
              <a:rPr sz="2800" b="1" spc="190" dirty="0">
                <a:solidFill>
                  <a:srgbClr val="3157B7"/>
                </a:solidFill>
                <a:latin typeface="SimSun"/>
                <a:cs typeface="SimSun"/>
              </a:rPr>
              <a:t>e</a:t>
            </a:r>
            <a:r>
              <a:rPr sz="2800" b="1" spc="-5" dirty="0">
                <a:solidFill>
                  <a:srgbClr val="3157B7"/>
                </a:solidFill>
                <a:latin typeface="SimSun"/>
                <a:cs typeface="SimSun"/>
              </a:rPr>
              <a:t>al-</a:t>
            </a:r>
            <a:r>
              <a:rPr sz="2800" b="1" spc="-75" dirty="0">
                <a:solidFill>
                  <a:srgbClr val="3157B7"/>
                </a:solidFill>
                <a:latin typeface="SimSun"/>
                <a:cs typeface="SimSun"/>
              </a:rPr>
              <a:t>T</a:t>
            </a:r>
            <a:r>
              <a:rPr sz="2800" b="1" spc="250" dirty="0">
                <a:solidFill>
                  <a:srgbClr val="3157B7"/>
                </a:solidFill>
                <a:latin typeface="SimSun"/>
                <a:cs typeface="SimSun"/>
              </a:rPr>
              <a:t>i</a:t>
            </a:r>
            <a:r>
              <a:rPr sz="2800" b="1" spc="240" dirty="0">
                <a:solidFill>
                  <a:srgbClr val="3157B7"/>
                </a:solidFill>
                <a:latin typeface="SimSun"/>
                <a:cs typeface="SimSun"/>
              </a:rPr>
              <a:t>m</a:t>
            </a:r>
            <a:r>
              <a:rPr sz="2800" b="1" spc="45" dirty="0">
                <a:solidFill>
                  <a:srgbClr val="3157B7"/>
                </a:solidFill>
                <a:latin typeface="SimSun"/>
                <a:cs typeface="SimSun"/>
              </a:rPr>
              <a:t>e</a:t>
            </a:r>
            <a:r>
              <a:rPr sz="2800" b="1" spc="-409" dirty="0">
                <a:solidFill>
                  <a:srgbClr val="3157B7"/>
                </a:solidFill>
                <a:latin typeface="SimSun"/>
                <a:cs typeface="SimSun"/>
              </a:rPr>
              <a:t> </a:t>
            </a:r>
            <a:r>
              <a:rPr sz="2800" b="1" spc="40" dirty="0">
                <a:solidFill>
                  <a:srgbClr val="3157B7"/>
                </a:solidFill>
                <a:latin typeface="SimSun"/>
                <a:cs typeface="SimSun"/>
              </a:rPr>
              <a:t>Constrai</a:t>
            </a:r>
            <a:r>
              <a:rPr sz="2800" b="1" spc="5" dirty="0">
                <a:solidFill>
                  <a:srgbClr val="3157B7"/>
                </a:solidFill>
                <a:latin typeface="SimSun"/>
                <a:cs typeface="SimSun"/>
              </a:rPr>
              <a:t>n</a:t>
            </a:r>
            <a:r>
              <a:rPr sz="2800" b="1" spc="-110" dirty="0">
                <a:solidFill>
                  <a:srgbClr val="3157B7"/>
                </a:solidFill>
                <a:latin typeface="SimSun"/>
                <a:cs typeface="SimSun"/>
              </a:rPr>
              <a:t>ts</a:t>
            </a:r>
            <a:endParaRPr sz="2800" b="1" dirty="0">
              <a:latin typeface="SimSun"/>
              <a:cs typeface="SimSun"/>
            </a:endParaRPr>
          </a:p>
          <a:p>
            <a:pPr marL="355600" marR="5080" indent="-342900" algn="just">
              <a:lnSpc>
                <a:spcPct val="134300"/>
              </a:lnSpc>
              <a:spcBef>
                <a:spcPts val="990"/>
              </a:spcBef>
              <a:buFont typeface="Wingdings" panose="05000000000000000000" pitchFamily="2" charset="2"/>
              <a:buChar char="q"/>
            </a:pPr>
            <a:r>
              <a:rPr sz="2000" spc="-20" dirty="0">
                <a:solidFill>
                  <a:srgbClr val="15203F"/>
                </a:solidFill>
                <a:latin typeface="Roboto"/>
                <a:cs typeface="Roboto"/>
              </a:rPr>
              <a:t>Security 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measures must </a:t>
            </a:r>
            <a:r>
              <a:rPr sz="2000" spc="-5" dirty="0">
                <a:solidFill>
                  <a:srgbClr val="15203F"/>
                </a:solidFill>
                <a:latin typeface="Roboto"/>
                <a:cs typeface="Roboto"/>
              </a:rPr>
              <a:t>be 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carefully 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 designed </a:t>
            </a:r>
            <a:r>
              <a:rPr sz="2000" spc="-20" dirty="0">
                <a:solidFill>
                  <a:srgbClr val="15203F"/>
                </a:solidFill>
                <a:latin typeface="Roboto"/>
                <a:cs typeface="Roboto"/>
              </a:rPr>
              <a:t>to avoid 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impacting the </a:t>
            </a:r>
            <a:r>
              <a:rPr sz="2000" spc="-60" dirty="0">
                <a:solidFill>
                  <a:srgbClr val="15203F"/>
                </a:solidFill>
                <a:latin typeface="Roboto"/>
                <a:cs typeface="Roboto"/>
              </a:rPr>
              <a:t>real- </a:t>
            </a:r>
            <a:r>
              <a:rPr sz="2000" spc="-32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5203F"/>
                </a:solidFill>
                <a:latin typeface="Roboto"/>
                <a:cs typeface="Roboto"/>
              </a:rPr>
              <a:t>time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15203F"/>
                </a:solidFill>
                <a:latin typeface="Roboto"/>
                <a:cs typeface="Roboto"/>
              </a:rPr>
              <a:t>performance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10" dirty="0">
                <a:solidFill>
                  <a:srgbClr val="15203F"/>
                </a:solidFill>
                <a:latin typeface="Roboto"/>
                <a:cs typeface="Roboto"/>
              </a:rPr>
              <a:t>of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 the system.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4340" y="2982912"/>
            <a:ext cx="3420860" cy="30432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2800" b="1" spc="185" dirty="0">
                <a:solidFill>
                  <a:srgbClr val="3157B7"/>
                </a:solidFill>
                <a:latin typeface="SimSun"/>
                <a:cs typeface="SimSun"/>
              </a:rPr>
              <a:t>L</a:t>
            </a:r>
            <a:r>
              <a:rPr sz="2800" b="1" spc="75" dirty="0">
                <a:solidFill>
                  <a:srgbClr val="3157B7"/>
                </a:solidFill>
                <a:latin typeface="SimSun"/>
                <a:cs typeface="SimSun"/>
              </a:rPr>
              <a:t>e</a:t>
            </a:r>
            <a:r>
              <a:rPr sz="2800" b="1" spc="110" dirty="0">
                <a:solidFill>
                  <a:srgbClr val="3157B7"/>
                </a:solidFill>
                <a:latin typeface="SimSun"/>
                <a:cs typeface="SimSun"/>
              </a:rPr>
              <a:t>gacy</a:t>
            </a:r>
            <a:r>
              <a:rPr sz="2800" b="1" spc="-405" dirty="0">
                <a:solidFill>
                  <a:srgbClr val="3157B7"/>
                </a:solidFill>
                <a:latin typeface="SimSun"/>
                <a:cs typeface="SimSun"/>
              </a:rPr>
              <a:t> </a:t>
            </a:r>
            <a:r>
              <a:rPr sz="2800" b="1" spc="160" dirty="0">
                <a:solidFill>
                  <a:srgbClr val="3157B7"/>
                </a:solidFill>
                <a:latin typeface="SimSun"/>
                <a:cs typeface="SimSun"/>
              </a:rPr>
              <a:t>S</a:t>
            </a:r>
            <a:r>
              <a:rPr sz="2800" b="1" spc="140" dirty="0">
                <a:solidFill>
                  <a:srgbClr val="3157B7"/>
                </a:solidFill>
                <a:latin typeface="SimSun"/>
                <a:cs typeface="SimSun"/>
              </a:rPr>
              <a:t>y</a:t>
            </a:r>
            <a:r>
              <a:rPr sz="2800" b="1" spc="-105" dirty="0">
                <a:solidFill>
                  <a:srgbClr val="3157B7"/>
                </a:solidFill>
                <a:latin typeface="SimSun"/>
                <a:cs typeface="SimSun"/>
              </a:rPr>
              <a:t>s</a:t>
            </a:r>
            <a:r>
              <a:rPr sz="2800" b="1" spc="-125" dirty="0">
                <a:solidFill>
                  <a:srgbClr val="3157B7"/>
                </a:solidFill>
                <a:latin typeface="SimSun"/>
                <a:cs typeface="SimSun"/>
              </a:rPr>
              <a:t>t</a:t>
            </a:r>
            <a:r>
              <a:rPr sz="2800" b="1" spc="280" dirty="0">
                <a:solidFill>
                  <a:srgbClr val="3157B7"/>
                </a:solidFill>
                <a:latin typeface="SimSun"/>
                <a:cs typeface="SimSun"/>
              </a:rPr>
              <a:t>ems</a:t>
            </a:r>
            <a:endParaRPr lang="en-GB" sz="2800" b="1" spc="280" dirty="0">
              <a:solidFill>
                <a:srgbClr val="3157B7"/>
              </a:solidFill>
              <a:latin typeface="SimSun"/>
              <a:cs typeface="SimSun"/>
            </a:endParaRPr>
          </a:p>
          <a:p>
            <a:pPr marL="12700" algn="just">
              <a:lnSpc>
                <a:spcPct val="100000"/>
              </a:lnSpc>
              <a:spcBef>
                <a:spcPts val="135"/>
              </a:spcBef>
            </a:pPr>
            <a:endParaRPr sz="2800" b="1" dirty="0">
              <a:latin typeface="SimSun"/>
              <a:cs typeface="SimSun"/>
            </a:endParaRPr>
          </a:p>
          <a:p>
            <a:pPr marL="355600" marR="5080" indent="-342900" algn="just">
              <a:lnSpc>
                <a:spcPct val="134300"/>
              </a:lnSpc>
              <a:spcBef>
                <a:spcPts val="990"/>
              </a:spcBef>
              <a:buFont typeface="Wingdings" panose="05000000000000000000" pitchFamily="2" charset="2"/>
              <a:buChar char="q"/>
            </a:pPr>
            <a:r>
              <a:rPr sz="2000" spc="-20" dirty="0">
                <a:solidFill>
                  <a:srgbClr val="15203F"/>
                </a:solidFill>
                <a:latin typeface="Roboto"/>
                <a:cs typeface="Roboto"/>
              </a:rPr>
              <a:t>Many</a:t>
            </a:r>
            <a:r>
              <a:rPr lang="en-GB" sz="2000" spc="-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40" dirty="0">
                <a:solidFill>
                  <a:srgbClr val="15203F"/>
                </a:solidFill>
                <a:latin typeface="Roboto"/>
                <a:cs typeface="Roboto"/>
              </a:rPr>
              <a:t>RTOS-based 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systems are 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based 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on</a:t>
            </a:r>
            <a:r>
              <a:rPr lang="en-GB" sz="2000" spc="-1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lang="en-GB" sz="2000" spc="-32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older technologies, 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posing challenges </a:t>
            </a:r>
            <a:r>
              <a:rPr sz="2000" spc="-5" dirty="0">
                <a:solidFill>
                  <a:srgbClr val="15203F"/>
                </a:solidFill>
                <a:latin typeface="Roboto"/>
                <a:cs typeface="Roboto"/>
              </a:rPr>
              <a:t>for </a:t>
            </a:r>
            <a:r>
              <a:rPr sz="2000" spc="-32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15203F"/>
                </a:solidFill>
                <a:latin typeface="Roboto"/>
                <a:cs typeface="Roboto"/>
              </a:rPr>
              <a:t>updating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15203F"/>
                </a:solidFill>
                <a:latin typeface="Roboto"/>
                <a:cs typeface="Roboto"/>
              </a:rPr>
              <a:t>security</a:t>
            </a:r>
            <a:r>
              <a:rPr sz="200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15203F"/>
                </a:solidFill>
                <a:latin typeface="Roboto"/>
                <a:cs typeface="Roboto"/>
              </a:rPr>
              <a:t>features.</a:t>
            </a:r>
            <a:endParaRPr sz="20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565145"/>
            <a:ext cx="6858000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10" dirty="0">
                <a:latin typeface="Algerian" panose="04020705040A02060702" pitchFamily="82" charset="0"/>
                <a:cs typeface="Georgia"/>
              </a:rPr>
              <a:t>Principle</a:t>
            </a:r>
            <a:r>
              <a:rPr spc="15" dirty="0">
                <a:latin typeface="Algerian" panose="04020705040A02060702" pitchFamily="82" charset="0"/>
                <a:cs typeface="Georgia"/>
              </a:rPr>
              <a:t> </a:t>
            </a:r>
            <a:r>
              <a:rPr spc="75" dirty="0">
                <a:latin typeface="Algerian" panose="04020705040A02060702" pitchFamily="82" charset="0"/>
                <a:cs typeface="Georgia"/>
              </a:rPr>
              <a:t>of</a:t>
            </a:r>
            <a:r>
              <a:rPr spc="15" dirty="0">
                <a:latin typeface="Algerian" panose="04020705040A02060702" pitchFamily="82" charset="0"/>
                <a:cs typeface="Georgia"/>
              </a:rPr>
              <a:t> </a:t>
            </a:r>
            <a:r>
              <a:rPr spc="120" dirty="0">
                <a:latin typeface="Algerian" panose="04020705040A02060702" pitchFamily="82" charset="0"/>
                <a:cs typeface="Georgia"/>
              </a:rPr>
              <a:t>Least</a:t>
            </a:r>
            <a:r>
              <a:rPr spc="15" dirty="0">
                <a:latin typeface="Algerian" panose="04020705040A02060702" pitchFamily="82" charset="0"/>
                <a:cs typeface="Georgia"/>
              </a:rPr>
              <a:t> </a:t>
            </a:r>
            <a:r>
              <a:rPr spc="130" dirty="0">
                <a:latin typeface="Algerian" panose="04020705040A02060702" pitchFamily="82" charset="0"/>
                <a:cs typeface="Georgia"/>
              </a:rPr>
              <a:t>Privilege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1" y="1724024"/>
            <a:ext cx="1600200" cy="1229254"/>
          </a:xfrm>
          <a:custGeom>
            <a:avLst/>
            <a:gdLst/>
            <a:ahLst/>
            <a:cxnLst/>
            <a:rect l="l" t="t" r="r" b="b"/>
            <a:pathLst>
              <a:path w="1688464" h="1262380">
                <a:moveTo>
                  <a:pt x="843927" y="0"/>
                </a:moveTo>
                <a:lnTo>
                  <a:pt x="0" y="1262214"/>
                </a:lnTo>
                <a:lnTo>
                  <a:pt x="1687855" y="1262214"/>
                </a:lnTo>
                <a:lnTo>
                  <a:pt x="843927" y="0"/>
                </a:lnTo>
                <a:close/>
              </a:path>
            </a:pathLst>
          </a:custGeom>
          <a:solidFill>
            <a:srgbClr val="E9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00489" y="2373312"/>
            <a:ext cx="11430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5" dirty="0">
                <a:solidFill>
                  <a:srgbClr val="15203F"/>
                </a:solidFill>
                <a:latin typeface="Georgia"/>
                <a:cs typeface="Georgia"/>
              </a:rPr>
              <a:t>1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0145" y="1887537"/>
            <a:ext cx="6334760" cy="106574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Wingdings" panose="05000000000000000000" pitchFamily="2" charset="2"/>
              <a:buChar char="q"/>
            </a:pPr>
            <a:r>
              <a:rPr b="1" spc="90" dirty="0">
                <a:solidFill>
                  <a:srgbClr val="15203F"/>
                </a:solidFill>
                <a:latin typeface="Georgia"/>
                <a:cs typeface="Georgia"/>
              </a:rPr>
              <a:t>Minimize</a:t>
            </a:r>
            <a:r>
              <a:rPr b="1" spc="10" dirty="0">
                <a:solidFill>
                  <a:srgbClr val="15203F"/>
                </a:solidFill>
                <a:latin typeface="Georgia"/>
                <a:cs typeface="Georgia"/>
              </a:rPr>
              <a:t> </a:t>
            </a:r>
            <a:r>
              <a:rPr b="1" spc="80" dirty="0">
                <a:solidFill>
                  <a:srgbClr val="15203F"/>
                </a:solidFill>
                <a:latin typeface="Georgia"/>
                <a:cs typeface="Georgia"/>
              </a:rPr>
              <a:t>Permissions</a:t>
            </a:r>
            <a:endParaRPr b="1" dirty="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Limit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user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privileges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to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the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minimum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necessary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for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their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tasks,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restricting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access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to </a:t>
            </a:r>
            <a:r>
              <a:rPr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sensitive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data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system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resources.</a:t>
            </a:r>
            <a:endParaRPr dirty="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71600" y="3140672"/>
            <a:ext cx="9369425" cy="1485134"/>
            <a:chOff x="1422400" y="3005137"/>
            <a:chExt cx="9369425" cy="1485134"/>
          </a:xfrm>
        </p:grpSpPr>
        <p:sp>
          <p:nvSpPr>
            <p:cNvPr id="7" name="object 7"/>
            <p:cNvSpPr/>
            <p:nvPr/>
          </p:nvSpPr>
          <p:spPr>
            <a:xfrm>
              <a:off x="4048125" y="3005137"/>
              <a:ext cx="6743700" cy="9525"/>
            </a:xfrm>
            <a:custGeom>
              <a:avLst/>
              <a:gdLst/>
              <a:ahLst/>
              <a:cxnLst/>
              <a:rect l="l" t="t" r="r" b="b"/>
              <a:pathLst>
                <a:path w="6743700" h="9525">
                  <a:moveTo>
                    <a:pt x="6736804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6736804" y="9525"/>
                  </a:lnTo>
                  <a:lnTo>
                    <a:pt x="6739051" y="9055"/>
                  </a:lnTo>
                  <a:lnTo>
                    <a:pt x="6742773" y="7200"/>
                  </a:lnTo>
                  <a:lnTo>
                    <a:pt x="6743700" y="6083"/>
                  </a:lnTo>
                  <a:lnTo>
                    <a:pt x="6743700" y="3454"/>
                  </a:lnTo>
                  <a:lnTo>
                    <a:pt x="6742773" y="2324"/>
                  </a:lnTo>
                  <a:lnTo>
                    <a:pt x="6739051" y="457"/>
                  </a:lnTo>
                  <a:lnTo>
                    <a:pt x="6736804" y="0"/>
                  </a:lnTo>
                  <a:close/>
                </a:path>
              </a:pathLst>
            </a:custGeom>
            <a:solidFill>
              <a:srgbClr val="CFD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2400" y="3028949"/>
              <a:ext cx="3420745" cy="1461322"/>
            </a:xfrm>
            <a:custGeom>
              <a:avLst/>
              <a:gdLst/>
              <a:ahLst/>
              <a:cxnLst/>
              <a:rect l="l" t="t" r="r" b="b"/>
              <a:pathLst>
                <a:path w="3376295" h="1262379">
                  <a:moveTo>
                    <a:pt x="2540317" y="0"/>
                  </a:moveTo>
                  <a:lnTo>
                    <a:pt x="835406" y="0"/>
                  </a:lnTo>
                  <a:lnTo>
                    <a:pt x="0" y="1262214"/>
                  </a:lnTo>
                  <a:lnTo>
                    <a:pt x="3375723" y="1262214"/>
                  </a:lnTo>
                  <a:lnTo>
                    <a:pt x="2540317" y="0"/>
                  </a:lnTo>
                  <a:close/>
                </a:path>
              </a:pathLst>
            </a:custGeom>
            <a:solidFill>
              <a:srgbClr val="E9E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85452" y="3516312"/>
            <a:ext cx="14414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" dirty="0">
                <a:solidFill>
                  <a:srgbClr val="15203F"/>
                </a:solidFill>
                <a:latin typeface="Georgia"/>
                <a:cs typeface="Georgia"/>
              </a:rPr>
              <a:t>2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03990" y="3192462"/>
            <a:ext cx="5539740" cy="106574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Wingdings" panose="05000000000000000000" pitchFamily="2" charset="2"/>
              <a:buChar char="q"/>
            </a:pPr>
            <a:r>
              <a:rPr b="1" spc="60" dirty="0">
                <a:solidFill>
                  <a:srgbClr val="15203F"/>
                </a:solidFill>
                <a:latin typeface="Georgia"/>
                <a:cs typeface="Georgia"/>
              </a:rPr>
              <a:t>Separate</a:t>
            </a:r>
            <a:r>
              <a:rPr b="1" spc="5" dirty="0">
                <a:solidFill>
                  <a:srgbClr val="15203F"/>
                </a:solidFill>
                <a:latin typeface="Georgia"/>
                <a:cs typeface="Georgia"/>
              </a:rPr>
              <a:t> </a:t>
            </a:r>
            <a:r>
              <a:rPr b="1" spc="55" dirty="0">
                <a:solidFill>
                  <a:srgbClr val="15203F"/>
                </a:solidFill>
                <a:latin typeface="Georgia"/>
                <a:cs typeface="Georgia"/>
              </a:rPr>
              <a:t>User</a:t>
            </a:r>
            <a:r>
              <a:rPr b="1" spc="10" dirty="0">
                <a:solidFill>
                  <a:srgbClr val="15203F"/>
                </a:solidFill>
                <a:latin typeface="Georgia"/>
                <a:cs typeface="Georgia"/>
              </a:rPr>
              <a:t> </a:t>
            </a:r>
            <a:r>
              <a:rPr b="1" spc="95" dirty="0">
                <a:solidFill>
                  <a:srgbClr val="15203F"/>
                </a:solidFill>
                <a:latin typeface="Georgia"/>
                <a:cs typeface="Georgia"/>
              </a:rPr>
              <a:t>Accounts</a:t>
            </a:r>
            <a:endParaRPr b="1" dirty="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Establish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separate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user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accounts 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for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different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tasks,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reducing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the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impact </a:t>
            </a:r>
            <a:r>
              <a:rPr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10" dirty="0">
                <a:solidFill>
                  <a:srgbClr val="15203F"/>
                </a:solidFill>
                <a:latin typeface="Roboto"/>
                <a:cs typeface="Roboto"/>
              </a:rPr>
              <a:t>of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a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compromised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account.</a:t>
            </a:r>
            <a:endParaRPr dirty="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2349" y="4798912"/>
            <a:ext cx="10360760" cy="1436931"/>
            <a:chOff x="421540" y="4310062"/>
            <a:chExt cx="10360760" cy="1286193"/>
          </a:xfrm>
        </p:grpSpPr>
        <p:sp>
          <p:nvSpPr>
            <p:cNvPr id="12" name="object 12"/>
            <p:cNvSpPr/>
            <p:nvPr/>
          </p:nvSpPr>
          <p:spPr>
            <a:xfrm>
              <a:off x="4886325" y="4310062"/>
              <a:ext cx="5895975" cy="9525"/>
            </a:xfrm>
            <a:custGeom>
              <a:avLst/>
              <a:gdLst/>
              <a:ahLst/>
              <a:cxnLst/>
              <a:rect l="l" t="t" r="r" b="b"/>
              <a:pathLst>
                <a:path w="5895975" h="9525">
                  <a:moveTo>
                    <a:pt x="5889078" y="0"/>
                  </a:moveTo>
                  <a:lnTo>
                    <a:pt x="6896" y="0"/>
                  </a:lnTo>
                  <a:lnTo>
                    <a:pt x="4648" y="457"/>
                  </a:lnTo>
                  <a:lnTo>
                    <a:pt x="927" y="2324"/>
                  </a:lnTo>
                  <a:lnTo>
                    <a:pt x="0" y="3454"/>
                  </a:lnTo>
                  <a:lnTo>
                    <a:pt x="0" y="4762"/>
                  </a:lnTo>
                  <a:lnTo>
                    <a:pt x="0" y="6083"/>
                  </a:lnTo>
                  <a:lnTo>
                    <a:pt x="927" y="7200"/>
                  </a:lnTo>
                  <a:lnTo>
                    <a:pt x="4648" y="9055"/>
                  </a:lnTo>
                  <a:lnTo>
                    <a:pt x="6896" y="9525"/>
                  </a:lnTo>
                  <a:lnTo>
                    <a:pt x="5889078" y="9525"/>
                  </a:lnTo>
                  <a:lnTo>
                    <a:pt x="5891326" y="9055"/>
                  </a:lnTo>
                  <a:lnTo>
                    <a:pt x="5895047" y="7200"/>
                  </a:lnTo>
                  <a:lnTo>
                    <a:pt x="5895975" y="6083"/>
                  </a:lnTo>
                  <a:lnTo>
                    <a:pt x="5895975" y="3454"/>
                  </a:lnTo>
                  <a:lnTo>
                    <a:pt x="5895047" y="2324"/>
                  </a:lnTo>
                  <a:lnTo>
                    <a:pt x="5891326" y="457"/>
                  </a:lnTo>
                  <a:lnTo>
                    <a:pt x="5889078" y="0"/>
                  </a:lnTo>
                  <a:close/>
                </a:path>
              </a:pathLst>
            </a:custGeom>
            <a:solidFill>
              <a:srgbClr val="CFD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540" y="4333875"/>
              <a:ext cx="5447030" cy="1262380"/>
            </a:xfrm>
            <a:custGeom>
              <a:avLst/>
              <a:gdLst/>
              <a:ahLst/>
              <a:cxnLst/>
              <a:rect l="l" t="t" r="r" b="b"/>
              <a:pathLst>
                <a:path w="5064125" h="1262379">
                  <a:moveTo>
                    <a:pt x="4236821" y="0"/>
                  </a:moveTo>
                  <a:lnTo>
                    <a:pt x="826909" y="0"/>
                  </a:lnTo>
                  <a:lnTo>
                    <a:pt x="0" y="1262212"/>
                  </a:lnTo>
                  <a:lnTo>
                    <a:pt x="5063731" y="1262212"/>
                  </a:lnTo>
                  <a:lnTo>
                    <a:pt x="4236821" y="0"/>
                  </a:lnTo>
                  <a:close/>
                </a:path>
              </a:pathLst>
            </a:custGeom>
            <a:solidFill>
              <a:srgbClr val="E9E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46" y="4821237"/>
            <a:ext cx="1416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15203F"/>
                </a:solidFill>
                <a:latin typeface="Georgia"/>
                <a:cs typeface="Georgia"/>
              </a:rPr>
              <a:t>3</a:t>
            </a:r>
            <a:endParaRPr sz="165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2547" y="4821236"/>
            <a:ext cx="4994053" cy="143693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Wingdings" panose="05000000000000000000" pitchFamily="2" charset="2"/>
              <a:buChar char="q"/>
            </a:pPr>
            <a:r>
              <a:rPr b="1" spc="50" dirty="0">
                <a:solidFill>
                  <a:srgbClr val="15203F"/>
                </a:solidFill>
                <a:latin typeface="Georgia"/>
                <a:cs typeface="Georgia"/>
              </a:rPr>
              <a:t>Role-Based</a:t>
            </a:r>
            <a:r>
              <a:rPr b="1" spc="5" dirty="0">
                <a:solidFill>
                  <a:srgbClr val="15203F"/>
                </a:solidFill>
                <a:latin typeface="Georgia"/>
                <a:cs typeface="Georgia"/>
              </a:rPr>
              <a:t> </a:t>
            </a:r>
            <a:r>
              <a:rPr b="1" spc="125" dirty="0">
                <a:solidFill>
                  <a:srgbClr val="15203F"/>
                </a:solidFill>
                <a:latin typeface="Georgia"/>
                <a:cs typeface="Georgia"/>
              </a:rPr>
              <a:t>Access</a:t>
            </a:r>
            <a:r>
              <a:rPr b="1" spc="5" dirty="0">
                <a:solidFill>
                  <a:srgbClr val="15203F"/>
                </a:solidFill>
                <a:latin typeface="Georgia"/>
                <a:cs typeface="Georgia"/>
              </a:rPr>
              <a:t> </a:t>
            </a:r>
            <a:r>
              <a:rPr b="1" spc="35" dirty="0">
                <a:solidFill>
                  <a:srgbClr val="15203F"/>
                </a:solidFill>
                <a:latin typeface="Georgia"/>
                <a:cs typeface="Georgia"/>
              </a:rPr>
              <a:t>Control</a:t>
            </a:r>
            <a:endParaRPr b="1" dirty="0">
              <a:latin typeface="Georgia"/>
              <a:cs typeface="Georg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Implement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access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control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mechanisms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based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on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user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roles, </a:t>
            </a:r>
            <a:r>
              <a:rPr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ensuring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appropriate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permissions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for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different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functions.</a:t>
            </a:r>
            <a:endParaRPr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4" y="586707"/>
            <a:ext cx="9166225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0" dirty="0">
                <a:latin typeface="Algerian" panose="04020705040A02060702" pitchFamily="82" charset="0"/>
                <a:cs typeface="Cambria"/>
              </a:rPr>
              <a:t>Secure</a:t>
            </a:r>
            <a:r>
              <a:rPr spc="85" dirty="0">
                <a:latin typeface="Algerian" panose="04020705040A02060702" pitchFamily="82" charset="0"/>
                <a:cs typeface="Cambria"/>
              </a:rPr>
              <a:t> </a:t>
            </a:r>
            <a:r>
              <a:rPr spc="100" dirty="0">
                <a:latin typeface="Algerian" panose="04020705040A02060702" pitchFamily="82" charset="0"/>
                <a:cs typeface="Cambria"/>
              </a:rPr>
              <a:t>Boot</a:t>
            </a:r>
            <a:r>
              <a:rPr spc="90" dirty="0">
                <a:latin typeface="Algerian" panose="04020705040A02060702" pitchFamily="82" charset="0"/>
                <a:cs typeface="Cambria"/>
              </a:rPr>
              <a:t> </a:t>
            </a:r>
            <a:r>
              <a:rPr spc="229" dirty="0">
                <a:latin typeface="Algerian" panose="04020705040A02060702" pitchFamily="82" charset="0"/>
                <a:cs typeface="Cambria"/>
              </a:rPr>
              <a:t>and</a:t>
            </a:r>
            <a:r>
              <a:rPr spc="85" dirty="0">
                <a:latin typeface="Algerian" panose="04020705040A02060702" pitchFamily="82" charset="0"/>
                <a:cs typeface="Cambria"/>
              </a:rPr>
              <a:t> </a:t>
            </a:r>
            <a:r>
              <a:rPr spc="180" dirty="0">
                <a:latin typeface="Algerian" panose="04020705040A02060702" pitchFamily="82" charset="0"/>
                <a:cs typeface="Cambria"/>
              </a:rPr>
              <a:t>Firmware</a:t>
            </a:r>
            <a:r>
              <a:rPr spc="90" dirty="0">
                <a:latin typeface="Algerian" panose="04020705040A02060702" pitchFamily="82" charset="0"/>
                <a:cs typeface="Cambria"/>
              </a:rPr>
              <a:t> </a:t>
            </a:r>
            <a:r>
              <a:rPr spc="140" dirty="0">
                <a:latin typeface="Algerian" panose="04020705040A02060702" pitchFamily="82" charset="0"/>
                <a:cs typeface="Cambria"/>
              </a:rPr>
              <a:t>Integrity</a:t>
            </a:r>
          </a:p>
        </p:txBody>
      </p:sp>
      <p:sp>
        <p:nvSpPr>
          <p:cNvPr id="3" name="object 3"/>
          <p:cNvSpPr/>
          <p:nvPr/>
        </p:nvSpPr>
        <p:spPr>
          <a:xfrm>
            <a:off x="600075" y="1676399"/>
            <a:ext cx="1704975" cy="1266825"/>
          </a:xfrm>
          <a:custGeom>
            <a:avLst/>
            <a:gdLst/>
            <a:ahLst/>
            <a:cxnLst/>
            <a:rect l="l" t="t" r="r" b="b"/>
            <a:pathLst>
              <a:path w="1704975" h="1266825">
                <a:moveTo>
                  <a:pt x="168638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245400"/>
                </a:lnTo>
                <a:lnTo>
                  <a:pt x="0" y="1248232"/>
                </a:lnTo>
                <a:lnTo>
                  <a:pt x="18588" y="1266825"/>
                </a:lnTo>
                <a:lnTo>
                  <a:pt x="1686382" y="1266825"/>
                </a:lnTo>
                <a:lnTo>
                  <a:pt x="1704975" y="1248232"/>
                </a:lnTo>
                <a:lnTo>
                  <a:pt x="1704975" y="18592"/>
                </a:lnTo>
                <a:lnTo>
                  <a:pt x="1689125" y="546"/>
                </a:lnTo>
                <a:lnTo>
                  <a:pt x="1686382" y="0"/>
                </a:lnTo>
                <a:close/>
              </a:path>
            </a:pathLst>
          </a:custGeom>
          <a:solidFill>
            <a:srgbClr val="E9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825" y="2173287"/>
            <a:ext cx="11430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220" dirty="0">
                <a:solidFill>
                  <a:srgbClr val="15203F"/>
                </a:solidFill>
                <a:latin typeface="Cambria"/>
                <a:cs typeface="Cambria"/>
              </a:rPr>
              <a:t>1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3800" y="1676399"/>
            <a:ext cx="7899400" cy="150105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80" dirty="0">
                <a:solidFill>
                  <a:srgbClr val="15203F"/>
                </a:solidFill>
                <a:latin typeface="Cambria"/>
                <a:cs typeface="Cambria"/>
              </a:rPr>
              <a:t>Verified</a:t>
            </a:r>
            <a:r>
              <a:rPr b="1" spc="20" dirty="0">
                <a:solidFill>
                  <a:srgbClr val="15203F"/>
                </a:solidFill>
                <a:latin typeface="Cambria"/>
                <a:cs typeface="Cambria"/>
              </a:rPr>
              <a:t> </a:t>
            </a:r>
            <a:r>
              <a:rPr b="1" spc="60" dirty="0">
                <a:solidFill>
                  <a:srgbClr val="15203F"/>
                </a:solidFill>
                <a:latin typeface="Cambria"/>
                <a:cs typeface="Cambria"/>
              </a:rPr>
              <a:t>Boot</a:t>
            </a:r>
            <a:endParaRPr b="1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Ensure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that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the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operating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system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applications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are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loaded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from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trusted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sources,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preventing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malicious </a:t>
            </a:r>
            <a:r>
              <a:rPr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code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injection.</a:t>
            </a:r>
            <a:endParaRPr lang="en-GB" spc="-15" dirty="0">
              <a:solidFill>
                <a:srgbClr val="15203F"/>
              </a:solidFill>
              <a:latin typeface="Roboto"/>
              <a:cs typeface="Roboto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endParaRPr dirty="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 flipV="1">
            <a:off x="2390775" y="2891220"/>
            <a:ext cx="8277225" cy="47243"/>
          </a:xfrm>
          <a:custGeom>
            <a:avLst/>
            <a:gdLst/>
            <a:ahLst/>
            <a:cxnLst/>
            <a:rect l="l" t="t" r="r" b="b"/>
            <a:pathLst>
              <a:path w="8353425" h="9525">
                <a:moveTo>
                  <a:pt x="8346529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8346529" y="9525"/>
                </a:lnTo>
                <a:lnTo>
                  <a:pt x="8348776" y="9055"/>
                </a:lnTo>
                <a:lnTo>
                  <a:pt x="8352498" y="7200"/>
                </a:lnTo>
                <a:lnTo>
                  <a:pt x="8353425" y="6083"/>
                </a:lnTo>
                <a:lnTo>
                  <a:pt x="8353425" y="3454"/>
                </a:lnTo>
                <a:lnTo>
                  <a:pt x="8352498" y="2324"/>
                </a:lnTo>
                <a:lnTo>
                  <a:pt x="8348776" y="457"/>
                </a:lnTo>
                <a:lnTo>
                  <a:pt x="8346529" y="0"/>
                </a:lnTo>
                <a:close/>
              </a:path>
            </a:pathLst>
          </a:custGeom>
          <a:solidFill>
            <a:srgbClr val="CF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0075" y="3424493"/>
            <a:ext cx="3409950" cy="1257300"/>
          </a:xfrm>
          <a:custGeom>
            <a:avLst/>
            <a:gdLst/>
            <a:ahLst/>
            <a:cxnLst/>
            <a:rect l="l" t="t" r="r" b="b"/>
            <a:pathLst>
              <a:path w="3409950" h="1257300">
                <a:moveTo>
                  <a:pt x="339135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235875"/>
                </a:lnTo>
                <a:lnTo>
                  <a:pt x="0" y="1238707"/>
                </a:lnTo>
                <a:lnTo>
                  <a:pt x="18588" y="1257300"/>
                </a:lnTo>
                <a:lnTo>
                  <a:pt x="3391357" y="1257300"/>
                </a:lnTo>
                <a:lnTo>
                  <a:pt x="3409950" y="1238707"/>
                </a:lnTo>
                <a:lnTo>
                  <a:pt x="3409950" y="18592"/>
                </a:lnTo>
                <a:lnTo>
                  <a:pt x="3394100" y="546"/>
                </a:lnTo>
                <a:lnTo>
                  <a:pt x="3391357" y="0"/>
                </a:lnTo>
                <a:close/>
              </a:path>
            </a:pathLst>
          </a:custGeom>
          <a:solidFill>
            <a:srgbClr val="E9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9816" y="3773977"/>
            <a:ext cx="14414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" dirty="0">
                <a:solidFill>
                  <a:srgbClr val="15203F"/>
                </a:solidFill>
                <a:latin typeface="Cambria"/>
                <a:cs typeface="Cambria"/>
              </a:rPr>
              <a:t>2</a:t>
            </a:r>
            <a:endParaRPr sz="165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8775" y="3498787"/>
            <a:ext cx="6689894" cy="106574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100" dirty="0">
                <a:solidFill>
                  <a:srgbClr val="15203F"/>
                </a:solidFill>
                <a:latin typeface="Cambria"/>
                <a:cs typeface="Cambria"/>
              </a:rPr>
              <a:t>Firmware</a:t>
            </a:r>
            <a:r>
              <a:rPr b="1" spc="20" dirty="0">
                <a:solidFill>
                  <a:srgbClr val="15203F"/>
                </a:solidFill>
                <a:latin typeface="Cambria"/>
                <a:cs typeface="Cambria"/>
              </a:rPr>
              <a:t> </a:t>
            </a:r>
            <a:r>
              <a:rPr b="1" spc="100" dirty="0">
                <a:solidFill>
                  <a:srgbClr val="15203F"/>
                </a:solidFill>
                <a:latin typeface="Cambria"/>
                <a:cs typeface="Cambria"/>
              </a:rPr>
              <a:t>Updates</a:t>
            </a:r>
            <a:endParaRPr b="1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Regularly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update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firmware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to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patch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vulnerabilities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ensure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the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integrity</a:t>
            </a:r>
            <a:r>
              <a:rPr spc="10" dirty="0">
                <a:solidFill>
                  <a:srgbClr val="15203F"/>
                </a:solidFill>
                <a:latin typeface="Roboto"/>
                <a:cs typeface="Roboto"/>
              </a:rPr>
              <a:t> of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the</a:t>
            </a:r>
            <a:r>
              <a:rPr spc="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boot </a:t>
            </a:r>
            <a:r>
              <a:rPr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process.</a:t>
            </a:r>
            <a:endParaRPr dirty="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 flipV="1">
            <a:off x="4168774" y="4636073"/>
            <a:ext cx="6499226" cy="45719"/>
          </a:xfrm>
          <a:custGeom>
            <a:avLst/>
            <a:gdLst/>
            <a:ahLst/>
            <a:cxnLst/>
            <a:rect l="l" t="t" r="r" b="b"/>
            <a:pathLst>
              <a:path w="6648450" h="9525">
                <a:moveTo>
                  <a:pt x="6641553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6641553" y="9525"/>
                </a:lnTo>
                <a:lnTo>
                  <a:pt x="6643801" y="9055"/>
                </a:lnTo>
                <a:lnTo>
                  <a:pt x="6647522" y="7200"/>
                </a:lnTo>
                <a:lnTo>
                  <a:pt x="6648450" y="6083"/>
                </a:lnTo>
                <a:lnTo>
                  <a:pt x="6648450" y="3454"/>
                </a:lnTo>
                <a:lnTo>
                  <a:pt x="6647522" y="2324"/>
                </a:lnTo>
                <a:lnTo>
                  <a:pt x="6643801" y="457"/>
                </a:lnTo>
                <a:lnTo>
                  <a:pt x="6641553" y="0"/>
                </a:lnTo>
                <a:close/>
              </a:path>
            </a:pathLst>
          </a:custGeom>
          <a:solidFill>
            <a:srgbClr val="CFD2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332" y="5097801"/>
            <a:ext cx="5114925" cy="1436931"/>
          </a:xfrm>
          <a:custGeom>
            <a:avLst/>
            <a:gdLst/>
            <a:ahLst/>
            <a:cxnLst/>
            <a:rect l="l" t="t" r="r" b="b"/>
            <a:pathLst>
              <a:path w="5114925" h="1266825">
                <a:moveTo>
                  <a:pt x="509633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245395"/>
                </a:lnTo>
                <a:lnTo>
                  <a:pt x="0" y="1248232"/>
                </a:lnTo>
                <a:lnTo>
                  <a:pt x="18588" y="1266821"/>
                </a:lnTo>
                <a:lnTo>
                  <a:pt x="5096332" y="1266821"/>
                </a:lnTo>
                <a:lnTo>
                  <a:pt x="5114925" y="1248232"/>
                </a:lnTo>
                <a:lnTo>
                  <a:pt x="5114925" y="18592"/>
                </a:lnTo>
                <a:lnTo>
                  <a:pt x="5099075" y="546"/>
                </a:lnTo>
                <a:lnTo>
                  <a:pt x="5096332" y="0"/>
                </a:lnTo>
                <a:close/>
              </a:path>
            </a:pathLst>
          </a:custGeom>
          <a:solidFill>
            <a:srgbClr val="E9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1379" y="5555725"/>
            <a:ext cx="114300" cy="27122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5" dirty="0">
                <a:solidFill>
                  <a:srgbClr val="15203F"/>
                </a:solidFill>
                <a:latin typeface="Cambria"/>
                <a:cs typeface="Cambria"/>
              </a:rPr>
              <a:t>3</a:t>
            </a:r>
            <a:endParaRPr sz="1650" dirty="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73750" y="5097801"/>
            <a:ext cx="4984918" cy="143693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100" dirty="0">
                <a:solidFill>
                  <a:srgbClr val="15203F"/>
                </a:solidFill>
                <a:latin typeface="Cambria"/>
                <a:cs typeface="Cambria"/>
              </a:rPr>
              <a:t>Secure</a:t>
            </a:r>
            <a:r>
              <a:rPr b="1" spc="25" dirty="0">
                <a:solidFill>
                  <a:srgbClr val="15203F"/>
                </a:solidFill>
                <a:latin typeface="Cambria"/>
                <a:cs typeface="Cambria"/>
              </a:rPr>
              <a:t> </a:t>
            </a:r>
            <a:r>
              <a:rPr b="1" spc="65" dirty="0">
                <a:solidFill>
                  <a:srgbClr val="15203F"/>
                </a:solidFill>
                <a:latin typeface="Cambria"/>
                <a:cs typeface="Cambria"/>
              </a:rPr>
              <a:t>Bootloader</a:t>
            </a:r>
            <a:endParaRPr b="1" dirty="0">
              <a:latin typeface="Cambria"/>
              <a:cs typeface="Cambria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Implement a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secure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bootloader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that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verifies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the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authenticity </a:t>
            </a:r>
            <a:r>
              <a:rPr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integrity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10" dirty="0">
                <a:solidFill>
                  <a:srgbClr val="15203F"/>
                </a:solidFill>
                <a:latin typeface="Roboto"/>
                <a:cs typeface="Roboto"/>
              </a:rPr>
              <a:t>of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the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operating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system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before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loading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it.</a:t>
            </a:r>
            <a:endParaRPr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41325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288926"/>
            <a:ext cx="9448800" cy="10526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175000" marR="5080">
              <a:lnSpc>
                <a:spcPts val="4200"/>
              </a:lnSpc>
              <a:spcBef>
                <a:spcPts val="50"/>
              </a:spcBef>
            </a:pPr>
            <a:r>
              <a:rPr spc="305" dirty="0">
                <a:latin typeface="Algerian" panose="04020705040A02060702" pitchFamily="82" charset="0"/>
              </a:rPr>
              <a:t>Memory</a:t>
            </a:r>
            <a:r>
              <a:rPr spc="65" dirty="0">
                <a:latin typeface="Algerian" panose="04020705040A02060702" pitchFamily="82" charset="0"/>
              </a:rPr>
              <a:t> </a:t>
            </a:r>
            <a:r>
              <a:rPr spc="210" dirty="0">
                <a:latin typeface="Algerian" panose="04020705040A02060702" pitchFamily="82" charset="0"/>
              </a:rPr>
              <a:t>Protection</a:t>
            </a:r>
            <a:r>
              <a:rPr spc="65" dirty="0">
                <a:latin typeface="Algerian" panose="04020705040A02060702" pitchFamily="82" charset="0"/>
              </a:rPr>
              <a:t> </a:t>
            </a:r>
            <a:r>
              <a:rPr spc="310" dirty="0">
                <a:latin typeface="Algerian" panose="04020705040A02060702" pitchFamily="82" charset="0"/>
              </a:rPr>
              <a:t>and </a:t>
            </a:r>
            <a:r>
              <a:rPr spc="-745" dirty="0">
                <a:latin typeface="Algerian" panose="04020705040A02060702" pitchFamily="82" charset="0"/>
              </a:rPr>
              <a:t> </a:t>
            </a:r>
            <a:r>
              <a:rPr spc="290" dirty="0">
                <a:latin typeface="Algerian" panose="04020705040A02060702" pitchFamily="82" charset="0"/>
              </a:rPr>
              <a:t>Address</a:t>
            </a:r>
            <a:r>
              <a:rPr spc="65" dirty="0">
                <a:latin typeface="Algerian" panose="04020705040A02060702" pitchFamily="82" charset="0"/>
              </a:rPr>
              <a:t> </a:t>
            </a:r>
            <a:r>
              <a:rPr spc="275" dirty="0">
                <a:latin typeface="Algerian" panose="04020705040A02060702" pitchFamily="82" charset="0"/>
              </a:rPr>
              <a:t>Space</a:t>
            </a:r>
            <a:r>
              <a:rPr spc="65" dirty="0">
                <a:latin typeface="Algerian" panose="04020705040A02060702" pitchFamily="82" charset="0"/>
              </a:rPr>
              <a:t> </a:t>
            </a:r>
            <a:r>
              <a:rPr spc="240" dirty="0">
                <a:latin typeface="Algerian" panose="04020705040A02060702" pitchFamily="82" charset="0"/>
              </a:rPr>
              <a:t>Isolation</a:t>
            </a:r>
          </a:p>
        </p:txBody>
      </p:sp>
      <p:sp>
        <p:nvSpPr>
          <p:cNvPr id="4" name="object 4"/>
          <p:cNvSpPr/>
          <p:nvPr/>
        </p:nvSpPr>
        <p:spPr>
          <a:xfrm>
            <a:off x="4881410" y="1766891"/>
            <a:ext cx="2886076" cy="2714019"/>
          </a:xfrm>
          <a:custGeom>
            <a:avLst/>
            <a:gdLst/>
            <a:ahLst/>
            <a:cxnLst/>
            <a:rect l="l" t="t" r="r" b="b"/>
            <a:pathLst>
              <a:path w="2886075" h="1819275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797850"/>
                </a:lnTo>
                <a:lnTo>
                  <a:pt x="0" y="1800682"/>
                </a:lnTo>
                <a:lnTo>
                  <a:pt x="18592" y="1819275"/>
                </a:lnTo>
                <a:lnTo>
                  <a:pt x="2867482" y="1819275"/>
                </a:lnTo>
                <a:lnTo>
                  <a:pt x="2886075" y="1800682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E9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5075" y="1812925"/>
            <a:ext cx="2727326" cy="21716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165" dirty="0">
                <a:solidFill>
                  <a:srgbClr val="15203F"/>
                </a:solidFill>
                <a:latin typeface="Calibri"/>
                <a:cs typeface="Calibri"/>
              </a:rPr>
              <a:t>Memory</a:t>
            </a:r>
            <a:r>
              <a:rPr sz="1750" b="1" spc="15" dirty="0">
                <a:solidFill>
                  <a:srgbClr val="15203F"/>
                </a:solidFill>
                <a:latin typeface="Calibri"/>
                <a:cs typeface="Calibri"/>
              </a:rPr>
              <a:t> </a:t>
            </a:r>
            <a:r>
              <a:rPr sz="1750" b="1" spc="140" dirty="0">
                <a:solidFill>
                  <a:srgbClr val="15203F"/>
                </a:solidFill>
                <a:latin typeface="Calibri"/>
                <a:cs typeface="Calibri"/>
              </a:rPr>
              <a:t>Segmentation</a:t>
            </a:r>
            <a:endParaRPr sz="1750" b="1" dirty="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Divide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memory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into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segments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with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different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access 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permissions, protecting sensitive </a:t>
            </a:r>
            <a:r>
              <a:rPr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data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from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unauthorized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access.</a:t>
            </a:r>
            <a:endParaRPr dirty="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71924" y="1764259"/>
            <a:ext cx="2886076" cy="2705831"/>
          </a:xfrm>
          <a:custGeom>
            <a:avLst/>
            <a:gdLst/>
            <a:ahLst/>
            <a:cxnLst/>
            <a:rect l="l" t="t" r="r" b="b"/>
            <a:pathLst>
              <a:path w="2886075" h="1819275">
                <a:moveTo>
                  <a:pt x="286748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797850"/>
                </a:lnTo>
                <a:lnTo>
                  <a:pt x="0" y="1800682"/>
                </a:lnTo>
                <a:lnTo>
                  <a:pt x="18592" y="1819275"/>
                </a:lnTo>
                <a:lnTo>
                  <a:pt x="2867482" y="1819275"/>
                </a:lnTo>
                <a:lnTo>
                  <a:pt x="2886075" y="1800682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E9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2600" y="1766891"/>
            <a:ext cx="2413000" cy="2401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95275">
              <a:lnSpc>
                <a:spcPct val="109800"/>
              </a:lnSpc>
              <a:spcBef>
                <a:spcPts val="90"/>
              </a:spcBef>
            </a:pPr>
            <a:r>
              <a:rPr sz="1750" b="1" spc="155" dirty="0">
                <a:solidFill>
                  <a:srgbClr val="15203F"/>
                </a:solidFill>
                <a:latin typeface="Calibri"/>
                <a:cs typeface="Calibri"/>
              </a:rPr>
              <a:t>Address</a:t>
            </a:r>
            <a:r>
              <a:rPr sz="1750" b="1" spc="15" dirty="0">
                <a:solidFill>
                  <a:srgbClr val="15203F"/>
                </a:solidFill>
                <a:latin typeface="Calibri"/>
                <a:cs typeface="Calibri"/>
              </a:rPr>
              <a:t> </a:t>
            </a:r>
            <a:r>
              <a:rPr sz="1750" b="1" spc="150" dirty="0">
                <a:solidFill>
                  <a:srgbClr val="15203F"/>
                </a:solidFill>
                <a:latin typeface="Calibri"/>
                <a:cs typeface="Calibri"/>
              </a:rPr>
              <a:t>Space</a:t>
            </a:r>
            <a:r>
              <a:rPr sz="1750" b="1" spc="15" dirty="0">
                <a:solidFill>
                  <a:srgbClr val="15203F"/>
                </a:solidFill>
                <a:latin typeface="Calibri"/>
                <a:cs typeface="Calibri"/>
              </a:rPr>
              <a:t> </a:t>
            </a:r>
            <a:r>
              <a:rPr sz="1750" b="1" spc="150" dirty="0">
                <a:solidFill>
                  <a:srgbClr val="15203F"/>
                </a:solidFill>
                <a:latin typeface="Calibri"/>
                <a:cs typeface="Calibri"/>
              </a:rPr>
              <a:t>Layout </a:t>
            </a:r>
            <a:r>
              <a:rPr sz="1750" b="1" spc="-355" dirty="0">
                <a:solidFill>
                  <a:srgbClr val="15203F"/>
                </a:solidFill>
                <a:latin typeface="Calibri"/>
                <a:cs typeface="Calibri"/>
              </a:rPr>
              <a:t> </a:t>
            </a:r>
            <a:r>
              <a:rPr sz="1750" b="1" spc="160" dirty="0">
                <a:solidFill>
                  <a:srgbClr val="15203F"/>
                </a:solidFill>
                <a:latin typeface="Calibri"/>
                <a:cs typeface="Calibri"/>
              </a:rPr>
              <a:t>Randomization</a:t>
            </a:r>
            <a:endParaRPr sz="1750" b="1" dirty="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390"/>
              </a:spcBef>
            </a:pP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Randomize the memory </a:t>
            </a:r>
            <a:r>
              <a:rPr spc="-25" dirty="0">
                <a:solidFill>
                  <a:srgbClr val="15203F"/>
                </a:solidFill>
                <a:latin typeface="Roboto"/>
                <a:cs typeface="Roboto"/>
              </a:rPr>
              <a:t>layout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to </a:t>
            </a:r>
            <a:r>
              <a:rPr spc="-32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make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 it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harder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for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attackers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to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exploit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memory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 vulnerabilities.</a:t>
            </a:r>
            <a:endParaRPr dirty="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72050" y="4952250"/>
            <a:ext cx="5772150" cy="1574790"/>
          </a:xfrm>
          <a:custGeom>
            <a:avLst/>
            <a:gdLst/>
            <a:ahLst/>
            <a:cxnLst/>
            <a:rect l="l" t="t" r="r" b="b"/>
            <a:pathLst>
              <a:path w="5943600" h="1257300">
                <a:moveTo>
                  <a:pt x="5925007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1235870"/>
                </a:lnTo>
                <a:lnTo>
                  <a:pt x="0" y="1238707"/>
                </a:lnTo>
                <a:lnTo>
                  <a:pt x="18592" y="1257296"/>
                </a:lnTo>
                <a:lnTo>
                  <a:pt x="5925007" y="1257296"/>
                </a:lnTo>
                <a:lnTo>
                  <a:pt x="5943600" y="1238707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E9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45075" y="4963069"/>
            <a:ext cx="5394325" cy="157479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b="1" spc="165" dirty="0">
                <a:solidFill>
                  <a:srgbClr val="15203F"/>
                </a:solidFill>
                <a:latin typeface="Calibri"/>
                <a:cs typeface="Calibri"/>
              </a:rPr>
              <a:t>Memory</a:t>
            </a:r>
            <a:r>
              <a:rPr b="1" spc="25" dirty="0">
                <a:solidFill>
                  <a:srgbClr val="15203F"/>
                </a:solidFill>
                <a:latin typeface="Calibri"/>
                <a:cs typeface="Calibri"/>
              </a:rPr>
              <a:t> </a:t>
            </a:r>
            <a:r>
              <a:rPr b="1" spc="114" dirty="0">
                <a:solidFill>
                  <a:srgbClr val="15203F"/>
                </a:solidFill>
                <a:latin typeface="Calibri"/>
                <a:cs typeface="Calibri"/>
              </a:rPr>
              <a:t>Protection</a:t>
            </a:r>
            <a:r>
              <a:rPr b="1" spc="30" dirty="0">
                <a:solidFill>
                  <a:srgbClr val="15203F"/>
                </a:solidFill>
                <a:latin typeface="Calibri"/>
                <a:cs typeface="Calibri"/>
              </a:rPr>
              <a:t> </a:t>
            </a:r>
            <a:r>
              <a:rPr b="1" spc="160" dirty="0">
                <a:solidFill>
                  <a:srgbClr val="15203F"/>
                </a:solidFill>
                <a:latin typeface="Calibri"/>
                <a:cs typeface="Calibri"/>
              </a:rPr>
              <a:t>Units</a:t>
            </a:r>
            <a:endParaRPr b="1" dirty="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385"/>
              </a:spcBef>
            </a:pP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Use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30" dirty="0">
                <a:solidFill>
                  <a:srgbClr val="15203F"/>
                </a:solidFill>
                <a:latin typeface="Roboto"/>
                <a:cs typeface="Roboto"/>
              </a:rPr>
              <a:t>hardware-based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memory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protection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5" dirty="0">
                <a:solidFill>
                  <a:srgbClr val="15203F"/>
                </a:solidFill>
                <a:latin typeface="Roboto"/>
                <a:cs typeface="Roboto"/>
              </a:rPr>
              <a:t>units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(MPUs)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to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enforce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memory </a:t>
            </a:r>
            <a:r>
              <a:rPr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access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rules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prevent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unauthorized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access.</a:t>
            </a:r>
            <a:endParaRPr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-2"/>
            <a:ext cx="11430000" cy="7581900"/>
          </a:xfrm>
          <a:custGeom>
            <a:avLst/>
            <a:gdLst/>
            <a:ahLst/>
            <a:cxnLst/>
            <a:rect l="l" t="t" r="r" b="b"/>
            <a:pathLst>
              <a:path w="11430000" h="7581900">
                <a:moveTo>
                  <a:pt x="11430000" y="0"/>
                </a:moveTo>
                <a:lnTo>
                  <a:pt x="0" y="0"/>
                </a:lnTo>
                <a:lnTo>
                  <a:pt x="0" y="7581900"/>
                </a:lnTo>
                <a:lnTo>
                  <a:pt x="11430000" y="7581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BFCF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75816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3625" y="463550"/>
            <a:ext cx="586041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ts val="4200"/>
              </a:lnSpc>
              <a:spcBef>
                <a:spcPts val="50"/>
              </a:spcBef>
            </a:pPr>
            <a:r>
              <a:rPr spc="190" dirty="0">
                <a:latin typeface="Algerian" panose="04020705040A02060702" pitchFamily="82" charset="0"/>
                <a:cs typeface="SimSun"/>
              </a:rPr>
              <a:t>S</a:t>
            </a:r>
            <a:r>
              <a:rPr spc="254" dirty="0">
                <a:latin typeface="Algerian" panose="04020705040A02060702" pitchFamily="82" charset="0"/>
                <a:cs typeface="SimSun"/>
              </a:rPr>
              <a:t>e</a:t>
            </a:r>
            <a:r>
              <a:rPr spc="60" dirty="0">
                <a:latin typeface="Algerian" panose="04020705040A02060702" pitchFamily="82" charset="0"/>
                <a:cs typeface="SimSun"/>
              </a:rPr>
              <a:t>cu</a:t>
            </a:r>
            <a:r>
              <a:rPr spc="25" dirty="0">
                <a:latin typeface="Algerian" panose="04020705040A02060702" pitchFamily="82" charset="0"/>
                <a:cs typeface="SimSun"/>
              </a:rPr>
              <a:t>r</a:t>
            </a:r>
            <a:r>
              <a:rPr spc="70" dirty="0">
                <a:latin typeface="Algerian" panose="04020705040A02060702" pitchFamily="82" charset="0"/>
                <a:cs typeface="SimSun"/>
              </a:rPr>
              <a:t>e</a:t>
            </a:r>
            <a:r>
              <a:rPr lang="en-GB" spc="70" dirty="0">
                <a:latin typeface="Algerian" panose="04020705040A02060702" pitchFamily="82" charset="0"/>
                <a:cs typeface="SimSun"/>
              </a:rPr>
              <a:t>  </a:t>
            </a:r>
            <a:r>
              <a:rPr spc="-840" dirty="0">
                <a:latin typeface="Algerian" panose="04020705040A02060702" pitchFamily="82" charset="0"/>
                <a:cs typeface="SimSun"/>
              </a:rPr>
              <a:t> </a:t>
            </a:r>
            <a:r>
              <a:rPr lang="en-GB" spc="944" dirty="0">
                <a:latin typeface="Algerian" panose="04020705040A02060702" pitchFamily="82" charset="0"/>
                <a:cs typeface="SimSun"/>
              </a:rPr>
              <a:t>Com</a:t>
            </a:r>
            <a:r>
              <a:rPr lang="en-GB" spc="875" dirty="0">
                <a:latin typeface="Algerian" panose="04020705040A02060702" pitchFamily="82" charset="0"/>
                <a:cs typeface="SimSun"/>
              </a:rPr>
              <a:t>m</a:t>
            </a:r>
            <a:r>
              <a:rPr lang="en-GB" spc="95" dirty="0">
                <a:latin typeface="Algerian" panose="04020705040A02060702" pitchFamily="82" charset="0"/>
                <a:cs typeface="SimSun"/>
              </a:rPr>
              <a:t>uni</a:t>
            </a:r>
            <a:r>
              <a:rPr lang="en-GB" spc="125" dirty="0">
                <a:latin typeface="Algerian" panose="04020705040A02060702" pitchFamily="82" charset="0"/>
                <a:cs typeface="SimSun"/>
              </a:rPr>
              <a:t>c</a:t>
            </a:r>
            <a:r>
              <a:rPr lang="en-GB" spc="-30" dirty="0">
                <a:latin typeface="Algerian" panose="04020705040A02060702" pitchFamily="82" charset="0"/>
                <a:cs typeface="SimSun"/>
              </a:rPr>
              <a:t>ations</a:t>
            </a:r>
            <a:r>
              <a:rPr spc="-835" dirty="0">
                <a:latin typeface="Algerian" panose="04020705040A02060702" pitchFamily="82" charset="0"/>
                <a:cs typeface="SimSun"/>
              </a:rPr>
              <a:t> </a:t>
            </a:r>
            <a:r>
              <a:rPr spc="360" dirty="0">
                <a:latin typeface="Algerian" panose="04020705040A02060702" pitchFamily="82" charset="0"/>
                <a:cs typeface="SimSun"/>
              </a:rPr>
              <a:t>a</a:t>
            </a:r>
            <a:r>
              <a:rPr spc="340" dirty="0">
                <a:latin typeface="Algerian" panose="04020705040A02060702" pitchFamily="82" charset="0"/>
                <a:cs typeface="SimSun"/>
              </a:rPr>
              <a:t>n</a:t>
            </a:r>
            <a:r>
              <a:rPr spc="330" dirty="0">
                <a:latin typeface="Algerian" panose="04020705040A02060702" pitchFamily="82" charset="0"/>
                <a:cs typeface="SimSun"/>
              </a:rPr>
              <a:t>d</a:t>
            </a:r>
            <a:r>
              <a:rPr lang="en-GB" spc="330" dirty="0">
                <a:latin typeface="Algerian" panose="04020705040A02060702" pitchFamily="82" charset="0"/>
                <a:cs typeface="SimSun"/>
              </a:rPr>
              <a:t> </a:t>
            </a:r>
            <a:r>
              <a:rPr spc="125" dirty="0">
                <a:latin typeface="Algerian" panose="04020705040A02060702" pitchFamily="82" charset="0"/>
                <a:cs typeface="SimSun"/>
              </a:rPr>
              <a:t>Cryptography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3109" y="1800224"/>
            <a:ext cx="375056" cy="4286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73625" y="2392362"/>
            <a:ext cx="5726430" cy="9765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65" dirty="0">
                <a:solidFill>
                  <a:srgbClr val="15203F"/>
                </a:solidFill>
                <a:latin typeface="SimSun"/>
                <a:cs typeface="SimSun"/>
              </a:rPr>
              <a:t>Dat</a:t>
            </a:r>
            <a:r>
              <a:rPr b="1" spc="70" dirty="0">
                <a:solidFill>
                  <a:srgbClr val="15203F"/>
                </a:solidFill>
                <a:latin typeface="SimSun"/>
                <a:cs typeface="SimSun"/>
              </a:rPr>
              <a:t>a</a:t>
            </a:r>
            <a:r>
              <a:rPr b="1" spc="-409" dirty="0">
                <a:solidFill>
                  <a:srgbClr val="15203F"/>
                </a:solidFill>
                <a:latin typeface="SimSun"/>
                <a:cs typeface="SimSun"/>
              </a:rPr>
              <a:t> </a:t>
            </a:r>
            <a:r>
              <a:rPr b="1" spc="265" dirty="0">
                <a:solidFill>
                  <a:srgbClr val="15203F"/>
                </a:solidFill>
                <a:latin typeface="SimSun"/>
                <a:cs typeface="SimSun"/>
              </a:rPr>
              <a:t>E</a:t>
            </a:r>
            <a:r>
              <a:rPr b="1" spc="254" dirty="0">
                <a:solidFill>
                  <a:srgbClr val="15203F"/>
                </a:solidFill>
                <a:latin typeface="SimSun"/>
                <a:cs typeface="SimSun"/>
              </a:rPr>
              <a:t>n</a:t>
            </a:r>
            <a:r>
              <a:rPr b="1" spc="-35" dirty="0">
                <a:solidFill>
                  <a:srgbClr val="15203F"/>
                </a:solidFill>
                <a:latin typeface="SimSun"/>
                <a:cs typeface="SimSun"/>
              </a:rPr>
              <a:t>c</a:t>
            </a:r>
            <a:r>
              <a:rPr b="1" spc="-25" dirty="0">
                <a:solidFill>
                  <a:srgbClr val="15203F"/>
                </a:solidFill>
                <a:latin typeface="SimSun"/>
                <a:cs typeface="SimSun"/>
              </a:rPr>
              <a:t>r</a:t>
            </a:r>
            <a:r>
              <a:rPr b="1" spc="25" dirty="0">
                <a:solidFill>
                  <a:srgbClr val="15203F"/>
                </a:solidFill>
                <a:latin typeface="SimSun"/>
                <a:cs typeface="SimSun"/>
              </a:rPr>
              <a:t>yption</a:t>
            </a:r>
            <a:endParaRPr b="1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Encrypt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sensitive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data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in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transit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at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rest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to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prevent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unauthorized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access</a:t>
            </a:r>
            <a:r>
              <a:rPr sz="1350" spc="-5" dirty="0">
                <a:solidFill>
                  <a:srgbClr val="15203F"/>
                </a:solidFill>
                <a:latin typeface="Roboto"/>
                <a:cs typeface="Roboto"/>
              </a:rPr>
              <a:t>.</a:t>
            </a:r>
            <a:endParaRPr sz="1350" dirty="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6325" y="3562350"/>
            <a:ext cx="428625" cy="4286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73625" y="4154487"/>
            <a:ext cx="5956300" cy="104631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105" dirty="0">
                <a:solidFill>
                  <a:srgbClr val="15203F"/>
                </a:solidFill>
                <a:latin typeface="SimSun"/>
                <a:cs typeface="SimSun"/>
              </a:rPr>
              <a:t>S</a:t>
            </a:r>
            <a:r>
              <a:rPr b="1" spc="135" dirty="0">
                <a:solidFill>
                  <a:srgbClr val="15203F"/>
                </a:solidFill>
                <a:latin typeface="SimSun"/>
                <a:cs typeface="SimSun"/>
              </a:rPr>
              <a:t>e</a:t>
            </a:r>
            <a:r>
              <a:rPr b="1" spc="40" dirty="0">
                <a:solidFill>
                  <a:srgbClr val="15203F"/>
                </a:solidFill>
                <a:latin typeface="SimSun"/>
                <a:cs typeface="SimSun"/>
              </a:rPr>
              <a:t>cu</a:t>
            </a:r>
            <a:r>
              <a:rPr b="1" spc="20" dirty="0">
                <a:solidFill>
                  <a:srgbClr val="15203F"/>
                </a:solidFill>
                <a:latin typeface="SimSun"/>
                <a:cs typeface="SimSun"/>
              </a:rPr>
              <a:t>r</a:t>
            </a:r>
            <a:r>
              <a:rPr b="1" spc="45" dirty="0">
                <a:solidFill>
                  <a:srgbClr val="15203F"/>
                </a:solidFill>
                <a:latin typeface="SimSun"/>
                <a:cs typeface="SimSun"/>
              </a:rPr>
              <a:t>e</a:t>
            </a:r>
            <a:r>
              <a:rPr b="1" spc="-409" dirty="0">
                <a:solidFill>
                  <a:srgbClr val="15203F"/>
                </a:solidFill>
                <a:latin typeface="SimSun"/>
                <a:cs typeface="SimSun"/>
              </a:rPr>
              <a:t> </a:t>
            </a:r>
            <a:r>
              <a:rPr b="1" spc="484" dirty="0">
                <a:solidFill>
                  <a:srgbClr val="15203F"/>
                </a:solidFill>
                <a:latin typeface="SimSun"/>
                <a:cs typeface="SimSun"/>
              </a:rPr>
              <a:t>Com</a:t>
            </a:r>
            <a:r>
              <a:rPr b="1" spc="450" dirty="0">
                <a:solidFill>
                  <a:srgbClr val="15203F"/>
                </a:solidFill>
                <a:latin typeface="SimSun"/>
                <a:cs typeface="SimSun"/>
              </a:rPr>
              <a:t>m</a:t>
            </a:r>
            <a:r>
              <a:rPr b="1" spc="60" dirty="0">
                <a:solidFill>
                  <a:srgbClr val="15203F"/>
                </a:solidFill>
                <a:latin typeface="SimSun"/>
                <a:cs typeface="SimSun"/>
              </a:rPr>
              <a:t>uni</a:t>
            </a:r>
            <a:r>
              <a:rPr b="1" spc="75" dirty="0">
                <a:solidFill>
                  <a:srgbClr val="15203F"/>
                </a:solidFill>
                <a:latin typeface="SimSun"/>
                <a:cs typeface="SimSun"/>
              </a:rPr>
              <a:t>c</a:t>
            </a:r>
            <a:r>
              <a:rPr b="1" spc="-5" dirty="0">
                <a:solidFill>
                  <a:srgbClr val="15203F"/>
                </a:solidFill>
                <a:latin typeface="SimSun"/>
                <a:cs typeface="SimSun"/>
              </a:rPr>
              <a:t>ation</a:t>
            </a:r>
            <a:r>
              <a:rPr b="1" spc="-405" dirty="0">
                <a:solidFill>
                  <a:srgbClr val="15203F"/>
                </a:solidFill>
                <a:latin typeface="SimSun"/>
                <a:cs typeface="SimSun"/>
              </a:rPr>
              <a:t> </a:t>
            </a:r>
            <a:r>
              <a:rPr b="1" spc="55" dirty="0">
                <a:solidFill>
                  <a:srgbClr val="15203F"/>
                </a:solidFill>
                <a:latin typeface="SimSun"/>
                <a:cs typeface="SimSun"/>
              </a:rPr>
              <a:t>P</a:t>
            </a:r>
            <a:r>
              <a:rPr b="1" spc="40" dirty="0">
                <a:solidFill>
                  <a:srgbClr val="15203F"/>
                </a:solidFill>
                <a:latin typeface="SimSun"/>
                <a:cs typeface="SimSun"/>
              </a:rPr>
              <a:t>r</a:t>
            </a:r>
            <a:r>
              <a:rPr b="1" spc="-65" dirty="0">
                <a:solidFill>
                  <a:srgbClr val="15203F"/>
                </a:solidFill>
                <a:latin typeface="SimSun"/>
                <a:cs typeface="SimSun"/>
              </a:rPr>
              <a:t>o</a:t>
            </a:r>
            <a:r>
              <a:rPr b="1" spc="-85" dirty="0">
                <a:solidFill>
                  <a:srgbClr val="15203F"/>
                </a:solidFill>
                <a:latin typeface="SimSun"/>
                <a:cs typeface="SimSun"/>
              </a:rPr>
              <a:t>t</a:t>
            </a:r>
            <a:r>
              <a:rPr b="1" spc="125" dirty="0">
                <a:solidFill>
                  <a:srgbClr val="15203F"/>
                </a:solidFill>
                <a:latin typeface="SimSun"/>
                <a:cs typeface="SimSun"/>
              </a:rPr>
              <a:t>o</a:t>
            </a:r>
            <a:r>
              <a:rPr b="1" spc="70" dirty="0">
                <a:solidFill>
                  <a:srgbClr val="15203F"/>
                </a:solidFill>
                <a:latin typeface="SimSun"/>
                <a:cs typeface="SimSun"/>
              </a:rPr>
              <a:t>c</a:t>
            </a:r>
            <a:r>
              <a:rPr b="1" spc="80" dirty="0">
                <a:solidFill>
                  <a:srgbClr val="15203F"/>
                </a:solidFill>
                <a:latin typeface="SimSun"/>
                <a:cs typeface="SimSun"/>
              </a:rPr>
              <a:t>o</a:t>
            </a:r>
            <a:r>
              <a:rPr b="1" spc="-135" dirty="0">
                <a:solidFill>
                  <a:srgbClr val="15203F"/>
                </a:solidFill>
                <a:latin typeface="SimSun"/>
                <a:cs typeface="SimSun"/>
              </a:rPr>
              <a:t>ls</a:t>
            </a:r>
            <a:endParaRPr b="1" dirty="0">
              <a:latin typeface="SimSun"/>
              <a:cs typeface="SimSun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Implement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secure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communication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protocols,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such</a:t>
            </a:r>
            <a:r>
              <a:rPr spc="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as</a:t>
            </a:r>
            <a:r>
              <a:rPr spc="-2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TLS/SSL,</a:t>
            </a:r>
            <a:r>
              <a:rPr spc="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to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protect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data </a:t>
            </a:r>
            <a:r>
              <a:rPr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during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transmission.</a:t>
            </a:r>
            <a:endParaRPr dirty="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86337" y="5466161"/>
            <a:ext cx="401828" cy="42401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873625" y="5986375"/>
            <a:ext cx="5860415" cy="106574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b="1" spc="-85" dirty="0">
                <a:solidFill>
                  <a:srgbClr val="15203F"/>
                </a:solidFill>
                <a:latin typeface="SimSun"/>
                <a:cs typeface="SimSun"/>
              </a:rPr>
              <a:t>Digita</a:t>
            </a:r>
            <a:r>
              <a:rPr b="1" spc="-80" dirty="0">
                <a:solidFill>
                  <a:srgbClr val="15203F"/>
                </a:solidFill>
                <a:latin typeface="SimSun"/>
                <a:cs typeface="SimSun"/>
              </a:rPr>
              <a:t>l</a:t>
            </a:r>
            <a:r>
              <a:rPr b="1" spc="-409" dirty="0">
                <a:solidFill>
                  <a:srgbClr val="15203F"/>
                </a:solidFill>
                <a:latin typeface="SimSun"/>
                <a:cs typeface="SimSun"/>
              </a:rPr>
              <a:t> </a:t>
            </a:r>
            <a:r>
              <a:rPr b="1" spc="30" dirty="0">
                <a:solidFill>
                  <a:srgbClr val="15203F"/>
                </a:solidFill>
                <a:latin typeface="SimSun"/>
                <a:cs typeface="SimSun"/>
              </a:rPr>
              <a:t>Signatu</a:t>
            </a:r>
            <a:r>
              <a:rPr b="1" spc="10" dirty="0">
                <a:solidFill>
                  <a:srgbClr val="15203F"/>
                </a:solidFill>
                <a:latin typeface="SimSun"/>
                <a:cs typeface="SimSun"/>
              </a:rPr>
              <a:t>r</a:t>
            </a:r>
            <a:r>
              <a:rPr b="1" spc="45" dirty="0">
                <a:solidFill>
                  <a:srgbClr val="15203F"/>
                </a:solidFill>
                <a:latin typeface="SimSun"/>
                <a:cs typeface="SimSun"/>
              </a:rPr>
              <a:t>e</a:t>
            </a:r>
            <a:r>
              <a:rPr b="1" spc="15" dirty="0">
                <a:solidFill>
                  <a:srgbClr val="15203F"/>
                </a:solidFill>
                <a:latin typeface="SimSun"/>
                <a:cs typeface="SimSun"/>
              </a:rPr>
              <a:t>s</a:t>
            </a:r>
            <a:endParaRPr b="1" dirty="0">
              <a:latin typeface="SimSun"/>
              <a:cs typeface="SimSun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Use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digital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signatures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to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verify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the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authenticity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integrity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10" dirty="0">
                <a:solidFill>
                  <a:srgbClr val="15203F"/>
                </a:solidFill>
                <a:latin typeface="Roboto"/>
                <a:cs typeface="Roboto"/>
              </a:rPr>
              <a:t>of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software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 </a:t>
            </a:r>
            <a:r>
              <a:rPr spc="-32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data.</a:t>
            </a:r>
            <a:endParaRPr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1430000" cy="7587998"/>
          </a:xfrm>
          <a:custGeom>
            <a:avLst/>
            <a:gdLst/>
            <a:ahLst/>
            <a:cxnLst/>
            <a:rect l="l" t="t" r="r" b="b"/>
            <a:pathLst>
              <a:path w="11430000" h="7258050">
                <a:moveTo>
                  <a:pt x="11430000" y="0"/>
                </a:moveTo>
                <a:lnTo>
                  <a:pt x="0" y="0"/>
                </a:lnTo>
                <a:lnTo>
                  <a:pt x="0" y="7258050"/>
                </a:lnTo>
                <a:lnTo>
                  <a:pt x="11430000" y="72580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BFC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1" y="2355543"/>
            <a:ext cx="11201400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25" dirty="0">
                <a:latin typeface="Algerian" panose="04020705040A02060702" pitchFamily="82" charset="0"/>
              </a:rPr>
              <a:t>Monitoring,</a:t>
            </a:r>
            <a:r>
              <a:rPr spc="85" dirty="0">
                <a:latin typeface="Algerian" panose="04020705040A02060702" pitchFamily="82" charset="0"/>
              </a:rPr>
              <a:t> </a:t>
            </a:r>
            <a:r>
              <a:rPr spc="285" dirty="0">
                <a:latin typeface="Algerian" panose="04020705040A02060702" pitchFamily="82" charset="0"/>
              </a:rPr>
              <a:t>Logging,</a:t>
            </a:r>
            <a:r>
              <a:rPr spc="85" dirty="0">
                <a:latin typeface="Algerian" panose="04020705040A02060702" pitchFamily="82" charset="0"/>
              </a:rPr>
              <a:t> </a:t>
            </a:r>
            <a:r>
              <a:rPr spc="310" dirty="0">
                <a:latin typeface="Algerian" panose="04020705040A02060702" pitchFamily="82" charset="0"/>
              </a:rPr>
              <a:t>and</a:t>
            </a:r>
            <a:r>
              <a:rPr spc="85" dirty="0">
                <a:latin typeface="Algerian" panose="04020705040A02060702" pitchFamily="82" charset="0"/>
              </a:rPr>
              <a:t> </a:t>
            </a:r>
            <a:r>
              <a:rPr spc="265" dirty="0">
                <a:latin typeface="Algerian" panose="04020705040A02060702" pitchFamily="82" charset="0"/>
              </a:rPr>
              <a:t>Incident</a:t>
            </a:r>
            <a:r>
              <a:rPr spc="85" dirty="0">
                <a:latin typeface="Algerian" panose="04020705040A02060702" pitchFamily="82" charset="0"/>
              </a:rPr>
              <a:t> </a:t>
            </a:r>
            <a:r>
              <a:rPr spc="270" dirty="0">
                <a:latin typeface="Algerian" panose="04020705040A02060702" pitchFamily="82" charset="0"/>
              </a:rPr>
              <a:t>Response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0075" y="4498187"/>
            <a:ext cx="10229850" cy="790575"/>
            <a:chOff x="600075" y="4498187"/>
            <a:chExt cx="10229850" cy="790575"/>
          </a:xfrm>
        </p:grpSpPr>
        <p:sp>
          <p:nvSpPr>
            <p:cNvPr id="6" name="object 6"/>
            <p:cNvSpPr/>
            <p:nvPr/>
          </p:nvSpPr>
          <p:spPr>
            <a:xfrm>
              <a:off x="600075" y="4498187"/>
              <a:ext cx="10229850" cy="617220"/>
            </a:xfrm>
            <a:custGeom>
              <a:avLst/>
              <a:gdLst/>
              <a:ahLst/>
              <a:cxnLst/>
              <a:rect l="l" t="t" r="r" b="b"/>
              <a:pathLst>
                <a:path w="10229850" h="617220">
                  <a:moveTo>
                    <a:pt x="10229850" y="604583"/>
                  </a:moveTo>
                  <a:lnTo>
                    <a:pt x="10228923" y="602335"/>
                  </a:lnTo>
                  <a:lnTo>
                    <a:pt x="10225202" y="598614"/>
                  </a:lnTo>
                  <a:lnTo>
                    <a:pt x="10222954" y="597687"/>
                  </a:lnTo>
                  <a:lnTo>
                    <a:pt x="2520924" y="597687"/>
                  </a:lnTo>
                  <a:lnTo>
                    <a:pt x="2523198" y="595426"/>
                  </a:lnTo>
                  <a:lnTo>
                    <a:pt x="2524125" y="593178"/>
                  </a:lnTo>
                  <a:lnTo>
                    <a:pt x="2524125" y="6896"/>
                  </a:lnTo>
                  <a:lnTo>
                    <a:pt x="2523198" y="4648"/>
                  </a:lnTo>
                  <a:lnTo>
                    <a:pt x="2519476" y="927"/>
                  </a:lnTo>
                  <a:lnTo>
                    <a:pt x="2517229" y="0"/>
                  </a:lnTo>
                  <a:lnTo>
                    <a:pt x="2511958" y="0"/>
                  </a:lnTo>
                  <a:lnTo>
                    <a:pt x="2509723" y="927"/>
                  </a:lnTo>
                  <a:lnTo>
                    <a:pt x="2506002" y="4648"/>
                  </a:lnTo>
                  <a:lnTo>
                    <a:pt x="2505075" y="6896"/>
                  </a:lnTo>
                  <a:lnTo>
                    <a:pt x="2505075" y="590550"/>
                  </a:lnTo>
                  <a:lnTo>
                    <a:pt x="2505075" y="593178"/>
                  </a:lnTo>
                  <a:lnTo>
                    <a:pt x="2506002" y="595426"/>
                  </a:lnTo>
                  <a:lnTo>
                    <a:pt x="2508262" y="597687"/>
                  </a:lnTo>
                  <a:lnTo>
                    <a:pt x="6896" y="597687"/>
                  </a:lnTo>
                  <a:lnTo>
                    <a:pt x="4648" y="598614"/>
                  </a:lnTo>
                  <a:lnTo>
                    <a:pt x="927" y="602335"/>
                  </a:lnTo>
                  <a:lnTo>
                    <a:pt x="0" y="604583"/>
                  </a:lnTo>
                  <a:lnTo>
                    <a:pt x="0" y="607212"/>
                  </a:lnTo>
                  <a:lnTo>
                    <a:pt x="0" y="609841"/>
                  </a:lnTo>
                  <a:lnTo>
                    <a:pt x="927" y="612089"/>
                  </a:lnTo>
                  <a:lnTo>
                    <a:pt x="4648" y="615810"/>
                  </a:lnTo>
                  <a:lnTo>
                    <a:pt x="6896" y="616737"/>
                  </a:lnTo>
                  <a:lnTo>
                    <a:pt x="10222954" y="616737"/>
                  </a:lnTo>
                  <a:lnTo>
                    <a:pt x="10225202" y="615810"/>
                  </a:lnTo>
                  <a:lnTo>
                    <a:pt x="10228923" y="612089"/>
                  </a:lnTo>
                  <a:lnTo>
                    <a:pt x="10229850" y="609841"/>
                  </a:lnTo>
                  <a:lnTo>
                    <a:pt x="10229850" y="604583"/>
                  </a:lnTo>
                  <a:close/>
                </a:path>
              </a:pathLst>
            </a:custGeom>
            <a:solidFill>
              <a:srgbClr val="CFD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24175" y="49077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2407" y="0"/>
                  </a:moveTo>
                  <a:lnTo>
                    <a:pt x="18592" y="0"/>
                  </a:lnTo>
                  <a:lnTo>
                    <a:pt x="15849" y="533"/>
                  </a:lnTo>
                  <a:lnTo>
                    <a:pt x="0" y="18580"/>
                  </a:lnTo>
                  <a:lnTo>
                    <a:pt x="0" y="359562"/>
                  </a:lnTo>
                  <a:lnTo>
                    <a:pt x="0" y="362407"/>
                  </a:lnTo>
                  <a:lnTo>
                    <a:pt x="18592" y="381000"/>
                  </a:lnTo>
                  <a:lnTo>
                    <a:pt x="362407" y="381000"/>
                  </a:lnTo>
                  <a:lnTo>
                    <a:pt x="381000" y="362407"/>
                  </a:lnTo>
                  <a:lnTo>
                    <a:pt x="381000" y="18580"/>
                  </a:lnTo>
                  <a:lnTo>
                    <a:pt x="365150" y="533"/>
                  </a:lnTo>
                  <a:lnTo>
                    <a:pt x="362407" y="0"/>
                  </a:lnTo>
                  <a:close/>
                </a:path>
              </a:pathLst>
            </a:custGeom>
            <a:solidFill>
              <a:srgbClr val="E9E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48838" y="4933162"/>
            <a:ext cx="1314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80" dirty="0">
                <a:solidFill>
                  <a:srgbClr val="15203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9214" y="3402012"/>
            <a:ext cx="4573905" cy="104631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b="1" spc="150" dirty="0">
                <a:solidFill>
                  <a:srgbClr val="15203F"/>
                </a:solidFill>
                <a:latin typeface="Calibri"/>
                <a:cs typeface="Calibri"/>
              </a:rPr>
              <a:t>Security</a:t>
            </a:r>
            <a:r>
              <a:rPr b="1" spc="15" dirty="0">
                <a:solidFill>
                  <a:srgbClr val="15203F"/>
                </a:solidFill>
                <a:latin typeface="Calibri"/>
                <a:cs typeface="Calibri"/>
              </a:rPr>
              <a:t> </a:t>
            </a:r>
            <a:r>
              <a:rPr b="1" spc="145" dirty="0">
                <a:solidFill>
                  <a:srgbClr val="15203F"/>
                </a:solidFill>
                <a:latin typeface="Calibri"/>
                <a:cs typeface="Calibri"/>
              </a:rPr>
              <a:t>Monitoring</a:t>
            </a:r>
            <a:endParaRPr b="1" dirty="0">
              <a:latin typeface="Calibri"/>
              <a:cs typeface="Calibri"/>
            </a:endParaRPr>
          </a:p>
          <a:p>
            <a:pPr marL="12700" marR="5080" algn="ctr">
              <a:lnSpc>
                <a:spcPct val="129600"/>
              </a:lnSpc>
              <a:spcBef>
                <a:spcPts val="540"/>
              </a:spcBef>
            </a:pP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Continuously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monitor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the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system</a:t>
            </a:r>
            <a:r>
              <a:rPr spc="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for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suspicious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activity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 </a:t>
            </a:r>
            <a:r>
              <a:rPr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potential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threats.</a:t>
            </a:r>
            <a:endParaRPr dirty="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4500" y="4902999"/>
            <a:ext cx="381000" cy="800100"/>
            <a:chOff x="5524500" y="4902999"/>
            <a:chExt cx="381000" cy="800100"/>
          </a:xfrm>
        </p:grpSpPr>
        <p:sp>
          <p:nvSpPr>
            <p:cNvPr id="11" name="object 11"/>
            <p:cNvSpPr/>
            <p:nvPr/>
          </p:nvSpPr>
          <p:spPr>
            <a:xfrm>
              <a:off x="5705475" y="5103024"/>
              <a:ext cx="19050" cy="600075"/>
            </a:xfrm>
            <a:custGeom>
              <a:avLst/>
              <a:gdLst/>
              <a:ahLst/>
              <a:cxnLst/>
              <a:rect l="l" t="t" r="r" b="b"/>
              <a:pathLst>
                <a:path w="19050" h="600075">
                  <a:moveTo>
                    <a:pt x="1215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590550"/>
                  </a:lnTo>
                  <a:lnTo>
                    <a:pt x="0" y="593178"/>
                  </a:lnTo>
                  <a:lnTo>
                    <a:pt x="927" y="595426"/>
                  </a:lnTo>
                  <a:lnTo>
                    <a:pt x="4648" y="599135"/>
                  </a:lnTo>
                  <a:lnTo>
                    <a:pt x="6896" y="600075"/>
                  </a:lnTo>
                  <a:lnTo>
                    <a:pt x="12153" y="600075"/>
                  </a:lnTo>
                  <a:lnTo>
                    <a:pt x="14401" y="599135"/>
                  </a:lnTo>
                  <a:lnTo>
                    <a:pt x="18122" y="595426"/>
                  </a:lnTo>
                  <a:lnTo>
                    <a:pt x="19050" y="593178"/>
                  </a:lnTo>
                  <a:lnTo>
                    <a:pt x="19050" y="6896"/>
                  </a:ln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close/>
                </a:path>
              </a:pathLst>
            </a:custGeom>
            <a:solidFill>
              <a:srgbClr val="CFD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4500" y="490299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62407" y="0"/>
                  </a:moveTo>
                  <a:lnTo>
                    <a:pt x="18592" y="0"/>
                  </a:lnTo>
                  <a:lnTo>
                    <a:pt x="15849" y="533"/>
                  </a:lnTo>
                  <a:lnTo>
                    <a:pt x="0" y="18580"/>
                  </a:lnTo>
                  <a:lnTo>
                    <a:pt x="0" y="369087"/>
                  </a:lnTo>
                  <a:lnTo>
                    <a:pt x="0" y="371932"/>
                  </a:lnTo>
                  <a:lnTo>
                    <a:pt x="18592" y="390525"/>
                  </a:lnTo>
                  <a:lnTo>
                    <a:pt x="362407" y="390525"/>
                  </a:lnTo>
                  <a:lnTo>
                    <a:pt x="381000" y="371932"/>
                  </a:lnTo>
                  <a:lnTo>
                    <a:pt x="381000" y="18580"/>
                  </a:lnTo>
                  <a:lnTo>
                    <a:pt x="365150" y="533"/>
                  </a:lnTo>
                  <a:lnTo>
                    <a:pt x="362407" y="0"/>
                  </a:lnTo>
                  <a:close/>
                </a:path>
              </a:pathLst>
            </a:custGeom>
            <a:solidFill>
              <a:srgbClr val="E9E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31154" y="4928399"/>
            <a:ext cx="16764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00" dirty="0">
                <a:solidFill>
                  <a:srgbClr val="15203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3889" y="5859468"/>
            <a:ext cx="4064000" cy="143693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b="1" spc="190" dirty="0">
                <a:solidFill>
                  <a:srgbClr val="15203F"/>
                </a:solidFill>
                <a:latin typeface="Calibri"/>
                <a:cs typeface="Calibri"/>
              </a:rPr>
              <a:t>Log</a:t>
            </a:r>
            <a:r>
              <a:rPr b="1" spc="5" dirty="0">
                <a:solidFill>
                  <a:srgbClr val="15203F"/>
                </a:solidFill>
                <a:latin typeface="Calibri"/>
                <a:cs typeface="Calibri"/>
              </a:rPr>
              <a:t> </a:t>
            </a:r>
            <a:r>
              <a:rPr b="1" spc="200" dirty="0">
                <a:solidFill>
                  <a:srgbClr val="15203F"/>
                </a:solidFill>
                <a:latin typeface="Calibri"/>
                <a:cs typeface="Calibri"/>
              </a:rPr>
              <a:t>Analysis</a:t>
            </a:r>
            <a:endParaRPr b="1" dirty="0">
              <a:latin typeface="Calibri"/>
              <a:cs typeface="Calibri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Record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system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events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analyze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logs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to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detect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 </a:t>
            </a:r>
            <a:r>
              <a:rPr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investigate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security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incidents.</a:t>
            </a:r>
            <a:endParaRPr dirty="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24825" y="4498187"/>
            <a:ext cx="381000" cy="790575"/>
            <a:chOff x="8124825" y="4498187"/>
            <a:chExt cx="381000" cy="790575"/>
          </a:xfrm>
        </p:grpSpPr>
        <p:sp>
          <p:nvSpPr>
            <p:cNvPr id="16" name="object 16"/>
            <p:cNvSpPr/>
            <p:nvPr/>
          </p:nvSpPr>
          <p:spPr>
            <a:xfrm>
              <a:off x="8305800" y="4498187"/>
              <a:ext cx="19050" cy="600075"/>
            </a:xfrm>
            <a:custGeom>
              <a:avLst/>
              <a:gdLst/>
              <a:ahLst/>
              <a:cxnLst/>
              <a:rect l="l" t="t" r="r" b="b"/>
              <a:pathLst>
                <a:path w="19050" h="600075">
                  <a:moveTo>
                    <a:pt x="12153" y="0"/>
                  </a:move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590550"/>
                  </a:lnTo>
                  <a:lnTo>
                    <a:pt x="0" y="593178"/>
                  </a:lnTo>
                  <a:lnTo>
                    <a:pt x="927" y="595426"/>
                  </a:lnTo>
                  <a:lnTo>
                    <a:pt x="4648" y="599135"/>
                  </a:lnTo>
                  <a:lnTo>
                    <a:pt x="6896" y="600075"/>
                  </a:lnTo>
                  <a:lnTo>
                    <a:pt x="12153" y="600075"/>
                  </a:lnTo>
                  <a:lnTo>
                    <a:pt x="14401" y="599135"/>
                  </a:lnTo>
                  <a:lnTo>
                    <a:pt x="18122" y="595426"/>
                  </a:lnTo>
                  <a:lnTo>
                    <a:pt x="19050" y="593178"/>
                  </a:lnTo>
                  <a:lnTo>
                    <a:pt x="19050" y="6896"/>
                  </a:ln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close/>
                </a:path>
              </a:pathLst>
            </a:custGeom>
            <a:solidFill>
              <a:srgbClr val="CFD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24825" y="49077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2407" y="0"/>
                  </a:moveTo>
                  <a:lnTo>
                    <a:pt x="18592" y="0"/>
                  </a:lnTo>
                  <a:lnTo>
                    <a:pt x="15849" y="533"/>
                  </a:lnTo>
                  <a:lnTo>
                    <a:pt x="0" y="18580"/>
                  </a:lnTo>
                  <a:lnTo>
                    <a:pt x="0" y="359562"/>
                  </a:lnTo>
                  <a:lnTo>
                    <a:pt x="0" y="362407"/>
                  </a:lnTo>
                  <a:lnTo>
                    <a:pt x="18592" y="381000"/>
                  </a:lnTo>
                  <a:lnTo>
                    <a:pt x="362407" y="381000"/>
                  </a:lnTo>
                  <a:lnTo>
                    <a:pt x="381000" y="362407"/>
                  </a:lnTo>
                  <a:lnTo>
                    <a:pt x="381000" y="18580"/>
                  </a:lnTo>
                  <a:lnTo>
                    <a:pt x="365150" y="533"/>
                  </a:lnTo>
                  <a:lnTo>
                    <a:pt x="362407" y="0"/>
                  </a:lnTo>
                  <a:close/>
                </a:path>
              </a:pathLst>
            </a:custGeom>
            <a:solidFill>
              <a:srgbClr val="E9EC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33117" y="4933162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75" dirty="0">
                <a:solidFill>
                  <a:srgbClr val="15203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66774" y="3302794"/>
            <a:ext cx="4573905" cy="140641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b="1" spc="140" dirty="0">
                <a:solidFill>
                  <a:srgbClr val="15203F"/>
                </a:solidFill>
                <a:latin typeface="Calibri"/>
                <a:cs typeface="Calibri"/>
              </a:rPr>
              <a:t>Incident</a:t>
            </a:r>
            <a:r>
              <a:rPr b="1" spc="30" dirty="0">
                <a:solidFill>
                  <a:srgbClr val="15203F"/>
                </a:solidFill>
                <a:latin typeface="Calibri"/>
                <a:cs typeface="Calibri"/>
              </a:rPr>
              <a:t> </a:t>
            </a:r>
            <a:r>
              <a:rPr b="1" spc="145" dirty="0">
                <a:solidFill>
                  <a:srgbClr val="15203F"/>
                </a:solidFill>
                <a:latin typeface="Calibri"/>
                <a:cs typeface="Calibri"/>
              </a:rPr>
              <a:t>Response</a:t>
            </a:r>
            <a:r>
              <a:rPr b="1" spc="35" dirty="0">
                <a:solidFill>
                  <a:srgbClr val="15203F"/>
                </a:solidFill>
                <a:latin typeface="Calibri"/>
                <a:cs typeface="Calibri"/>
              </a:rPr>
              <a:t> </a:t>
            </a:r>
            <a:r>
              <a:rPr b="1" spc="180" dirty="0">
                <a:solidFill>
                  <a:srgbClr val="15203F"/>
                </a:solidFill>
                <a:latin typeface="Calibri"/>
                <a:cs typeface="Calibri"/>
              </a:rPr>
              <a:t>Plan</a:t>
            </a:r>
            <a:endParaRPr b="1" dirty="0">
              <a:latin typeface="Calibri"/>
              <a:cs typeface="Calibri"/>
            </a:endParaRPr>
          </a:p>
          <a:p>
            <a:pPr marL="12065" marR="5080">
              <a:lnSpc>
                <a:spcPct val="129600"/>
              </a:lnSpc>
              <a:spcBef>
                <a:spcPts val="540"/>
              </a:spcBef>
            </a:pP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Develop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a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plan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to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handle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security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incidents,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including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steps </a:t>
            </a:r>
            <a:r>
              <a:rPr spc="-32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for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containment,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remediation,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5" dirty="0">
                <a:solidFill>
                  <a:srgbClr val="15203F"/>
                </a:solidFill>
                <a:latin typeface="Roboto"/>
                <a:cs typeface="Roboto"/>
              </a:rPr>
              <a:t>recovery.</a:t>
            </a:r>
            <a:endParaRPr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52315" cy="75882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1050925"/>
            <a:ext cx="5437823" cy="10526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l">
              <a:lnSpc>
                <a:spcPts val="4200"/>
              </a:lnSpc>
              <a:spcBef>
                <a:spcPts val="50"/>
              </a:spcBef>
            </a:pPr>
            <a:r>
              <a:rPr spc="385" dirty="0">
                <a:latin typeface="Algerian" panose="04020705040A02060702" pitchFamily="82" charset="0"/>
                <a:cs typeface="SimSun"/>
              </a:rPr>
              <a:t>Co</a:t>
            </a:r>
            <a:r>
              <a:rPr spc="365" dirty="0">
                <a:latin typeface="Algerian" panose="04020705040A02060702" pitchFamily="82" charset="0"/>
                <a:cs typeface="SimSun"/>
              </a:rPr>
              <a:t>n</a:t>
            </a:r>
            <a:r>
              <a:rPr spc="-5" dirty="0">
                <a:latin typeface="Algerian" panose="04020705040A02060702" pitchFamily="82" charset="0"/>
                <a:cs typeface="SimSun"/>
              </a:rPr>
              <a:t>clusion</a:t>
            </a:r>
            <a:r>
              <a:rPr lang="en-GB" spc="-5" dirty="0">
                <a:latin typeface="Algerian" panose="04020705040A02060702" pitchFamily="82" charset="0"/>
                <a:cs typeface="SimSun"/>
              </a:rPr>
              <a:t> </a:t>
            </a:r>
            <a:r>
              <a:rPr spc="-835" dirty="0">
                <a:latin typeface="Algerian" panose="04020705040A02060702" pitchFamily="82" charset="0"/>
                <a:cs typeface="SimSun"/>
              </a:rPr>
              <a:t> </a:t>
            </a:r>
            <a:r>
              <a:rPr lang="en-GB" spc="-835" dirty="0">
                <a:latin typeface="Algerian" panose="04020705040A02060702" pitchFamily="82" charset="0"/>
                <a:cs typeface="SimSun"/>
              </a:rPr>
              <a:t>                         </a:t>
            </a:r>
            <a:r>
              <a:rPr spc="360" dirty="0">
                <a:latin typeface="Algerian" panose="04020705040A02060702" pitchFamily="82" charset="0"/>
                <a:cs typeface="SimSun"/>
              </a:rPr>
              <a:t>a</a:t>
            </a:r>
            <a:r>
              <a:rPr spc="340" dirty="0">
                <a:latin typeface="Algerian" panose="04020705040A02060702" pitchFamily="82" charset="0"/>
                <a:cs typeface="SimSun"/>
              </a:rPr>
              <a:t>n</a:t>
            </a:r>
            <a:r>
              <a:rPr lang="en-GB" spc="330" dirty="0">
                <a:latin typeface="Algerian" panose="04020705040A02060702" pitchFamily="82" charset="0"/>
                <a:cs typeface="SimSun"/>
              </a:rPr>
              <a:t>d </a:t>
            </a:r>
            <a:r>
              <a:rPr spc="285" dirty="0">
                <a:latin typeface="Algerian" panose="04020705040A02060702" pitchFamily="82" charset="0"/>
                <a:cs typeface="SimSun"/>
              </a:rPr>
              <a:t>B</a:t>
            </a:r>
            <a:r>
              <a:rPr spc="290" dirty="0">
                <a:latin typeface="Algerian" panose="04020705040A02060702" pitchFamily="82" charset="0"/>
                <a:cs typeface="SimSun"/>
              </a:rPr>
              <a:t>e</a:t>
            </a:r>
            <a:r>
              <a:rPr spc="-240" dirty="0">
                <a:latin typeface="Algerian" panose="04020705040A02060702" pitchFamily="82" charset="0"/>
                <a:cs typeface="SimSun"/>
              </a:rPr>
              <a:t>st  </a:t>
            </a:r>
            <a:r>
              <a:rPr spc="-50" dirty="0">
                <a:latin typeface="Algerian" panose="04020705040A02060702" pitchFamily="82" charset="0"/>
                <a:cs typeface="SimSun"/>
              </a:rPr>
              <a:t>Practices</a:t>
            </a:r>
          </a:p>
        </p:txBody>
      </p:sp>
      <p:sp>
        <p:nvSpPr>
          <p:cNvPr id="4" name="object 4"/>
          <p:cNvSpPr/>
          <p:nvPr/>
        </p:nvSpPr>
        <p:spPr>
          <a:xfrm>
            <a:off x="4886325" y="3035300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92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E9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21613" y="3035300"/>
            <a:ext cx="16764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70" dirty="0">
                <a:solidFill>
                  <a:srgbClr val="15203F"/>
                </a:solidFill>
                <a:latin typeface="SimSun"/>
                <a:cs typeface="SimSun"/>
              </a:rPr>
              <a:t>1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0838" y="3011487"/>
            <a:ext cx="4880610" cy="1138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105" dirty="0">
                <a:solidFill>
                  <a:srgbClr val="15203F"/>
                </a:solidFill>
                <a:latin typeface="SimSun"/>
                <a:cs typeface="SimSun"/>
              </a:rPr>
              <a:t>S</a:t>
            </a:r>
            <a:r>
              <a:rPr sz="2400" b="1" spc="135" dirty="0">
                <a:solidFill>
                  <a:srgbClr val="15203F"/>
                </a:solidFill>
                <a:latin typeface="SimSun"/>
                <a:cs typeface="SimSun"/>
              </a:rPr>
              <a:t>e</a:t>
            </a:r>
            <a:r>
              <a:rPr sz="2400" b="1" spc="40" dirty="0">
                <a:solidFill>
                  <a:srgbClr val="15203F"/>
                </a:solidFill>
                <a:latin typeface="SimSun"/>
                <a:cs typeface="SimSun"/>
              </a:rPr>
              <a:t>cu</a:t>
            </a:r>
            <a:r>
              <a:rPr sz="2400" b="1" spc="20" dirty="0">
                <a:solidFill>
                  <a:srgbClr val="15203F"/>
                </a:solidFill>
                <a:latin typeface="SimSun"/>
                <a:cs typeface="SimSun"/>
              </a:rPr>
              <a:t>r</a:t>
            </a:r>
            <a:r>
              <a:rPr sz="2400" b="1" spc="45" dirty="0">
                <a:solidFill>
                  <a:srgbClr val="15203F"/>
                </a:solidFill>
                <a:latin typeface="SimSun"/>
                <a:cs typeface="SimSun"/>
              </a:rPr>
              <a:t>e</a:t>
            </a:r>
            <a:r>
              <a:rPr sz="2400" b="1" spc="-409" dirty="0">
                <a:solidFill>
                  <a:srgbClr val="15203F"/>
                </a:solidFill>
                <a:latin typeface="SimSun"/>
                <a:cs typeface="SimSun"/>
              </a:rPr>
              <a:t> </a:t>
            </a:r>
            <a:r>
              <a:rPr sz="2400" b="1" spc="245" dirty="0">
                <a:solidFill>
                  <a:srgbClr val="15203F"/>
                </a:solidFill>
                <a:latin typeface="SimSun"/>
                <a:cs typeface="SimSun"/>
              </a:rPr>
              <a:t>R</a:t>
            </a:r>
            <a:r>
              <a:rPr sz="2400" b="1" spc="305" dirty="0">
                <a:solidFill>
                  <a:srgbClr val="15203F"/>
                </a:solidFill>
                <a:latin typeface="SimSun"/>
                <a:cs typeface="SimSun"/>
              </a:rPr>
              <a:t>T</a:t>
            </a:r>
            <a:r>
              <a:rPr sz="2400" b="1" spc="225" dirty="0">
                <a:solidFill>
                  <a:srgbClr val="15203F"/>
                </a:solidFill>
                <a:latin typeface="SimSun"/>
                <a:cs typeface="SimSun"/>
              </a:rPr>
              <a:t>OS</a:t>
            </a:r>
            <a:endParaRPr sz="2400" b="1" dirty="0">
              <a:latin typeface="SimSun"/>
              <a:cs typeface="SimSun"/>
            </a:endParaRPr>
          </a:p>
          <a:p>
            <a:pPr marL="12700" marR="5080">
              <a:lnSpc>
                <a:spcPct val="129600"/>
              </a:lnSpc>
              <a:spcBef>
                <a:spcPts val="540"/>
              </a:spcBef>
            </a:pP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Least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privilege,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secure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boot,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memory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shields,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encrypted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comms, </a:t>
            </a:r>
            <a:r>
              <a:rPr spc="-32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vigilant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rgbClr val="15203F"/>
                </a:solidFill>
                <a:latin typeface="Roboto"/>
                <a:cs typeface="Roboto"/>
              </a:rPr>
              <a:t>monitoring</a:t>
            </a:r>
            <a:endParaRPr dirty="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86325" y="4675405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E9EC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21613" y="4666413"/>
            <a:ext cx="16764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14" dirty="0">
                <a:solidFill>
                  <a:srgbClr val="15203F"/>
                </a:solidFill>
                <a:latin typeface="SimSun"/>
                <a:cs typeface="SimSun"/>
              </a:rPr>
              <a:t>2</a:t>
            </a:r>
            <a:endParaRPr sz="2000" dirty="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0839" y="4686299"/>
            <a:ext cx="4551362" cy="106888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b="1" spc="105" dirty="0">
                <a:solidFill>
                  <a:srgbClr val="15203F"/>
                </a:solidFill>
                <a:latin typeface="SimSun"/>
                <a:cs typeface="SimSun"/>
              </a:rPr>
              <a:t>S</a:t>
            </a:r>
            <a:r>
              <a:rPr sz="2400" b="1" spc="135" dirty="0">
                <a:solidFill>
                  <a:srgbClr val="15203F"/>
                </a:solidFill>
                <a:latin typeface="SimSun"/>
                <a:cs typeface="SimSun"/>
              </a:rPr>
              <a:t>e</a:t>
            </a:r>
            <a:r>
              <a:rPr sz="2400" b="1" spc="-40" dirty="0">
                <a:solidFill>
                  <a:srgbClr val="15203F"/>
                </a:solidFill>
                <a:latin typeface="SimSun"/>
                <a:cs typeface="SimSun"/>
              </a:rPr>
              <a:t>curity</a:t>
            </a:r>
            <a:r>
              <a:rPr sz="2400" b="1" spc="-405" dirty="0">
                <a:solidFill>
                  <a:srgbClr val="15203F"/>
                </a:solidFill>
                <a:latin typeface="SimSun"/>
                <a:cs typeface="SimSun"/>
              </a:rPr>
              <a:t> </a:t>
            </a:r>
            <a:r>
              <a:rPr sz="2400" b="1" spc="-114" dirty="0">
                <a:solidFill>
                  <a:srgbClr val="15203F"/>
                </a:solidFill>
                <a:latin typeface="SimSun"/>
                <a:cs typeface="SimSun"/>
              </a:rPr>
              <a:t>Li</a:t>
            </a:r>
            <a:r>
              <a:rPr sz="2400" b="1" spc="-125" dirty="0">
                <a:solidFill>
                  <a:srgbClr val="15203F"/>
                </a:solidFill>
                <a:latin typeface="SimSun"/>
                <a:cs typeface="SimSun"/>
              </a:rPr>
              <a:t>f</a:t>
            </a:r>
            <a:r>
              <a:rPr sz="2400" b="1" spc="75" dirty="0">
                <a:solidFill>
                  <a:srgbClr val="15203F"/>
                </a:solidFill>
                <a:latin typeface="SimSun"/>
                <a:cs typeface="SimSun"/>
              </a:rPr>
              <a:t>e</a:t>
            </a:r>
            <a:r>
              <a:rPr sz="2400" b="1" spc="105" dirty="0">
                <a:solidFill>
                  <a:srgbClr val="15203F"/>
                </a:solidFill>
                <a:latin typeface="SimSun"/>
                <a:cs typeface="SimSun"/>
              </a:rPr>
              <a:t>c</a:t>
            </a:r>
            <a:r>
              <a:rPr sz="2400" b="1" spc="65" dirty="0">
                <a:solidFill>
                  <a:srgbClr val="15203F"/>
                </a:solidFill>
                <a:latin typeface="SimSun"/>
                <a:cs typeface="SimSun"/>
              </a:rPr>
              <a:t>y</a:t>
            </a:r>
            <a:r>
              <a:rPr sz="2400" b="1" spc="-120" dirty="0">
                <a:solidFill>
                  <a:srgbClr val="15203F"/>
                </a:solidFill>
                <a:latin typeface="SimSun"/>
                <a:cs typeface="SimSun"/>
              </a:rPr>
              <a:t>c</a:t>
            </a:r>
            <a:r>
              <a:rPr sz="2400" b="1" spc="-140" dirty="0">
                <a:solidFill>
                  <a:srgbClr val="15203F"/>
                </a:solidFill>
                <a:latin typeface="SimSun"/>
                <a:cs typeface="SimSun"/>
              </a:rPr>
              <a:t>l</a:t>
            </a:r>
            <a:r>
              <a:rPr sz="2400" b="1" spc="45" dirty="0">
                <a:solidFill>
                  <a:srgbClr val="15203F"/>
                </a:solidFill>
                <a:latin typeface="SimSun"/>
                <a:cs typeface="SimSun"/>
              </a:rPr>
              <a:t>e</a:t>
            </a:r>
            <a:endParaRPr sz="2400" b="1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Prioritize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security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5" dirty="0">
                <a:solidFill>
                  <a:srgbClr val="15203F"/>
                </a:solidFill>
                <a:latin typeface="Roboto"/>
                <a:cs typeface="Roboto"/>
              </a:rPr>
              <a:t>from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rgbClr val="15203F"/>
                </a:solidFill>
                <a:latin typeface="Roboto"/>
                <a:cs typeface="Roboto"/>
              </a:rPr>
              <a:t>design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to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deployment</a:t>
            </a:r>
            <a:r>
              <a:rPr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and</a:t>
            </a:r>
            <a:r>
              <a:rPr spc="5" dirty="0">
                <a:solidFill>
                  <a:srgbClr val="15203F"/>
                </a:solidFill>
                <a:latin typeface="Roboto"/>
                <a:cs typeface="Roboto"/>
              </a:rPr>
              <a:t> </a:t>
            </a:r>
            <a:r>
              <a:rPr spc="-15" dirty="0">
                <a:solidFill>
                  <a:srgbClr val="15203F"/>
                </a:solidFill>
                <a:latin typeface="Roboto"/>
                <a:cs typeface="Roboto"/>
              </a:rPr>
              <a:t>maintenance</a:t>
            </a:r>
            <a:endParaRPr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525</Words>
  <Application>Microsoft Office PowerPoint</Application>
  <PresentationFormat>Custom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SimSun</vt:lpstr>
      <vt:lpstr>Algerian</vt:lpstr>
      <vt:lpstr>Calibri</vt:lpstr>
      <vt:lpstr>Cambria</vt:lpstr>
      <vt:lpstr>Georgia</vt:lpstr>
      <vt:lpstr>Roboto</vt:lpstr>
      <vt:lpstr>Wingdings</vt:lpstr>
      <vt:lpstr>Office Theme</vt:lpstr>
      <vt:lpstr>Hardening  Real-Time  Operating        Systems</vt:lpstr>
      <vt:lpstr>Introduction to Real-Time  Operating Systems</vt:lpstr>
      <vt:lpstr>Security   Challenges  in   RTOS Environments</vt:lpstr>
      <vt:lpstr>Principle of Least Privilege</vt:lpstr>
      <vt:lpstr>Secure Boot and Firmware Integrity</vt:lpstr>
      <vt:lpstr>Memory Protection and  Address Space Isolation</vt:lpstr>
      <vt:lpstr>Secure   Communications and Cryptography</vt:lpstr>
      <vt:lpstr>Monitoring, Logging, and Incident Response</vt:lpstr>
      <vt:lpstr>Conclusion                           and Best 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u2022065</cp:lastModifiedBy>
  <cp:revision>1</cp:revision>
  <dcterms:created xsi:type="dcterms:W3CDTF">2024-12-01T17:33:47Z</dcterms:created>
  <dcterms:modified xsi:type="dcterms:W3CDTF">2024-12-01T18:27:42Z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2024-12-01T00:00:00Z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2024-12-01T00:00:00Z</vt:filetime>
  </property>
</Properties>
</file>