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30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288896" y="0"/>
            <a:ext cx="14630400" cy="8229600"/>
          </a:xfrm>
          <a:prstGeom prst="rect">
            <a:avLst/>
          </a:prstGeom>
          <a:solidFill>
            <a:srgbClr val="FFFFFF"/>
          </a:solidFill>
          <a:ln w="13811">
            <a:solidFill>
              <a:srgbClr val="E5E0DF"/>
            </a:solidFill>
            <a:prstDash val="solid"/>
          </a:ln>
        </p:spPr>
        <p:txBody>
          <a:bodyPr/>
          <a:lstStyle/>
          <a:p>
            <a:endParaRPr lang="en-GB"/>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484948"/>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Promoting ICT in Education: A Strategic Approach</a:t>
            </a:r>
            <a:endParaRPr lang="en-US" sz="5249" dirty="0"/>
          </a:p>
        </p:txBody>
      </p:sp>
      <p:sp>
        <p:nvSpPr>
          <p:cNvPr id="6" name="Text 3"/>
          <p:cNvSpPr/>
          <p:nvPr/>
        </p:nvSpPr>
        <p:spPr>
          <a:xfrm>
            <a:off x="6319599" y="4317802"/>
            <a:ext cx="7477601" cy="1777008"/>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In an era of rapid technological advancement, the integration of Information and Communication Technology (ICT) in education has emerged as a transformative force. This document explores insights from the research paper "Implementing Small Scale ICT Projects in Developing Countries" to underscore the significance of promoting ICT in education.</a:t>
            </a:r>
            <a:endParaRPr lang="en-US" sz="2400" dirty="0"/>
          </a:p>
        </p:txBody>
      </p:sp>
      <p:sp>
        <p:nvSpPr>
          <p:cNvPr id="7" name="Shape 4"/>
          <p:cNvSpPr/>
          <p:nvPr/>
        </p:nvSpPr>
        <p:spPr>
          <a:xfrm>
            <a:off x="6319599" y="6344722"/>
            <a:ext cx="355402" cy="355402"/>
          </a:xfrm>
          <a:prstGeom prst="roundRect">
            <a:avLst>
              <a:gd name="adj" fmla="val 25726039"/>
            </a:avLst>
          </a:prstGeom>
          <a:noFill/>
          <a:ln w="7620">
            <a:solidFill>
              <a:srgbClr val="FFFFFF"/>
            </a:solidFill>
            <a:prstDash val="solid"/>
          </a:ln>
        </p:spPr>
        <p:txBody>
          <a:bodyPr/>
          <a:lstStyle/>
          <a:p>
            <a:endParaRPr lang="en-GB"/>
          </a:p>
        </p:txBody>
      </p:sp>
      <p:sp>
        <p:nvSpPr>
          <p:cNvPr id="9" name="Text 5"/>
          <p:cNvSpPr/>
          <p:nvPr/>
        </p:nvSpPr>
        <p:spPr>
          <a:xfrm>
            <a:off x="6786086" y="6882063"/>
            <a:ext cx="1900595" cy="505325"/>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Ahmed fraz</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24064" y="0"/>
            <a:ext cx="14630400" cy="8229600"/>
          </a:xfrm>
          <a:prstGeom prst="rect">
            <a:avLst/>
          </a:prstGeom>
          <a:solidFill>
            <a:srgbClr val="FFFFFF">
              <a:alpha val="85000"/>
            </a:srgbClr>
          </a:solidFill>
          <a:ln/>
        </p:spPr>
        <p:txBody>
          <a:bodyPr/>
          <a:lstStyle/>
          <a:p>
            <a:endParaRPr lang="en-GB"/>
          </a:p>
        </p:txBody>
      </p:sp>
      <p:sp>
        <p:nvSpPr>
          <p:cNvPr id="6" name="Text 3"/>
          <p:cNvSpPr/>
          <p:nvPr/>
        </p:nvSpPr>
        <p:spPr>
          <a:xfrm>
            <a:off x="2037993" y="254293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Enhancing Student Engagement with Technology</a:t>
            </a:r>
            <a:endParaRPr lang="en-US" sz="4374" dirty="0"/>
          </a:p>
        </p:txBody>
      </p:sp>
      <p:sp>
        <p:nvSpPr>
          <p:cNvPr id="7" name="Text 4"/>
          <p:cNvSpPr/>
          <p:nvPr/>
        </p:nvSpPr>
        <p:spPr>
          <a:xfrm>
            <a:off x="2037993" y="4264938"/>
            <a:ext cx="10554414" cy="1421606"/>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In today's digital age, student engagement is key to effective learning. Explore how the integration of technology in classrooms can captivate students' attention, foster collaboration, and promote active participation. Discover practical strategies and success stories of schools leveraging technology to create engaging learning environments.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673768" y="-1"/>
            <a:ext cx="15436515" cy="9396663"/>
          </a:xfrm>
          <a:prstGeom prst="rect">
            <a:avLst/>
          </a:prstGeom>
          <a:solidFill>
            <a:srgbClr val="FFFFFF"/>
          </a:solidFill>
          <a:ln w="12740">
            <a:solidFill>
              <a:srgbClr val="E5E0DF"/>
            </a:solidFill>
            <a:prstDash val="solid"/>
          </a:ln>
        </p:spPr>
        <p:txBody>
          <a:bodyPr/>
          <a:lstStyle/>
          <a:p>
            <a:endParaRPr lang="en-GB"/>
          </a:p>
        </p:txBody>
      </p:sp>
      <p:sp>
        <p:nvSpPr>
          <p:cNvPr id="4" name="Text 2"/>
          <p:cNvSpPr/>
          <p:nvPr/>
        </p:nvSpPr>
        <p:spPr>
          <a:xfrm>
            <a:off x="2448044" y="563523"/>
            <a:ext cx="6275784" cy="640318"/>
          </a:xfrm>
          <a:prstGeom prst="rect">
            <a:avLst/>
          </a:prstGeom>
          <a:noFill/>
          <a:ln/>
        </p:spPr>
        <p:txBody>
          <a:bodyPr wrap="none" rtlCol="0" anchor="t"/>
          <a:lstStyle/>
          <a:p>
            <a:pPr marL="0" indent="0">
              <a:lnSpc>
                <a:spcPts val="5043"/>
              </a:lnSpc>
              <a:buNone/>
            </a:pPr>
            <a:r>
              <a:rPr lang="en-US" sz="4034" b="1" kern="0" spc="-121" dirty="0">
                <a:solidFill>
                  <a:srgbClr val="000000"/>
                </a:solidFill>
                <a:latin typeface="Inter" pitchFamily="34" charset="0"/>
                <a:ea typeface="Inter" pitchFamily="34" charset="-122"/>
                <a:cs typeface="Inter" pitchFamily="34" charset="-120"/>
              </a:rPr>
              <a:t>Key Areas of Development</a:t>
            </a:r>
            <a:endParaRPr lang="en-US" sz="4034" dirty="0"/>
          </a:p>
        </p:txBody>
      </p:sp>
      <p:sp>
        <p:nvSpPr>
          <p:cNvPr id="5" name="Text 3"/>
          <p:cNvSpPr/>
          <p:nvPr/>
        </p:nvSpPr>
        <p:spPr>
          <a:xfrm>
            <a:off x="2448044" y="1716048"/>
            <a:ext cx="2058591" cy="640556"/>
          </a:xfrm>
          <a:prstGeom prst="rect">
            <a:avLst/>
          </a:prstGeom>
          <a:noFill/>
          <a:ln/>
        </p:spPr>
        <p:txBody>
          <a:bodyPr wrap="square" rtlCol="0" anchor="t"/>
          <a:lstStyle/>
          <a:p>
            <a:pPr marL="0" indent="0">
              <a:lnSpc>
                <a:spcPts val="2521"/>
              </a:lnSpc>
              <a:buNone/>
            </a:pPr>
            <a:r>
              <a:rPr lang="en-US" sz="2400" b="1" kern="0" spc="-61" dirty="0">
                <a:solidFill>
                  <a:srgbClr val="000000"/>
                </a:solidFill>
                <a:latin typeface="Inter" pitchFamily="34" charset="0"/>
                <a:ea typeface="Inter" pitchFamily="34" charset="-122"/>
                <a:cs typeface="Inter" pitchFamily="34" charset="-120"/>
              </a:rPr>
              <a:t>User Capacity Building</a:t>
            </a:r>
            <a:endParaRPr lang="en-US" sz="2400" dirty="0"/>
          </a:p>
        </p:txBody>
      </p:sp>
      <p:sp>
        <p:nvSpPr>
          <p:cNvPr id="6" name="Text 4"/>
          <p:cNvSpPr/>
          <p:nvPr/>
        </p:nvSpPr>
        <p:spPr>
          <a:xfrm>
            <a:off x="2448044" y="2561511"/>
            <a:ext cx="2058591" cy="3933349"/>
          </a:xfrm>
          <a:prstGeom prst="rect">
            <a:avLst/>
          </a:prstGeom>
          <a:noFill/>
          <a:ln/>
        </p:spPr>
        <p:txBody>
          <a:bodyPr wrap="square" rtlCol="0" anchor="t"/>
          <a:lstStyle/>
          <a:p>
            <a:pPr marL="0" indent="0">
              <a:lnSpc>
                <a:spcPts val="2582"/>
              </a:lnSpc>
              <a:buNone/>
            </a:pPr>
            <a:r>
              <a:rPr lang="en-US" sz="2400" kern="0" spc="-32" dirty="0">
                <a:solidFill>
                  <a:srgbClr val="272525"/>
                </a:solidFill>
                <a:latin typeface="Inter" pitchFamily="34" charset="0"/>
                <a:ea typeface="Inter" pitchFamily="34" charset="-122"/>
                <a:cs typeface="Inter" pitchFamily="34" charset="-120"/>
              </a:rPr>
              <a:t>The paper emphasizes the need for enhancing ICT skills among educators and stakeholders. Capacity-building initiatives play a crucial role in empowering users to navigate and leverage ICT tools effectively.</a:t>
            </a:r>
            <a:endParaRPr lang="en-US" sz="2400" dirty="0"/>
          </a:p>
        </p:txBody>
      </p:sp>
      <p:sp>
        <p:nvSpPr>
          <p:cNvPr id="7" name="Text 5"/>
          <p:cNvSpPr/>
          <p:nvPr/>
        </p:nvSpPr>
        <p:spPr>
          <a:xfrm>
            <a:off x="5014079" y="1716048"/>
            <a:ext cx="2058591" cy="640556"/>
          </a:xfrm>
          <a:prstGeom prst="rect">
            <a:avLst/>
          </a:prstGeom>
          <a:noFill/>
          <a:ln/>
        </p:spPr>
        <p:txBody>
          <a:bodyPr wrap="square" rtlCol="0" anchor="t"/>
          <a:lstStyle/>
          <a:p>
            <a:pPr marL="0" indent="0">
              <a:lnSpc>
                <a:spcPts val="2521"/>
              </a:lnSpc>
              <a:buNone/>
            </a:pPr>
            <a:r>
              <a:rPr lang="en-US" sz="2400" b="1" kern="0" spc="-61" dirty="0">
                <a:solidFill>
                  <a:srgbClr val="000000"/>
                </a:solidFill>
                <a:latin typeface="Inter" pitchFamily="34" charset="0"/>
                <a:ea typeface="Inter" pitchFamily="34" charset="-122"/>
                <a:cs typeface="Inter" pitchFamily="34" charset="-120"/>
              </a:rPr>
              <a:t>Organizational Support</a:t>
            </a:r>
            <a:endParaRPr lang="en-US" sz="2400" dirty="0"/>
          </a:p>
        </p:txBody>
      </p:sp>
      <p:sp>
        <p:nvSpPr>
          <p:cNvPr id="8" name="Text 6"/>
          <p:cNvSpPr/>
          <p:nvPr/>
        </p:nvSpPr>
        <p:spPr>
          <a:xfrm>
            <a:off x="5014079" y="2561510"/>
            <a:ext cx="2058591" cy="6618585"/>
          </a:xfrm>
          <a:prstGeom prst="rect">
            <a:avLst/>
          </a:prstGeom>
          <a:noFill/>
          <a:ln/>
        </p:spPr>
        <p:txBody>
          <a:bodyPr wrap="square" rtlCol="0" anchor="t"/>
          <a:lstStyle/>
          <a:p>
            <a:pPr marL="0" indent="0">
              <a:lnSpc>
                <a:spcPts val="2582"/>
              </a:lnSpc>
              <a:buNone/>
            </a:pPr>
            <a:r>
              <a:rPr lang="en-US" sz="2400" kern="0" spc="-32" dirty="0">
                <a:solidFill>
                  <a:srgbClr val="272525"/>
                </a:solidFill>
                <a:latin typeface="Inter" pitchFamily="34" charset="0"/>
                <a:ea typeface="Inter" pitchFamily="34" charset="-122"/>
                <a:cs typeface="Inter" pitchFamily="34" charset="-120"/>
              </a:rPr>
              <a:t>Successful ICT integration requires strong support from top management and strategic planning. Organizations need to align their processes with ICT initiatives, fostering a flexible environment that encourages innovation and adaptation.</a:t>
            </a:r>
            <a:endParaRPr lang="en-US" sz="2400" dirty="0"/>
          </a:p>
        </p:txBody>
      </p:sp>
      <p:sp>
        <p:nvSpPr>
          <p:cNvPr id="9" name="Text 7"/>
          <p:cNvSpPr/>
          <p:nvPr/>
        </p:nvSpPr>
        <p:spPr>
          <a:xfrm>
            <a:off x="7580114" y="1716048"/>
            <a:ext cx="2058591" cy="640556"/>
          </a:xfrm>
          <a:prstGeom prst="rect">
            <a:avLst/>
          </a:prstGeom>
          <a:noFill/>
          <a:ln/>
        </p:spPr>
        <p:txBody>
          <a:bodyPr wrap="square" rtlCol="0" anchor="t"/>
          <a:lstStyle/>
          <a:p>
            <a:pPr marL="0" indent="0">
              <a:lnSpc>
                <a:spcPts val="2521"/>
              </a:lnSpc>
              <a:buNone/>
            </a:pPr>
            <a:r>
              <a:rPr lang="en-US" sz="2400" b="1" kern="0" spc="-61" dirty="0">
                <a:solidFill>
                  <a:srgbClr val="000000"/>
                </a:solidFill>
                <a:latin typeface="Inter" pitchFamily="34" charset="0"/>
                <a:ea typeface="Inter" pitchFamily="34" charset="-122"/>
                <a:cs typeface="Inter" pitchFamily="34" charset="-120"/>
              </a:rPr>
              <a:t>Stakeholder Willingness</a:t>
            </a:r>
            <a:endParaRPr lang="en-US" sz="2400" dirty="0"/>
          </a:p>
        </p:txBody>
      </p:sp>
      <p:sp>
        <p:nvSpPr>
          <p:cNvPr id="10" name="Text 8"/>
          <p:cNvSpPr/>
          <p:nvPr/>
        </p:nvSpPr>
        <p:spPr>
          <a:xfrm>
            <a:off x="7580114" y="2561511"/>
            <a:ext cx="2249686" cy="6618584"/>
          </a:xfrm>
          <a:prstGeom prst="rect">
            <a:avLst/>
          </a:prstGeom>
          <a:noFill/>
          <a:ln/>
        </p:spPr>
        <p:txBody>
          <a:bodyPr wrap="square" rtlCol="0" anchor="t"/>
          <a:lstStyle/>
          <a:p>
            <a:pPr marL="0" indent="0">
              <a:lnSpc>
                <a:spcPts val="2582"/>
              </a:lnSpc>
              <a:buNone/>
            </a:pPr>
            <a:r>
              <a:rPr lang="en-US" sz="2400" kern="0" spc="-32" dirty="0">
                <a:solidFill>
                  <a:srgbClr val="272525"/>
                </a:solidFill>
                <a:latin typeface="Inter" pitchFamily="34" charset="0"/>
                <a:ea typeface="Inter" pitchFamily="34" charset="-122"/>
                <a:cs typeface="Inter" pitchFamily="34" charset="-120"/>
              </a:rPr>
              <a:t>The positive attitudes of teachers and students towards ICT initiatives are paramount. The paper highlights the importance of stakeholder willingness in accepting and actively participating in online learning activities, reflecting a shift from traditional teaching methodologies</a:t>
            </a:r>
            <a:r>
              <a:rPr lang="en-US" sz="1614" kern="0" spc="-32" dirty="0">
                <a:solidFill>
                  <a:srgbClr val="272525"/>
                </a:solidFill>
                <a:latin typeface="Inter" pitchFamily="34" charset="0"/>
                <a:ea typeface="Inter" pitchFamily="34" charset="-122"/>
                <a:cs typeface="Inter" pitchFamily="34" charset="-120"/>
              </a:rPr>
              <a:t>.</a:t>
            </a:r>
            <a:endParaRPr lang="en-US" sz="1614" dirty="0"/>
          </a:p>
        </p:txBody>
      </p:sp>
      <p:sp>
        <p:nvSpPr>
          <p:cNvPr id="11" name="Text 9"/>
          <p:cNvSpPr/>
          <p:nvPr/>
        </p:nvSpPr>
        <p:spPr>
          <a:xfrm>
            <a:off x="10146149" y="1716048"/>
            <a:ext cx="2058591" cy="960834"/>
          </a:xfrm>
          <a:prstGeom prst="rect">
            <a:avLst/>
          </a:prstGeom>
          <a:noFill/>
          <a:ln/>
        </p:spPr>
        <p:txBody>
          <a:bodyPr wrap="square" rtlCol="0" anchor="t"/>
          <a:lstStyle/>
          <a:p>
            <a:pPr marL="0" indent="0">
              <a:lnSpc>
                <a:spcPts val="2521"/>
              </a:lnSpc>
              <a:buNone/>
            </a:pPr>
            <a:r>
              <a:rPr lang="en-US" sz="2400" b="1" kern="0" spc="-61" dirty="0">
                <a:solidFill>
                  <a:srgbClr val="000000"/>
                </a:solidFill>
                <a:latin typeface="Inter" pitchFamily="34" charset="0"/>
                <a:ea typeface="Inter" pitchFamily="34" charset="-122"/>
                <a:cs typeface="Inter" pitchFamily="34" charset="-120"/>
              </a:rPr>
              <a:t>Financial and Resource Support</a:t>
            </a:r>
            <a:endParaRPr lang="en-US" sz="2400" dirty="0"/>
          </a:p>
        </p:txBody>
      </p:sp>
      <p:sp>
        <p:nvSpPr>
          <p:cNvPr id="12" name="Text 10"/>
          <p:cNvSpPr/>
          <p:nvPr/>
        </p:nvSpPr>
        <p:spPr>
          <a:xfrm>
            <a:off x="10146149" y="2881789"/>
            <a:ext cx="2402788" cy="6514874"/>
          </a:xfrm>
          <a:prstGeom prst="rect">
            <a:avLst/>
          </a:prstGeom>
          <a:noFill/>
          <a:ln/>
        </p:spPr>
        <p:txBody>
          <a:bodyPr wrap="square" rtlCol="0" anchor="t"/>
          <a:lstStyle/>
          <a:p>
            <a:pPr marL="0" indent="0">
              <a:lnSpc>
                <a:spcPts val="2582"/>
              </a:lnSpc>
              <a:buNone/>
            </a:pPr>
            <a:r>
              <a:rPr lang="en-US" sz="2400" kern="0" spc="-32" dirty="0">
                <a:solidFill>
                  <a:srgbClr val="272525"/>
                </a:solidFill>
                <a:latin typeface="Inter" pitchFamily="34" charset="0"/>
                <a:ea typeface="Inter" pitchFamily="34" charset="-122"/>
                <a:cs typeface="Inter" pitchFamily="34" charset="-120"/>
              </a:rPr>
              <a:t>Adequate funding and resources are vital for the implementation of ICT projects. Whether internal or external, financial support ensures the sustainability of projects, covering costs related to training, infrastructure, and ongoing activities.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3296653" y="-237172"/>
            <a:ext cx="14630400" cy="8229600"/>
          </a:xfrm>
          <a:prstGeom prst="rect">
            <a:avLst/>
          </a:prstGeom>
          <a:solidFill>
            <a:srgbClr val="FFFFFF"/>
          </a:solidFill>
          <a:ln w="13811">
            <a:solidFill>
              <a:srgbClr val="E5E0DF"/>
            </a:solidFill>
            <a:prstDash val="solid"/>
          </a:ln>
        </p:spPr>
        <p:txBody>
          <a:bodyPr/>
          <a:lstStyle/>
          <a:p>
            <a:endParaRPr lang="en-GB"/>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523881"/>
            <a:ext cx="93064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Expertise in ICT as a Success Factor</a:t>
            </a:r>
            <a:endParaRPr lang="en-US" sz="4374" dirty="0"/>
          </a:p>
        </p:txBody>
      </p:sp>
      <p:sp>
        <p:nvSpPr>
          <p:cNvPr id="6" name="Shape 3"/>
          <p:cNvSpPr/>
          <p:nvPr/>
        </p:nvSpPr>
        <p:spPr>
          <a:xfrm>
            <a:off x="833199" y="3419475"/>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7" name="Text 4"/>
          <p:cNvSpPr/>
          <p:nvPr/>
        </p:nvSpPr>
        <p:spPr>
          <a:xfrm>
            <a:off x="1001554" y="3461147"/>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495794"/>
            <a:ext cx="3199328"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Use of Expert Knowledge</a:t>
            </a:r>
            <a:endParaRPr lang="en-US" sz="2187" dirty="0"/>
          </a:p>
        </p:txBody>
      </p:sp>
      <p:sp>
        <p:nvSpPr>
          <p:cNvPr id="9" name="Text 6"/>
          <p:cNvSpPr/>
          <p:nvPr/>
        </p:nvSpPr>
        <p:spPr>
          <a:xfrm>
            <a:off x="1555313" y="3976211"/>
            <a:ext cx="3820001" cy="1421606"/>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Engaging experts in the organization and leveraging external advice significantly contributes to project success.</a:t>
            </a:r>
            <a:endParaRPr lang="en-US" sz="2400" dirty="0"/>
          </a:p>
        </p:txBody>
      </p:sp>
      <p:sp>
        <p:nvSpPr>
          <p:cNvPr id="10" name="Shape 7"/>
          <p:cNvSpPr/>
          <p:nvPr/>
        </p:nvSpPr>
        <p:spPr>
          <a:xfrm>
            <a:off x="5597485" y="3419475"/>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11" name="Text 8"/>
          <p:cNvSpPr/>
          <p:nvPr/>
        </p:nvSpPr>
        <p:spPr>
          <a:xfrm>
            <a:off x="5746790" y="346114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6319599" y="3495794"/>
            <a:ext cx="2682597"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ICT Tools Proficiency</a:t>
            </a:r>
            <a:endParaRPr lang="en-US" sz="2187" dirty="0"/>
          </a:p>
        </p:txBody>
      </p:sp>
      <p:sp>
        <p:nvSpPr>
          <p:cNvPr id="13" name="Text 10"/>
          <p:cNvSpPr/>
          <p:nvPr/>
        </p:nvSpPr>
        <p:spPr>
          <a:xfrm>
            <a:off x="6319599" y="3976211"/>
            <a:ext cx="3820001" cy="1421606"/>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Proficiency in using ICT tools enhances the efficiency and effectiveness of project implementation.</a:t>
            </a:r>
            <a:endParaRPr lang="en-US" sz="2400" dirty="0"/>
          </a:p>
        </p:txBody>
      </p:sp>
      <p:sp>
        <p:nvSpPr>
          <p:cNvPr id="14" name="Shape 11"/>
          <p:cNvSpPr/>
          <p:nvPr/>
        </p:nvSpPr>
        <p:spPr>
          <a:xfrm>
            <a:off x="833199" y="5793581"/>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15" name="Text 12"/>
          <p:cNvSpPr/>
          <p:nvPr/>
        </p:nvSpPr>
        <p:spPr>
          <a:xfrm>
            <a:off x="978694" y="5835253"/>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1555313" y="5869900"/>
            <a:ext cx="4169688"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Support for Updating Knowledge</a:t>
            </a:r>
            <a:endParaRPr lang="en-US" sz="2187" dirty="0"/>
          </a:p>
        </p:txBody>
      </p:sp>
      <p:sp>
        <p:nvSpPr>
          <p:cNvPr id="17" name="Text 14"/>
          <p:cNvSpPr/>
          <p:nvPr/>
        </p:nvSpPr>
        <p:spPr>
          <a:xfrm>
            <a:off x="1555313" y="6350317"/>
            <a:ext cx="7925571" cy="997982"/>
          </a:xfrm>
          <a:prstGeom prst="rect">
            <a:avLst/>
          </a:prstGeom>
          <a:noFill/>
          <a:ln/>
        </p:spPr>
        <p:txBody>
          <a:bodyPr wrap="non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Continuous support for updating ICT skills is identified as a </a:t>
            </a:r>
          </a:p>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critical success factor</a:t>
            </a: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26844" y="-452557"/>
            <a:ext cx="14630400" cy="8573873"/>
          </a:xfrm>
          <a:prstGeom prst="rect">
            <a:avLst/>
          </a:prstGeom>
          <a:solidFill>
            <a:srgbClr val="FFFFFF"/>
          </a:solidFill>
          <a:ln w="10120">
            <a:solidFill>
              <a:srgbClr val="E5E0DF"/>
            </a:solidFill>
            <a:prstDash val="solid"/>
          </a:ln>
        </p:spPr>
        <p:txBody>
          <a:bodyPr/>
          <a:lstStyle/>
          <a:p>
            <a:endParaRPr lang="en-GB"/>
          </a:p>
        </p:txBody>
      </p:sp>
      <p:sp>
        <p:nvSpPr>
          <p:cNvPr id="4" name="Text 2"/>
          <p:cNvSpPr/>
          <p:nvPr/>
        </p:nvSpPr>
        <p:spPr>
          <a:xfrm>
            <a:off x="3459004" y="446484"/>
            <a:ext cx="7712273" cy="1014651"/>
          </a:xfrm>
          <a:prstGeom prst="rect">
            <a:avLst/>
          </a:prstGeom>
          <a:noFill/>
          <a:ln/>
        </p:spPr>
        <p:txBody>
          <a:bodyPr wrap="square" rtlCol="0" anchor="t"/>
          <a:lstStyle/>
          <a:p>
            <a:pPr marL="0" indent="0">
              <a:lnSpc>
                <a:spcPts val="3995"/>
              </a:lnSpc>
              <a:buNone/>
            </a:pPr>
            <a:r>
              <a:rPr lang="en-US" sz="3196" b="1" kern="0" spc="-96" dirty="0">
                <a:solidFill>
                  <a:srgbClr val="000000"/>
                </a:solidFill>
                <a:latin typeface="Inter" pitchFamily="34" charset="0"/>
                <a:ea typeface="Inter" pitchFamily="34" charset="-122"/>
                <a:cs typeface="Inter" pitchFamily="34" charset="-120"/>
              </a:rPr>
              <a:t>Personal Contribution to Project Deliverables</a:t>
            </a:r>
            <a:endParaRPr lang="en-US" sz="3196" dirty="0"/>
          </a:p>
        </p:txBody>
      </p:sp>
      <p:sp>
        <p:nvSpPr>
          <p:cNvPr id="5" name="Shape 3"/>
          <p:cNvSpPr/>
          <p:nvPr/>
        </p:nvSpPr>
        <p:spPr>
          <a:xfrm>
            <a:off x="3686294" y="1785818"/>
            <a:ext cx="32385" cy="6150888"/>
          </a:xfrm>
          <a:prstGeom prst="roundRect">
            <a:avLst>
              <a:gd name="adj" fmla="val 225611"/>
            </a:avLst>
          </a:prstGeom>
          <a:solidFill>
            <a:srgbClr val="B5B7E3"/>
          </a:solidFill>
          <a:ln/>
        </p:spPr>
        <p:txBody>
          <a:bodyPr/>
          <a:lstStyle/>
          <a:p>
            <a:endParaRPr lang="en-GB"/>
          </a:p>
        </p:txBody>
      </p:sp>
      <p:sp>
        <p:nvSpPr>
          <p:cNvPr id="6" name="Shape 4"/>
          <p:cNvSpPr/>
          <p:nvPr/>
        </p:nvSpPr>
        <p:spPr>
          <a:xfrm>
            <a:off x="3885128" y="2079069"/>
            <a:ext cx="568166" cy="32385"/>
          </a:xfrm>
          <a:prstGeom prst="roundRect">
            <a:avLst>
              <a:gd name="adj" fmla="val 225611"/>
            </a:avLst>
          </a:prstGeom>
          <a:solidFill>
            <a:srgbClr val="B5B7E3"/>
          </a:solidFill>
          <a:ln/>
        </p:spPr>
        <p:txBody>
          <a:bodyPr/>
          <a:lstStyle/>
          <a:p>
            <a:endParaRPr lang="en-GB"/>
          </a:p>
        </p:txBody>
      </p:sp>
      <p:sp>
        <p:nvSpPr>
          <p:cNvPr id="7" name="Shape 5"/>
          <p:cNvSpPr/>
          <p:nvPr/>
        </p:nvSpPr>
        <p:spPr>
          <a:xfrm>
            <a:off x="3519845" y="1912620"/>
            <a:ext cx="365284" cy="365284"/>
          </a:xfrm>
          <a:prstGeom prst="roundRect">
            <a:avLst>
              <a:gd name="adj" fmla="val 20002"/>
            </a:avLst>
          </a:prstGeom>
          <a:solidFill>
            <a:srgbClr val="DADBF1"/>
          </a:solidFill>
          <a:ln w="10120">
            <a:solidFill>
              <a:srgbClr val="B5B7E3"/>
            </a:solidFill>
            <a:prstDash val="solid"/>
          </a:ln>
        </p:spPr>
        <p:txBody>
          <a:bodyPr/>
          <a:lstStyle/>
          <a:p>
            <a:endParaRPr lang="en-GB"/>
          </a:p>
        </p:txBody>
      </p:sp>
      <p:sp>
        <p:nvSpPr>
          <p:cNvPr id="8" name="Text 6"/>
          <p:cNvSpPr/>
          <p:nvPr/>
        </p:nvSpPr>
        <p:spPr>
          <a:xfrm>
            <a:off x="3643074" y="1942981"/>
            <a:ext cx="118705" cy="304443"/>
          </a:xfrm>
          <a:prstGeom prst="rect">
            <a:avLst/>
          </a:prstGeom>
          <a:noFill/>
          <a:ln/>
        </p:spPr>
        <p:txBody>
          <a:bodyPr wrap="none" rtlCol="0" anchor="t"/>
          <a:lstStyle/>
          <a:p>
            <a:pPr marL="0" indent="0" algn="ctr">
              <a:lnSpc>
                <a:spcPts val="2397"/>
              </a:lnSpc>
              <a:buNone/>
            </a:pPr>
            <a:r>
              <a:rPr lang="en-US" sz="1918" b="1" kern="0" spc="-26" dirty="0">
                <a:solidFill>
                  <a:srgbClr val="272525"/>
                </a:solidFill>
                <a:latin typeface="Inter" pitchFamily="34" charset="0"/>
                <a:ea typeface="Inter" pitchFamily="34" charset="-122"/>
                <a:cs typeface="Inter" pitchFamily="34" charset="-120"/>
              </a:rPr>
              <a:t>1</a:t>
            </a:r>
            <a:endParaRPr lang="en-US" sz="1918" dirty="0"/>
          </a:p>
        </p:txBody>
      </p:sp>
      <p:sp>
        <p:nvSpPr>
          <p:cNvPr id="9" name="Text 7"/>
          <p:cNvSpPr/>
          <p:nvPr/>
        </p:nvSpPr>
        <p:spPr>
          <a:xfrm>
            <a:off x="4549546" y="1952208"/>
            <a:ext cx="1694855" cy="253722"/>
          </a:xfrm>
          <a:prstGeom prst="rect">
            <a:avLst/>
          </a:prstGeom>
          <a:noFill/>
          <a:ln/>
        </p:spPr>
        <p:txBody>
          <a:bodyPr wrap="none" rtlCol="0" anchor="t"/>
          <a:lstStyle/>
          <a:p>
            <a:pPr marL="0" indent="0" algn="l">
              <a:lnSpc>
                <a:spcPts val="1998"/>
              </a:lnSpc>
              <a:buNone/>
            </a:pPr>
            <a:r>
              <a:rPr lang="en-US" sz="2400" b="1" kern="0" spc="-48" dirty="0">
                <a:solidFill>
                  <a:srgbClr val="272525"/>
                </a:solidFill>
                <a:latin typeface="Inter" pitchFamily="34" charset="0"/>
                <a:ea typeface="Inter" pitchFamily="34" charset="-122"/>
                <a:cs typeface="Inter" pitchFamily="34" charset="-120"/>
              </a:rPr>
              <a:t>Capacity Building</a:t>
            </a:r>
            <a:endParaRPr lang="en-US" sz="2400" dirty="0"/>
          </a:p>
        </p:txBody>
      </p:sp>
      <p:sp>
        <p:nvSpPr>
          <p:cNvPr id="10" name="Text 8"/>
          <p:cNvSpPr/>
          <p:nvPr/>
        </p:nvSpPr>
        <p:spPr>
          <a:xfrm>
            <a:off x="4595455" y="2299216"/>
            <a:ext cx="6575822" cy="519589"/>
          </a:xfrm>
          <a:prstGeom prst="rect">
            <a:avLst/>
          </a:prstGeom>
          <a:noFill/>
          <a:ln/>
        </p:spPr>
        <p:txBody>
          <a:bodyPr wrap="square" rtlCol="0" anchor="t"/>
          <a:lstStyle/>
          <a:p>
            <a:pPr marL="0" indent="0" algn="l">
              <a:lnSpc>
                <a:spcPts val="2046"/>
              </a:lnSpc>
              <a:buNone/>
            </a:pPr>
            <a:r>
              <a:rPr lang="en-US" sz="2000" kern="0" spc="-26" dirty="0">
                <a:solidFill>
                  <a:srgbClr val="272525"/>
                </a:solidFill>
                <a:latin typeface="Inter" pitchFamily="34" charset="0"/>
                <a:ea typeface="Inter" pitchFamily="34" charset="-122"/>
                <a:cs typeface="Inter" pitchFamily="34" charset="-120"/>
              </a:rPr>
              <a:t>I can design and conduct targeted training workshops for educators, focusing on enhancing their ICT skills and adapting to new teaching methodologies.</a:t>
            </a:r>
            <a:endParaRPr lang="en-US" sz="2000" dirty="0"/>
          </a:p>
        </p:txBody>
      </p:sp>
      <p:sp>
        <p:nvSpPr>
          <p:cNvPr id="11" name="Shape 9"/>
          <p:cNvSpPr/>
          <p:nvPr/>
        </p:nvSpPr>
        <p:spPr>
          <a:xfrm>
            <a:off x="3885128" y="3540204"/>
            <a:ext cx="568166" cy="32385"/>
          </a:xfrm>
          <a:prstGeom prst="roundRect">
            <a:avLst>
              <a:gd name="adj" fmla="val 225611"/>
            </a:avLst>
          </a:prstGeom>
          <a:solidFill>
            <a:srgbClr val="B5B7E3"/>
          </a:solidFill>
          <a:ln/>
        </p:spPr>
        <p:txBody>
          <a:bodyPr/>
          <a:lstStyle/>
          <a:p>
            <a:endParaRPr lang="en-GB"/>
          </a:p>
        </p:txBody>
      </p:sp>
      <p:sp>
        <p:nvSpPr>
          <p:cNvPr id="12" name="Shape 10"/>
          <p:cNvSpPr/>
          <p:nvPr/>
        </p:nvSpPr>
        <p:spPr>
          <a:xfrm>
            <a:off x="3519845" y="3373755"/>
            <a:ext cx="365284" cy="365284"/>
          </a:xfrm>
          <a:prstGeom prst="roundRect">
            <a:avLst>
              <a:gd name="adj" fmla="val 20002"/>
            </a:avLst>
          </a:prstGeom>
          <a:solidFill>
            <a:srgbClr val="DADBF1"/>
          </a:solidFill>
          <a:ln w="10120">
            <a:solidFill>
              <a:srgbClr val="B5B7E3"/>
            </a:solidFill>
            <a:prstDash val="solid"/>
          </a:ln>
        </p:spPr>
        <p:txBody>
          <a:bodyPr/>
          <a:lstStyle/>
          <a:p>
            <a:endParaRPr lang="en-GB"/>
          </a:p>
        </p:txBody>
      </p:sp>
      <p:sp>
        <p:nvSpPr>
          <p:cNvPr id="13" name="Text 11"/>
          <p:cNvSpPr/>
          <p:nvPr/>
        </p:nvSpPr>
        <p:spPr>
          <a:xfrm>
            <a:off x="3624024" y="3404116"/>
            <a:ext cx="156805" cy="304443"/>
          </a:xfrm>
          <a:prstGeom prst="rect">
            <a:avLst/>
          </a:prstGeom>
          <a:noFill/>
          <a:ln/>
        </p:spPr>
        <p:txBody>
          <a:bodyPr wrap="none" rtlCol="0" anchor="t"/>
          <a:lstStyle/>
          <a:p>
            <a:pPr marL="0" indent="0" algn="ctr">
              <a:lnSpc>
                <a:spcPts val="2397"/>
              </a:lnSpc>
              <a:buNone/>
            </a:pPr>
            <a:r>
              <a:rPr lang="en-US" sz="1918" b="1" kern="0" spc="-26" dirty="0">
                <a:solidFill>
                  <a:srgbClr val="272525"/>
                </a:solidFill>
                <a:latin typeface="Inter" pitchFamily="34" charset="0"/>
                <a:ea typeface="Inter" pitchFamily="34" charset="-122"/>
                <a:cs typeface="Inter" pitchFamily="34" charset="-120"/>
              </a:rPr>
              <a:t>2</a:t>
            </a:r>
            <a:endParaRPr lang="en-US" sz="1918" dirty="0"/>
          </a:p>
        </p:txBody>
      </p:sp>
      <p:sp>
        <p:nvSpPr>
          <p:cNvPr id="14" name="Text 12"/>
          <p:cNvSpPr/>
          <p:nvPr/>
        </p:nvSpPr>
        <p:spPr>
          <a:xfrm>
            <a:off x="4595455" y="3409236"/>
            <a:ext cx="1906786" cy="253722"/>
          </a:xfrm>
          <a:prstGeom prst="rect">
            <a:avLst/>
          </a:prstGeom>
          <a:noFill/>
          <a:ln/>
        </p:spPr>
        <p:txBody>
          <a:bodyPr wrap="none" rtlCol="0" anchor="t"/>
          <a:lstStyle/>
          <a:p>
            <a:pPr marL="0" indent="0" algn="l">
              <a:lnSpc>
                <a:spcPts val="1998"/>
              </a:lnSpc>
              <a:buNone/>
            </a:pPr>
            <a:r>
              <a:rPr lang="en-US" sz="2400" b="1" kern="0" spc="-48" dirty="0">
                <a:solidFill>
                  <a:srgbClr val="272525"/>
                </a:solidFill>
                <a:latin typeface="Inter" pitchFamily="34" charset="0"/>
                <a:ea typeface="Inter" pitchFamily="34" charset="-122"/>
                <a:cs typeface="Inter" pitchFamily="34" charset="-120"/>
              </a:rPr>
              <a:t>ICT Tools Utilization</a:t>
            </a:r>
            <a:endParaRPr lang="en-US" sz="2400" dirty="0"/>
          </a:p>
        </p:txBody>
      </p:sp>
      <p:sp>
        <p:nvSpPr>
          <p:cNvPr id="15" name="Text 13"/>
          <p:cNvSpPr/>
          <p:nvPr/>
        </p:nvSpPr>
        <p:spPr>
          <a:xfrm>
            <a:off x="4595455" y="3708559"/>
            <a:ext cx="6575822" cy="831175"/>
          </a:xfrm>
          <a:prstGeom prst="rect">
            <a:avLst/>
          </a:prstGeom>
          <a:noFill/>
          <a:ln/>
        </p:spPr>
        <p:txBody>
          <a:bodyPr wrap="square" rtlCol="0" anchor="t"/>
          <a:lstStyle/>
          <a:p>
            <a:pPr marL="0" indent="0" algn="l">
              <a:lnSpc>
                <a:spcPts val="2046"/>
              </a:lnSpc>
              <a:buNone/>
            </a:pPr>
            <a:r>
              <a:rPr lang="en-US" sz="2000" kern="0" spc="-26" dirty="0">
                <a:solidFill>
                  <a:srgbClr val="272525"/>
                </a:solidFill>
                <a:latin typeface="Inter" pitchFamily="34" charset="0"/>
                <a:ea typeface="Inter" pitchFamily="34" charset="-122"/>
                <a:cs typeface="Inter" pitchFamily="34" charset="-120"/>
              </a:rPr>
              <a:t>With proficiency in various ICT tools, I can facilitate the effective use of project management tools, audio/video editing, and communication platforms, ensuring seamless collaboration.</a:t>
            </a:r>
            <a:endParaRPr lang="en-US" sz="2000" dirty="0"/>
          </a:p>
        </p:txBody>
      </p:sp>
      <p:sp>
        <p:nvSpPr>
          <p:cNvPr id="16" name="Shape 14"/>
          <p:cNvSpPr/>
          <p:nvPr/>
        </p:nvSpPr>
        <p:spPr>
          <a:xfrm>
            <a:off x="3885128" y="5157549"/>
            <a:ext cx="568166" cy="32385"/>
          </a:xfrm>
          <a:prstGeom prst="roundRect">
            <a:avLst>
              <a:gd name="adj" fmla="val 225611"/>
            </a:avLst>
          </a:prstGeom>
          <a:solidFill>
            <a:srgbClr val="B5B7E3"/>
          </a:solidFill>
          <a:ln/>
        </p:spPr>
        <p:txBody>
          <a:bodyPr/>
          <a:lstStyle/>
          <a:p>
            <a:endParaRPr lang="en-GB"/>
          </a:p>
        </p:txBody>
      </p:sp>
      <p:sp>
        <p:nvSpPr>
          <p:cNvPr id="17" name="Shape 15"/>
          <p:cNvSpPr/>
          <p:nvPr/>
        </p:nvSpPr>
        <p:spPr>
          <a:xfrm>
            <a:off x="3519845" y="4991100"/>
            <a:ext cx="365284" cy="365284"/>
          </a:xfrm>
          <a:prstGeom prst="roundRect">
            <a:avLst>
              <a:gd name="adj" fmla="val 20002"/>
            </a:avLst>
          </a:prstGeom>
          <a:solidFill>
            <a:srgbClr val="DADBF1"/>
          </a:solidFill>
          <a:ln w="10120">
            <a:solidFill>
              <a:srgbClr val="B5B7E3"/>
            </a:solidFill>
            <a:prstDash val="solid"/>
          </a:ln>
        </p:spPr>
        <p:txBody>
          <a:bodyPr/>
          <a:lstStyle/>
          <a:p>
            <a:endParaRPr lang="en-GB"/>
          </a:p>
        </p:txBody>
      </p:sp>
      <p:sp>
        <p:nvSpPr>
          <p:cNvPr id="18" name="Text 16"/>
          <p:cNvSpPr/>
          <p:nvPr/>
        </p:nvSpPr>
        <p:spPr>
          <a:xfrm>
            <a:off x="3620214" y="5021461"/>
            <a:ext cx="164425" cy="304443"/>
          </a:xfrm>
          <a:prstGeom prst="rect">
            <a:avLst/>
          </a:prstGeom>
          <a:noFill/>
          <a:ln/>
        </p:spPr>
        <p:txBody>
          <a:bodyPr wrap="none" rtlCol="0" anchor="t"/>
          <a:lstStyle/>
          <a:p>
            <a:pPr marL="0" indent="0" algn="ctr">
              <a:lnSpc>
                <a:spcPts val="2397"/>
              </a:lnSpc>
              <a:buNone/>
            </a:pPr>
            <a:r>
              <a:rPr lang="en-US" sz="1918" b="1" kern="0" spc="-26" dirty="0">
                <a:solidFill>
                  <a:srgbClr val="272525"/>
                </a:solidFill>
                <a:latin typeface="Inter" pitchFamily="34" charset="0"/>
                <a:ea typeface="Inter" pitchFamily="34" charset="-122"/>
                <a:cs typeface="Inter" pitchFamily="34" charset="-120"/>
              </a:rPr>
              <a:t>3</a:t>
            </a:r>
            <a:endParaRPr lang="en-US" sz="1918" dirty="0"/>
          </a:p>
        </p:txBody>
      </p:sp>
      <p:sp>
        <p:nvSpPr>
          <p:cNvPr id="19" name="Text 17"/>
          <p:cNvSpPr/>
          <p:nvPr/>
        </p:nvSpPr>
        <p:spPr>
          <a:xfrm>
            <a:off x="4662546" y="5046821"/>
            <a:ext cx="1772603" cy="253722"/>
          </a:xfrm>
          <a:prstGeom prst="rect">
            <a:avLst/>
          </a:prstGeom>
          <a:noFill/>
          <a:ln/>
        </p:spPr>
        <p:txBody>
          <a:bodyPr wrap="none" rtlCol="0" anchor="t"/>
          <a:lstStyle/>
          <a:p>
            <a:pPr marL="0" indent="0" algn="l">
              <a:lnSpc>
                <a:spcPts val="1998"/>
              </a:lnSpc>
              <a:buNone/>
            </a:pPr>
            <a:r>
              <a:rPr lang="en-US" sz="2400" b="1" kern="0" spc="-48" dirty="0">
                <a:solidFill>
                  <a:srgbClr val="272525"/>
                </a:solidFill>
                <a:latin typeface="Inter" pitchFamily="34" charset="0"/>
                <a:ea typeface="Inter" pitchFamily="34" charset="-122"/>
                <a:cs typeface="Inter" pitchFamily="34" charset="-120"/>
              </a:rPr>
              <a:t>Strategic Planning</a:t>
            </a:r>
            <a:endParaRPr lang="en-US" sz="2400" dirty="0"/>
          </a:p>
        </p:txBody>
      </p:sp>
      <p:sp>
        <p:nvSpPr>
          <p:cNvPr id="20" name="Text 18"/>
          <p:cNvSpPr/>
          <p:nvPr/>
        </p:nvSpPr>
        <p:spPr>
          <a:xfrm>
            <a:off x="4595455" y="5377696"/>
            <a:ext cx="6575822" cy="779383"/>
          </a:xfrm>
          <a:prstGeom prst="rect">
            <a:avLst/>
          </a:prstGeom>
          <a:noFill/>
          <a:ln/>
        </p:spPr>
        <p:txBody>
          <a:bodyPr wrap="square" rtlCol="0" anchor="t"/>
          <a:lstStyle/>
          <a:p>
            <a:pPr marL="0" indent="0" algn="l">
              <a:lnSpc>
                <a:spcPts val="2046"/>
              </a:lnSpc>
              <a:buNone/>
            </a:pPr>
            <a:r>
              <a:rPr lang="en-US" sz="2000" kern="0" spc="-26" dirty="0">
                <a:solidFill>
                  <a:srgbClr val="272525"/>
                </a:solidFill>
                <a:latin typeface="Inter" pitchFamily="34" charset="0"/>
                <a:ea typeface="Inter" pitchFamily="34" charset="-122"/>
                <a:cs typeface="Inter" pitchFamily="34" charset="-120"/>
              </a:rPr>
              <a:t>Leveraging my strategic thinking, I can assist in aligning ICT projects with the organization's master plan, ensuring a cohesive integration that supports long-term goals.</a:t>
            </a:r>
            <a:endParaRPr lang="en-US" sz="2000" dirty="0"/>
          </a:p>
        </p:txBody>
      </p:sp>
      <p:sp>
        <p:nvSpPr>
          <p:cNvPr id="21" name="Shape 19"/>
          <p:cNvSpPr/>
          <p:nvPr/>
        </p:nvSpPr>
        <p:spPr>
          <a:xfrm>
            <a:off x="3885128" y="6774894"/>
            <a:ext cx="568166" cy="32385"/>
          </a:xfrm>
          <a:prstGeom prst="roundRect">
            <a:avLst>
              <a:gd name="adj" fmla="val 225611"/>
            </a:avLst>
          </a:prstGeom>
          <a:solidFill>
            <a:srgbClr val="B5B7E3"/>
          </a:solidFill>
          <a:ln/>
        </p:spPr>
        <p:txBody>
          <a:bodyPr/>
          <a:lstStyle/>
          <a:p>
            <a:endParaRPr lang="en-GB"/>
          </a:p>
        </p:txBody>
      </p:sp>
      <p:sp>
        <p:nvSpPr>
          <p:cNvPr id="22" name="Shape 20"/>
          <p:cNvSpPr/>
          <p:nvPr/>
        </p:nvSpPr>
        <p:spPr>
          <a:xfrm>
            <a:off x="3519845" y="6608445"/>
            <a:ext cx="365284" cy="365284"/>
          </a:xfrm>
          <a:prstGeom prst="roundRect">
            <a:avLst>
              <a:gd name="adj" fmla="val 20002"/>
            </a:avLst>
          </a:prstGeom>
          <a:solidFill>
            <a:srgbClr val="DADBF1"/>
          </a:solidFill>
          <a:ln w="10120">
            <a:solidFill>
              <a:srgbClr val="B5B7E3"/>
            </a:solidFill>
            <a:prstDash val="solid"/>
          </a:ln>
        </p:spPr>
        <p:txBody>
          <a:bodyPr/>
          <a:lstStyle/>
          <a:p>
            <a:endParaRPr lang="en-GB"/>
          </a:p>
        </p:txBody>
      </p:sp>
      <p:sp>
        <p:nvSpPr>
          <p:cNvPr id="23" name="Text 21"/>
          <p:cNvSpPr/>
          <p:nvPr/>
        </p:nvSpPr>
        <p:spPr>
          <a:xfrm>
            <a:off x="3620214" y="6638806"/>
            <a:ext cx="164425" cy="304443"/>
          </a:xfrm>
          <a:prstGeom prst="rect">
            <a:avLst/>
          </a:prstGeom>
          <a:noFill/>
          <a:ln/>
        </p:spPr>
        <p:txBody>
          <a:bodyPr wrap="none" rtlCol="0" anchor="t"/>
          <a:lstStyle/>
          <a:p>
            <a:pPr marL="0" indent="0" algn="ctr">
              <a:lnSpc>
                <a:spcPts val="2397"/>
              </a:lnSpc>
              <a:buNone/>
            </a:pPr>
            <a:r>
              <a:rPr lang="en-US" sz="1918" b="1" kern="0" spc="-26" dirty="0">
                <a:solidFill>
                  <a:srgbClr val="272525"/>
                </a:solidFill>
                <a:latin typeface="Inter" pitchFamily="34" charset="0"/>
                <a:ea typeface="Inter" pitchFamily="34" charset="-122"/>
                <a:cs typeface="Inter" pitchFamily="34" charset="-120"/>
              </a:rPr>
              <a:t>4</a:t>
            </a:r>
            <a:endParaRPr lang="en-US" sz="1918" dirty="0"/>
          </a:p>
        </p:txBody>
      </p:sp>
      <p:sp>
        <p:nvSpPr>
          <p:cNvPr id="24" name="Text 22"/>
          <p:cNvSpPr/>
          <p:nvPr/>
        </p:nvSpPr>
        <p:spPr>
          <a:xfrm>
            <a:off x="4595455" y="6643926"/>
            <a:ext cx="2019538" cy="253722"/>
          </a:xfrm>
          <a:prstGeom prst="rect">
            <a:avLst/>
          </a:prstGeom>
          <a:noFill/>
          <a:ln/>
        </p:spPr>
        <p:txBody>
          <a:bodyPr wrap="none" rtlCol="0" anchor="t"/>
          <a:lstStyle/>
          <a:p>
            <a:pPr marL="0" indent="0" algn="l">
              <a:lnSpc>
                <a:spcPts val="1998"/>
              </a:lnSpc>
              <a:buNone/>
            </a:pPr>
            <a:r>
              <a:rPr lang="en-US" sz="2400" b="1" kern="0" spc="-48" dirty="0">
                <a:solidFill>
                  <a:srgbClr val="272525"/>
                </a:solidFill>
                <a:latin typeface="Inter" pitchFamily="34" charset="0"/>
                <a:ea typeface="Inter" pitchFamily="34" charset="-122"/>
                <a:cs typeface="Inter" pitchFamily="34" charset="-120"/>
              </a:rPr>
              <a:t>Training and Support</a:t>
            </a:r>
            <a:endParaRPr lang="en-US" sz="2400" dirty="0"/>
          </a:p>
        </p:txBody>
      </p:sp>
      <p:sp>
        <p:nvSpPr>
          <p:cNvPr id="25" name="Text 23"/>
          <p:cNvSpPr/>
          <p:nvPr/>
        </p:nvSpPr>
        <p:spPr>
          <a:xfrm>
            <a:off x="4595455" y="6995041"/>
            <a:ext cx="6575822" cy="779383"/>
          </a:xfrm>
          <a:prstGeom prst="rect">
            <a:avLst/>
          </a:prstGeom>
          <a:noFill/>
          <a:ln/>
        </p:spPr>
        <p:txBody>
          <a:bodyPr wrap="square" rtlCol="0" anchor="t"/>
          <a:lstStyle/>
          <a:p>
            <a:pPr marL="0" indent="0" algn="l">
              <a:lnSpc>
                <a:spcPts val="2046"/>
              </a:lnSpc>
              <a:buNone/>
            </a:pPr>
            <a:r>
              <a:rPr lang="en-US" sz="2000" kern="0" spc="-26" dirty="0">
                <a:solidFill>
                  <a:srgbClr val="272525"/>
                </a:solidFill>
                <a:latin typeface="Inter" pitchFamily="34" charset="0"/>
                <a:ea typeface="Inter" pitchFamily="34" charset="-122"/>
                <a:cs typeface="Inter" pitchFamily="34" charset="-120"/>
              </a:rPr>
              <a:t>I am committed to providing ongoing support for updating knowledge, conducting regular training sessions, and addressing any challenges that may arise during project implementation</a:t>
            </a:r>
            <a:r>
              <a:rPr lang="en-US" sz="1278" kern="0" spc="-26" dirty="0">
                <a:solidFill>
                  <a:srgbClr val="272525"/>
                </a:solidFill>
                <a:latin typeface="Inter" pitchFamily="34" charset="0"/>
                <a:ea typeface="Inter" pitchFamily="34" charset="-122"/>
                <a:cs typeface="Inter" pitchFamily="34" charset="-120"/>
              </a:rPr>
              <a:t>.</a:t>
            </a:r>
            <a:endParaRPr lang="en-US" sz="127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24064" y="0"/>
            <a:ext cx="14630400" cy="8229600"/>
          </a:xfrm>
          <a:prstGeom prst="rect">
            <a:avLst/>
          </a:prstGeom>
          <a:solidFill>
            <a:srgbClr val="FFFFFF"/>
          </a:solidFill>
          <a:ln w="13811">
            <a:solidFill>
              <a:srgbClr val="E5E0DF"/>
            </a:solidFill>
            <a:prstDash val="solid"/>
          </a:ln>
        </p:spPr>
        <p:txBody>
          <a:bodyPr/>
          <a:lstStyle/>
          <a:p>
            <a:endParaRPr lang="en-GB"/>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42937"/>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Implementing Student-Centered Learning</a:t>
            </a:r>
            <a:endParaRPr lang="en-US" sz="4374" dirty="0"/>
          </a:p>
        </p:txBody>
      </p:sp>
      <p:sp>
        <p:nvSpPr>
          <p:cNvPr id="6" name="Text 3"/>
          <p:cNvSpPr/>
          <p:nvPr/>
        </p:nvSpPr>
        <p:spPr>
          <a:xfrm>
            <a:off x="833199" y="4264938"/>
            <a:ext cx="7477601" cy="1421606"/>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Discover the benefits of student-centered learning and explore effective strategies to implement this approach in your classroom. Learn how to empower students to take ownership of their learning, foster critical thinking skills, and promote collaboration among peers.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pic>
        <p:nvPicPr>
          <p:cNvPr id="4" name="Image 0" descr="preencoded.png"/>
          <p:cNvPicPr>
            <a:picLocks noChangeAspect="1"/>
          </p:cNvPicPr>
          <p:nvPr/>
        </p:nvPicPr>
        <p:blipFill>
          <a:blip r:embed="rId3"/>
          <a:stretch>
            <a:fillRect/>
          </a:stretch>
        </p:blipFill>
        <p:spPr>
          <a:xfrm>
            <a:off x="0" y="1"/>
            <a:ext cx="14630400" cy="3188368"/>
          </a:xfrm>
          <a:prstGeom prst="rect">
            <a:avLst/>
          </a:prstGeom>
        </p:spPr>
      </p:pic>
      <p:sp>
        <p:nvSpPr>
          <p:cNvPr id="5" name="Text 2"/>
          <p:cNvSpPr/>
          <p:nvPr/>
        </p:nvSpPr>
        <p:spPr>
          <a:xfrm>
            <a:off x="2037993" y="3624977"/>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6" name="Shape 3"/>
          <p:cNvSpPr/>
          <p:nvPr/>
        </p:nvSpPr>
        <p:spPr>
          <a:xfrm>
            <a:off x="2037993" y="4652605"/>
            <a:ext cx="5166122" cy="2729389"/>
          </a:xfrm>
          <a:prstGeom prst="roundRect">
            <a:avLst>
              <a:gd name="adj" fmla="val 3663"/>
            </a:avLst>
          </a:prstGeom>
          <a:solidFill>
            <a:srgbClr val="DADBF1"/>
          </a:solidFill>
          <a:ln w="13811">
            <a:solidFill>
              <a:srgbClr val="B5B7E3"/>
            </a:solidFill>
            <a:prstDash val="solid"/>
          </a:ln>
        </p:spPr>
        <p:txBody>
          <a:bodyPr/>
          <a:lstStyle/>
          <a:p>
            <a:endParaRPr lang="en-GB"/>
          </a:p>
        </p:txBody>
      </p:sp>
      <p:sp>
        <p:nvSpPr>
          <p:cNvPr id="7" name="Text 4"/>
          <p:cNvSpPr/>
          <p:nvPr/>
        </p:nvSpPr>
        <p:spPr>
          <a:xfrm>
            <a:off x="2273975" y="4888587"/>
            <a:ext cx="351032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Transformational Approach</a:t>
            </a:r>
            <a:endParaRPr lang="en-US" sz="2187" dirty="0"/>
          </a:p>
        </p:txBody>
      </p:sp>
      <p:sp>
        <p:nvSpPr>
          <p:cNvPr id="8" name="Text 5"/>
          <p:cNvSpPr/>
          <p:nvPr/>
        </p:nvSpPr>
        <p:spPr>
          <a:xfrm>
            <a:off x="2273975" y="5369004"/>
            <a:ext cx="4694158" cy="1777008"/>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Promoting ICT in education is not just a technological upgrade; it's a holistic transformation that requires careful planning, stakeholder engagement, and continuous support.</a:t>
            </a:r>
            <a:endParaRPr lang="en-US" sz="2000" dirty="0"/>
          </a:p>
        </p:txBody>
      </p:sp>
      <p:sp>
        <p:nvSpPr>
          <p:cNvPr id="9" name="Shape 6"/>
          <p:cNvSpPr/>
          <p:nvPr/>
        </p:nvSpPr>
        <p:spPr>
          <a:xfrm>
            <a:off x="7426285" y="4652605"/>
            <a:ext cx="5166122" cy="2729389"/>
          </a:xfrm>
          <a:prstGeom prst="roundRect">
            <a:avLst>
              <a:gd name="adj" fmla="val 3663"/>
            </a:avLst>
          </a:prstGeom>
          <a:solidFill>
            <a:srgbClr val="DADBF1"/>
          </a:solidFill>
          <a:ln w="13811">
            <a:solidFill>
              <a:srgbClr val="B5B7E3"/>
            </a:solidFill>
            <a:prstDash val="solid"/>
          </a:ln>
        </p:spPr>
        <p:txBody>
          <a:bodyPr/>
          <a:lstStyle/>
          <a:p>
            <a:endParaRPr lang="en-GB"/>
          </a:p>
        </p:txBody>
      </p:sp>
      <p:sp>
        <p:nvSpPr>
          <p:cNvPr id="10" name="Text 7"/>
          <p:cNvSpPr/>
          <p:nvPr/>
        </p:nvSpPr>
        <p:spPr>
          <a:xfrm>
            <a:off x="7662267" y="4888587"/>
            <a:ext cx="323671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Challenges and Solutions</a:t>
            </a:r>
            <a:endParaRPr lang="en-US" sz="2187" dirty="0"/>
          </a:p>
        </p:txBody>
      </p:sp>
      <p:sp>
        <p:nvSpPr>
          <p:cNvPr id="11" name="Text 8"/>
          <p:cNvSpPr/>
          <p:nvPr/>
        </p:nvSpPr>
        <p:spPr>
          <a:xfrm>
            <a:off x="7662267" y="5369004"/>
            <a:ext cx="4694158" cy="1777008"/>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By leveraging expertise in ICT, we can navigate these challenges and contribute to the success of projects that pave the way for a technologically advanced and educationally enriched future.</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585</Words>
  <Application>Microsoft Office PowerPoint</Application>
  <PresentationFormat>Custom</PresentationFormat>
  <Paragraphs>52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u2022065</cp:lastModifiedBy>
  <cp:revision>2</cp:revision>
  <dcterms:created xsi:type="dcterms:W3CDTF">2023-12-11T18:52:26Z</dcterms:created>
  <dcterms:modified xsi:type="dcterms:W3CDTF">2023-12-11T19:09:28Z</dcterms:modified>
</cp:coreProperties>
</file>