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4" r:id="rId9"/>
    <p:sldId id="262" r:id="rId10"/>
    <p:sldId id="265" r:id="rId11"/>
    <p:sldId id="266" r:id="rId12"/>
    <p:sldId id="267" r:id="rId13"/>
    <p:sldId id="271"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31FC28-CD4D-4004-B744-0DAEE9DC288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241252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1FC28-CD4D-4004-B744-0DAEE9DC288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403425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1FC28-CD4D-4004-B744-0DAEE9DC288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164063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1FC28-CD4D-4004-B744-0DAEE9DC288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293230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1FC28-CD4D-4004-B744-0DAEE9DC2884}" type="datetimeFigureOut">
              <a:rPr lang="en-US" smtClean="0"/>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344415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31FC28-CD4D-4004-B744-0DAEE9DC288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135098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1FC28-CD4D-4004-B744-0DAEE9DC2884}" type="datetimeFigureOut">
              <a:rPr lang="en-US" smtClean="0"/>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253385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1FC28-CD4D-4004-B744-0DAEE9DC2884}" type="datetimeFigureOut">
              <a:rPr lang="en-US" smtClean="0"/>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118753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1FC28-CD4D-4004-B744-0DAEE9DC2884}" type="datetimeFigureOut">
              <a:rPr lang="en-US" smtClean="0"/>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298732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1FC28-CD4D-4004-B744-0DAEE9DC288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39805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1FC28-CD4D-4004-B744-0DAEE9DC2884}" type="datetimeFigureOut">
              <a:rPr lang="en-US" smtClean="0"/>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524F3D-10F2-4D77-888F-9EFDF92EDC8A}" type="slidenum">
              <a:rPr lang="en-US" smtClean="0"/>
              <a:t>‹#›</a:t>
            </a:fld>
            <a:endParaRPr lang="en-US"/>
          </a:p>
        </p:txBody>
      </p:sp>
    </p:spTree>
    <p:extLst>
      <p:ext uri="{BB962C8B-B14F-4D97-AF65-F5344CB8AC3E}">
        <p14:creationId xmlns:p14="http://schemas.microsoft.com/office/powerpoint/2010/main" val="346751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FC28-CD4D-4004-B744-0DAEE9DC2884}" type="datetimeFigureOut">
              <a:rPr lang="en-US" smtClean="0"/>
              <a:t>6/20/2022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24F3D-10F2-4D77-888F-9EFDF92EDC8A}" type="slidenum">
              <a:rPr lang="en-US" smtClean="0"/>
              <a:t>‹#›</a:t>
            </a:fld>
            <a:endParaRPr lang="en-US"/>
          </a:p>
        </p:txBody>
      </p:sp>
    </p:spTree>
    <p:extLst>
      <p:ext uri="{BB962C8B-B14F-4D97-AF65-F5344CB8AC3E}">
        <p14:creationId xmlns:p14="http://schemas.microsoft.com/office/powerpoint/2010/main" val="167831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Combinatorial Testing</a:t>
            </a:r>
            <a:endParaRPr lang="en-US" dirty="0"/>
          </a:p>
        </p:txBody>
      </p:sp>
      <p:sp>
        <p:nvSpPr>
          <p:cNvPr id="3" name="Subtitle 2"/>
          <p:cNvSpPr>
            <a:spLocks noGrp="1"/>
          </p:cNvSpPr>
          <p:nvPr>
            <p:ph type="subTitle" idx="1"/>
          </p:nvPr>
        </p:nvSpPr>
        <p:spPr/>
        <p:txBody>
          <a:bodyPr/>
          <a:lstStyle/>
          <a:p>
            <a:r>
              <a:rPr lang="en-US" dirty="0" smtClean="0"/>
              <a:t>Presenters:</a:t>
            </a:r>
          </a:p>
          <a:p>
            <a:r>
              <a:rPr lang="en-US" dirty="0" smtClean="0"/>
              <a:t>M. Ahmed Bin Alam Rao</a:t>
            </a:r>
          </a:p>
          <a:p>
            <a:r>
              <a:rPr lang="en-US" dirty="0" smtClean="0"/>
              <a:t>M. Shazil Bin Alam Rao</a:t>
            </a:r>
            <a:endParaRPr lang="en-US" dirty="0"/>
          </a:p>
        </p:txBody>
      </p:sp>
    </p:spTree>
    <p:extLst>
      <p:ext uri="{BB962C8B-B14F-4D97-AF65-F5344CB8AC3E}">
        <p14:creationId xmlns:p14="http://schemas.microsoft.com/office/powerpoint/2010/main" val="1670670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Contd.</a:t>
            </a:r>
            <a:endParaRPr lang="en-US" dirty="0"/>
          </a:p>
        </p:txBody>
      </p:sp>
      <p:pic>
        <p:nvPicPr>
          <p:cNvPr id="4" name="Content Placeholder 3"/>
          <p:cNvPicPr>
            <a:picLocks noGrp="1" noChangeAspect="1"/>
          </p:cNvPicPr>
          <p:nvPr>
            <p:ph idx="1"/>
          </p:nvPr>
        </p:nvPicPr>
        <p:blipFill>
          <a:blip r:embed="rId2"/>
          <a:stretch>
            <a:fillRect/>
          </a:stretch>
        </p:blipFill>
        <p:spPr>
          <a:xfrm>
            <a:off x="2410461" y="1478771"/>
            <a:ext cx="6620799" cy="3286584"/>
          </a:xfrm>
          <a:prstGeom prst="rect">
            <a:avLst/>
          </a:prstGeom>
        </p:spPr>
      </p:pic>
      <p:sp>
        <p:nvSpPr>
          <p:cNvPr id="5" name="TextBox 4"/>
          <p:cNvSpPr txBox="1"/>
          <p:nvPr/>
        </p:nvSpPr>
        <p:spPr>
          <a:xfrm>
            <a:off x="82062" y="4869291"/>
            <a:ext cx="11457688" cy="1231106"/>
          </a:xfrm>
          <a:prstGeom prst="rect">
            <a:avLst/>
          </a:prstGeom>
          <a:noFill/>
        </p:spPr>
        <p:txBody>
          <a:bodyPr wrap="none" rtlCol="0">
            <a:spAutoFit/>
          </a:bodyPr>
          <a:lstStyle/>
          <a:p>
            <a:r>
              <a:rPr lang="en-US" sz="2800" dirty="0"/>
              <a:t>T</a:t>
            </a:r>
            <a:r>
              <a:rPr lang="en-US" sz="2800" dirty="0" smtClean="0"/>
              <a:t>here should be 6 combinations. </a:t>
            </a:r>
          </a:p>
          <a:p>
            <a:r>
              <a:rPr lang="en-US" sz="2800" dirty="0" smtClean="0"/>
              <a:t>The highlighted test cases </a:t>
            </a:r>
            <a:r>
              <a:rPr lang="en-US" sz="2800" b="1" i="1" dirty="0" smtClean="0">
                <a:effectLst/>
              </a:rPr>
              <a:t>TC2, TC3, TC5, TC8, TC10, TC11</a:t>
            </a:r>
            <a:r>
              <a:rPr lang="en-US" sz="2800" dirty="0" smtClean="0"/>
              <a:t> are not necessary. </a:t>
            </a:r>
          </a:p>
          <a:p>
            <a:endParaRPr lang="en-US" dirty="0"/>
          </a:p>
        </p:txBody>
      </p:sp>
    </p:spTree>
    <p:extLst>
      <p:ext uri="{BB962C8B-B14F-4D97-AF65-F5344CB8AC3E}">
        <p14:creationId xmlns:p14="http://schemas.microsoft.com/office/powerpoint/2010/main" val="24002748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075"/>
            <a:ext cx="10515600" cy="1325563"/>
          </a:xfrm>
        </p:spPr>
        <p:txBody>
          <a:bodyPr/>
          <a:lstStyle/>
          <a:p>
            <a:r>
              <a:rPr lang="en-US" dirty="0" smtClean="0"/>
              <a:t>Example (3)</a:t>
            </a:r>
            <a:endParaRPr lang="en-US" dirty="0"/>
          </a:p>
        </p:txBody>
      </p:sp>
      <p:sp>
        <p:nvSpPr>
          <p:cNvPr id="3" name="Content Placeholder 2"/>
          <p:cNvSpPr>
            <a:spLocks noGrp="1"/>
          </p:cNvSpPr>
          <p:nvPr>
            <p:ph idx="1"/>
          </p:nvPr>
        </p:nvSpPr>
        <p:spPr>
          <a:xfrm>
            <a:off x="838200" y="1098794"/>
            <a:ext cx="10515600" cy="4351338"/>
          </a:xfrm>
        </p:spPr>
        <p:txBody>
          <a:bodyPr/>
          <a:lstStyle/>
          <a:p>
            <a:r>
              <a:rPr lang="en-US" dirty="0"/>
              <a:t>Suppose we have a system with on-off switches:</a:t>
            </a:r>
          </a:p>
        </p:txBody>
      </p:sp>
      <p:pic>
        <p:nvPicPr>
          <p:cNvPr id="4" name="Picture 3"/>
          <p:cNvPicPr>
            <a:picLocks noChangeAspect="1"/>
          </p:cNvPicPr>
          <p:nvPr/>
        </p:nvPicPr>
        <p:blipFill>
          <a:blip r:embed="rId2"/>
          <a:stretch>
            <a:fillRect/>
          </a:stretch>
        </p:blipFill>
        <p:spPr>
          <a:xfrm>
            <a:off x="1919180" y="1580520"/>
            <a:ext cx="6782747" cy="4515480"/>
          </a:xfrm>
          <a:prstGeom prst="rect">
            <a:avLst/>
          </a:prstGeom>
        </p:spPr>
      </p:pic>
    </p:spTree>
    <p:extLst>
      <p:ext uri="{BB962C8B-B14F-4D97-AF65-F5344CB8AC3E}">
        <p14:creationId xmlns:p14="http://schemas.microsoft.com/office/powerpoint/2010/main" val="3266182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Contd.</a:t>
            </a:r>
            <a:endParaRPr lang="en-US" dirty="0"/>
          </a:p>
        </p:txBody>
      </p:sp>
      <p:sp>
        <p:nvSpPr>
          <p:cNvPr id="3" name="Content Placeholder 2"/>
          <p:cNvSpPr>
            <a:spLocks noGrp="1"/>
          </p:cNvSpPr>
          <p:nvPr>
            <p:ph idx="1"/>
          </p:nvPr>
        </p:nvSpPr>
        <p:spPr/>
        <p:txBody>
          <a:bodyPr>
            <a:normAutofit/>
          </a:bodyPr>
          <a:lstStyle/>
          <a:p>
            <a:r>
              <a:rPr lang="en-US" dirty="0"/>
              <a:t>34 switches = </a:t>
            </a:r>
            <a:r>
              <a:rPr lang="en-US" dirty="0" smtClean="0"/>
              <a:t>2^34 </a:t>
            </a:r>
            <a:r>
              <a:rPr lang="en-US" dirty="0"/>
              <a:t>= 1.7 x </a:t>
            </a:r>
            <a:r>
              <a:rPr lang="en-US" dirty="0" smtClean="0"/>
              <a:t>10^10 </a:t>
            </a:r>
          </a:p>
          <a:p>
            <a:pPr marL="0" indent="0">
              <a:buNone/>
            </a:pPr>
            <a:r>
              <a:rPr lang="en-US" dirty="0"/>
              <a:t>	</a:t>
            </a:r>
            <a:r>
              <a:rPr lang="en-US" dirty="0" smtClean="0"/>
              <a:t>	possible </a:t>
            </a:r>
            <a:r>
              <a:rPr lang="en-US" dirty="0"/>
              <a:t>inputs = 1.7 x </a:t>
            </a:r>
            <a:r>
              <a:rPr lang="en-US" dirty="0" smtClean="0"/>
              <a:t>10^10 tests</a:t>
            </a:r>
          </a:p>
          <a:p>
            <a:r>
              <a:rPr lang="en-US" dirty="0"/>
              <a:t>If only 3-way interactions, need only 33 </a:t>
            </a:r>
            <a:r>
              <a:rPr lang="en-US" dirty="0" smtClean="0"/>
              <a:t>tests.</a:t>
            </a:r>
          </a:p>
          <a:p>
            <a:pPr fontAlgn="base"/>
            <a:r>
              <a:rPr lang="en-US" dirty="0"/>
              <a:t>A </a:t>
            </a:r>
            <a:r>
              <a:rPr lang="en-US" b="1" dirty="0" smtClean="0">
                <a:solidFill>
                  <a:srgbClr val="FF0000"/>
                </a:solidFill>
              </a:rPr>
              <a:t>THREE WAY INTERACTION</a:t>
            </a:r>
            <a:r>
              <a:rPr lang="en-US" dirty="0" smtClean="0"/>
              <a:t> </a:t>
            </a:r>
            <a:r>
              <a:rPr lang="en-US" dirty="0"/>
              <a:t>means that the interaction among the two factors (A * B) is different across the levels of the third factor (C). If the interaction of A * B differs a lot among the levels of C then it sounds reasonable that the two way interaction A * B should not appear as significant</a:t>
            </a:r>
            <a:r>
              <a:rPr lang="en-US" dirty="0" smtClean="0"/>
              <a:t>.</a:t>
            </a:r>
            <a:endParaRPr lang="en-US" dirty="0"/>
          </a:p>
          <a:p>
            <a:pPr marL="0" indent="0">
              <a:buNone/>
            </a:pPr>
            <a:endParaRPr lang="en-US" dirty="0" smtClean="0"/>
          </a:p>
        </p:txBody>
      </p:sp>
    </p:spTree>
    <p:extLst>
      <p:ext uri="{BB962C8B-B14F-4D97-AF65-F5344CB8AC3E}">
        <p14:creationId xmlns:p14="http://schemas.microsoft.com/office/powerpoint/2010/main" val="3568758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Contd.</a:t>
            </a:r>
            <a:endParaRPr lang="en-US" dirty="0"/>
          </a:p>
        </p:txBody>
      </p:sp>
      <p:sp>
        <p:nvSpPr>
          <p:cNvPr id="3" name="Content Placeholder 2"/>
          <p:cNvSpPr>
            <a:spLocks noGrp="1"/>
          </p:cNvSpPr>
          <p:nvPr>
            <p:ph idx="1"/>
          </p:nvPr>
        </p:nvSpPr>
        <p:spPr/>
        <p:txBody>
          <a:bodyPr>
            <a:normAutofit/>
          </a:bodyPr>
          <a:lstStyle/>
          <a:p>
            <a:pPr fontAlgn="base"/>
            <a:r>
              <a:rPr lang="en-US" dirty="0" smtClean="0"/>
              <a:t>To </a:t>
            </a:r>
            <a:r>
              <a:rPr lang="en-US" dirty="0"/>
              <a:t>put it another way: A two way interaction A * B exists in reality </a:t>
            </a:r>
            <a:r>
              <a:rPr lang="en-US" dirty="0" smtClean="0"/>
              <a:t>along </a:t>
            </a:r>
            <a:r>
              <a:rPr lang="en-US" dirty="0"/>
              <a:t>with a three order interaction A * B * C </a:t>
            </a:r>
            <a:r>
              <a:rPr lang="en-US" dirty="0" smtClean="0"/>
              <a:t>only. If </a:t>
            </a:r>
            <a:r>
              <a:rPr lang="en-US" dirty="0"/>
              <a:t>the way that the factors A and B interacts among the levels of the factor C is similar.</a:t>
            </a:r>
          </a:p>
          <a:p>
            <a:endParaRPr lang="en-US" dirty="0" smtClean="0"/>
          </a:p>
        </p:txBody>
      </p:sp>
    </p:spTree>
    <p:extLst>
      <p:ext uri="{BB962C8B-B14F-4D97-AF65-F5344CB8AC3E}">
        <p14:creationId xmlns:p14="http://schemas.microsoft.com/office/powerpoint/2010/main" val="39785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lstStyle/>
          <a:p>
            <a:r>
              <a:rPr lang="en-US" dirty="0" smtClean="0"/>
              <a:t>Let say we have,</a:t>
            </a:r>
          </a:p>
          <a:p>
            <a:r>
              <a:rPr lang="en-US" dirty="0" smtClean="0"/>
              <a:t>X = a, b, c</a:t>
            </a:r>
          </a:p>
          <a:p>
            <a:r>
              <a:rPr lang="en-US" dirty="0" smtClean="0"/>
              <a:t>Y = alpha, Beta, Gamma</a:t>
            </a:r>
          </a:p>
          <a:p>
            <a:r>
              <a:rPr lang="en-US" dirty="0" smtClean="0"/>
              <a:t>Z = 1, 2, 3</a:t>
            </a:r>
          </a:p>
          <a:p>
            <a:r>
              <a:rPr lang="en-US" dirty="0"/>
              <a:t>W</a:t>
            </a:r>
            <a:r>
              <a:rPr lang="en-US" dirty="0" smtClean="0"/>
              <a:t>hich means that the number of combinations </a:t>
            </a:r>
            <a:r>
              <a:rPr lang="en-US" b="1" dirty="0" smtClean="0"/>
              <a:t>3 * 3 * 3</a:t>
            </a:r>
            <a:r>
              <a:rPr lang="en-US" b="1" dirty="0" smtClean="0"/>
              <a:t> = 27</a:t>
            </a:r>
          </a:p>
          <a:p>
            <a:r>
              <a:rPr lang="en-US" dirty="0" smtClean="0"/>
              <a:t>So the number of test cases are 27</a:t>
            </a:r>
          </a:p>
        </p:txBody>
      </p:sp>
    </p:spTree>
    <p:extLst>
      <p:ext uri="{BB962C8B-B14F-4D97-AF65-F5344CB8AC3E}">
        <p14:creationId xmlns:p14="http://schemas.microsoft.com/office/powerpoint/2010/main" val="1776972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Contd.</a:t>
            </a:r>
            <a:endParaRPr lang="en-US" dirty="0"/>
          </a:p>
        </p:txBody>
      </p:sp>
      <p:sp>
        <p:nvSpPr>
          <p:cNvPr id="3" name="Content Placeholder 2"/>
          <p:cNvSpPr>
            <a:spLocks noGrp="1"/>
          </p:cNvSpPr>
          <p:nvPr>
            <p:ph idx="1"/>
          </p:nvPr>
        </p:nvSpPr>
        <p:spPr/>
        <p:txBody>
          <a:bodyPr>
            <a:normAutofit/>
          </a:bodyPr>
          <a:lstStyle/>
          <a:p>
            <a:r>
              <a:rPr lang="en-US" dirty="0" smtClean="0"/>
              <a:t>Using Pairwise Testing, t</a:t>
            </a:r>
            <a:r>
              <a:rPr lang="en-US" dirty="0" smtClean="0"/>
              <a:t>he pairs should be,</a:t>
            </a:r>
          </a:p>
          <a:p>
            <a:pPr marL="514350" indent="-514350">
              <a:buFont typeface="+mj-lt"/>
              <a:buAutoNum type="arabicPeriod"/>
            </a:pPr>
            <a:r>
              <a:rPr lang="en-US" dirty="0" smtClean="0"/>
              <a:t>a, alpha, 1</a:t>
            </a:r>
          </a:p>
          <a:p>
            <a:pPr marL="514350" indent="-514350">
              <a:buFont typeface="+mj-lt"/>
              <a:buAutoNum type="arabicPeriod"/>
            </a:pPr>
            <a:r>
              <a:rPr lang="en-US" dirty="0"/>
              <a:t>a</a:t>
            </a:r>
            <a:r>
              <a:rPr lang="en-US" dirty="0" smtClean="0"/>
              <a:t>, beta, 2</a:t>
            </a:r>
          </a:p>
          <a:p>
            <a:pPr marL="514350" indent="-514350">
              <a:buFont typeface="+mj-lt"/>
              <a:buAutoNum type="arabicPeriod"/>
            </a:pPr>
            <a:r>
              <a:rPr lang="en-US" dirty="0" smtClean="0"/>
              <a:t>a, gamma, 3</a:t>
            </a:r>
          </a:p>
          <a:p>
            <a:pPr marL="514350" indent="-514350">
              <a:buFont typeface="+mj-lt"/>
              <a:buAutoNum type="arabicPeriod"/>
            </a:pPr>
            <a:r>
              <a:rPr lang="en-US" dirty="0" smtClean="0"/>
              <a:t>b, alpha, 2 (Because alpha, 1 is already tested)</a:t>
            </a:r>
          </a:p>
          <a:p>
            <a:pPr marL="514350" indent="-514350">
              <a:buFont typeface="+mj-lt"/>
              <a:buAutoNum type="arabicPeriod"/>
            </a:pPr>
            <a:r>
              <a:rPr lang="en-US" dirty="0" smtClean="0"/>
              <a:t>b, beta, 1</a:t>
            </a:r>
          </a:p>
          <a:p>
            <a:pPr marL="514350" indent="-514350">
              <a:buFont typeface="+mj-lt"/>
              <a:buAutoNum type="arabicPeriod"/>
            </a:pPr>
            <a:r>
              <a:rPr lang="en-US" dirty="0" smtClean="0"/>
              <a:t>b, alpha, 3</a:t>
            </a:r>
            <a:endParaRPr lang="en-US" dirty="0"/>
          </a:p>
        </p:txBody>
      </p:sp>
    </p:spTree>
    <p:extLst>
      <p:ext uri="{BB962C8B-B14F-4D97-AF65-F5344CB8AC3E}">
        <p14:creationId xmlns:p14="http://schemas.microsoft.com/office/powerpoint/2010/main" val="4139349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 Contd.</a:t>
            </a:r>
            <a:endParaRPr lang="en-US" dirty="0"/>
          </a:p>
        </p:txBody>
      </p:sp>
      <p:sp>
        <p:nvSpPr>
          <p:cNvPr id="3" name="Content Placeholder 2"/>
          <p:cNvSpPr>
            <a:spLocks noGrp="1"/>
          </p:cNvSpPr>
          <p:nvPr>
            <p:ph idx="1"/>
          </p:nvPr>
        </p:nvSpPr>
        <p:spPr/>
        <p:txBody>
          <a:bodyPr/>
          <a:lstStyle/>
          <a:p>
            <a:pPr marL="0" indent="0">
              <a:buNone/>
            </a:pPr>
            <a:r>
              <a:rPr lang="en-US" dirty="0" smtClean="0"/>
              <a:t>7.   c, gamma, 1</a:t>
            </a:r>
          </a:p>
          <a:p>
            <a:pPr marL="0" indent="0">
              <a:buNone/>
            </a:pPr>
            <a:r>
              <a:rPr lang="en-US" dirty="0" smtClean="0"/>
              <a:t>8.   c, beta, 3</a:t>
            </a:r>
          </a:p>
          <a:p>
            <a:pPr marL="514350" indent="-514350">
              <a:buAutoNum type="arabicPeriod" startAt="9"/>
            </a:pPr>
            <a:r>
              <a:rPr lang="en-US" dirty="0" smtClean="0"/>
              <a:t>c, gamma, 2</a:t>
            </a:r>
          </a:p>
          <a:p>
            <a:pPr marL="0" indent="0">
              <a:buNone/>
            </a:pPr>
            <a:endParaRPr lang="en-US" dirty="0" smtClean="0"/>
          </a:p>
          <a:p>
            <a:pPr marL="0" indent="0">
              <a:buNone/>
            </a:pPr>
            <a:r>
              <a:rPr lang="en-US" dirty="0" smtClean="0"/>
              <a:t>Hence Test Cases were reduce to 9</a:t>
            </a:r>
            <a:endParaRPr lang="en-US" dirty="0"/>
          </a:p>
        </p:txBody>
      </p:sp>
    </p:spTree>
    <p:extLst>
      <p:ext uri="{BB962C8B-B14F-4D97-AF65-F5344CB8AC3E}">
        <p14:creationId xmlns:p14="http://schemas.microsoft.com/office/powerpoint/2010/main" val="3173233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13800" dirty="0" smtClean="0"/>
              <a:t>THANK YOU</a:t>
            </a:r>
            <a:endParaRPr lang="en-US" dirty="0"/>
          </a:p>
        </p:txBody>
      </p:sp>
    </p:spTree>
    <p:extLst>
      <p:ext uri="{BB962C8B-B14F-4D97-AF65-F5344CB8AC3E}">
        <p14:creationId xmlns:p14="http://schemas.microsoft.com/office/powerpoint/2010/main" val="1891188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Combinatorial Testing?</a:t>
            </a:r>
            <a:endParaRPr lang="en-US" dirty="0"/>
          </a:p>
        </p:txBody>
      </p:sp>
      <p:sp>
        <p:nvSpPr>
          <p:cNvPr id="3" name="Content Placeholder 2"/>
          <p:cNvSpPr>
            <a:spLocks noGrp="1"/>
          </p:cNvSpPr>
          <p:nvPr>
            <p:ph idx="1"/>
          </p:nvPr>
        </p:nvSpPr>
        <p:spPr/>
        <p:txBody>
          <a:bodyPr/>
          <a:lstStyle/>
          <a:p>
            <a:r>
              <a:rPr lang="en-US" dirty="0" smtClean="0"/>
              <a:t>Combinatorial testing is a testing technique in which multiple combinations of the input parameters are used to perform testing of the software product. The aim is to ensure that the product is bug-free and can handle different combinations or cases of the input configuration.</a:t>
            </a:r>
          </a:p>
          <a:p>
            <a:r>
              <a:rPr lang="en-US" dirty="0" smtClean="0"/>
              <a:t>One of the most commonly used combinatorial testing methods is the pairwise testing technique which involves testing all pairs of input variable values. </a:t>
            </a:r>
            <a:endParaRPr lang="en-US" dirty="0"/>
          </a:p>
        </p:txBody>
      </p:sp>
    </p:spTree>
    <p:extLst>
      <p:ext uri="{BB962C8B-B14F-4D97-AF65-F5344CB8AC3E}">
        <p14:creationId xmlns:p14="http://schemas.microsoft.com/office/powerpoint/2010/main" val="1854493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Pairwise Testing</a:t>
            </a:r>
            <a:endParaRPr lang="en-US" dirty="0"/>
          </a:p>
        </p:txBody>
      </p:sp>
      <p:sp>
        <p:nvSpPr>
          <p:cNvPr id="3" name="Content Placeholder 2"/>
          <p:cNvSpPr>
            <a:spLocks noGrp="1"/>
          </p:cNvSpPr>
          <p:nvPr>
            <p:ph idx="1"/>
          </p:nvPr>
        </p:nvSpPr>
        <p:spPr/>
        <p:txBody>
          <a:bodyPr/>
          <a:lstStyle/>
          <a:p>
            <a:r>
              <a:rPr lang="en-US" dirty="0" smtClean="0"/>
              <a:t>Pairwise testing is a type of Combinatorial Testing (CT).</a:t>
            </a:r>
          </a:p>
          <a:p>
            <a:r>
              <a:rPr lang="en-US" dirty="0" smtClean="0"/>
              <a:t>It was also known as ‘All-pairs testing’.</a:t>
            </a:r>
          </a:p>
          <a:p>
            <a:r>
              <a:rPr lang="en-US" dirty="0" smtClean="0"/>
              <a:t>Pairwise testing finds about 50% to 90% of flaws.</a:t>
            </a:r>
          </a:p>
          <a:p>
            <a:r>
              <a:rPr lang="en-US" dirty="0" smtClean="0"/>
              <a:t>It is a black-box test design technique in which test cases are design to execute all possible discrete combinations of each pair of input parameters.</a:t>
            </a:r>
          </a:p>
          <a:p>
            <a:r>
              <a:rPr lang="en-US" dirty="0" smtClean="0"/>
              <a:t>Tools for pairwise Testing: PICT, ACTS, IBM FOCUS, </a:t>
            </a:r>
          </a:p>
          <a:p>
            <a:endParaRPr lang="en-US" dirty="0"/>
          </a:p>
        </p:txBody>
      </p:sp>
    </p:spTree>
    <p:extLst>
      <p:ext uri="{BB962C8B-B14F-4D97-AF65-F5344CB8AC3E}">
        <p14:creationId xmlns:p14="http://schemas.microsoft.com/office/powerpoint/2010/main" val="3899349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CT is Used?</a:t>
            </a:r>
            <a:endParaRPr lang="en-US" dirty="0"/>
          </a:p>
        </p:txBody>
      </p:sp>
      <p:sp>
        <p:nvSpPr>
          <p:cNvPr id="3" name="Content Placeholder 2"/>
          <p:cNvSpPr>
            <a:spLocks noGrp="1"/>
          </p:cNvSpPr>
          <p:nvPr>
            <p:ph idx="1"/>
          </p:nvPr>
        </p:nvSpPr>
        <p:spPr/>
        <p:txBody>
          <a:bodyPr/>
          <a:lstStyle/>
          <a:p>
            <a:pPr marL="0" indent="0">
              <a:buNone/>
            </a:pPr>
            <a:r>
              <a:rPr lang="en-US" dirty="0" smtClean="0"/>
              <a:t>Because of following reasons we use CT,</a:t>
            </a:r>
          </a:p>
          <a:p>
            <a:r>
              <a:rPr lang="en-US" dirty="0" smtClean="0"/>
              <a:t>One main advantage is to reduce number of test cases for execution.</a:t>
            </a:r>
          </a:p>
          <a:p>
            <a:r>
              <a:rPr lang="en-US" dirty="0" smtClean="0"/>
              <a:t>Since the number of test cases are reduced, the time taken to execute the test suite comes out to be less due to its small size.</a:t>
            </a:r>
          </a:p>
          <a:p>
            <a:r>
              <a:rPr lang="en-US" dirty="0" smtClean="0"/>
              <a:t>Test coverage is increased (up to 100 percent).</a:t>
            </a:r>
          </a:p>
          <a:p>
            <a:r>
              <a:rPr lang="en-US" dirty="0" smtClean="0"/>
              <a:t>Enhanced quality of the product as test coverage is increased</a:t>
            </a:r>
            <a:endParaRPr lang="en-US" dirty="0"/>
          </a:p>
        </p:txBody>
      </p:sp>
    </p:spTree>
    <p:extLst>
      <p:ext uri="{BB962C8B-B14F-4D97-AF65-F5344CB8AC3E}">
        <p14:creationId xmlns:p14="http://schemas.microsoft.com/office/powerpoint/2010/main" val="1492789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idx="1"/>
          </p:nvPr>
        </p:nvSpPr>
        <p:spPr/>
        <p:txBody>
          <a:bodyPr/>
          <a:lstStyle/>
          <a:p>
            <a:r>
              <a:rPr lang="en-US" dirty="0" smtClean="0"/>
              <a:t>Let say we have car ordering application which includes Buying and Selling cars, it should support trading in Delhi and Mumbai, it should have registration number which may be valid or invalid, it should allow the trade of following cars: BMW, Mercedes, Audi. Two types of booking can be done: E-booking and In Store. And orders can be placed only during trading hours.</a:t>
            </a:r>
          </a:p>
          <a:p>
            <a:r>
              <a:rPr lang="en-US" dirty="0" smtClean="0"/>
              <a:t>Step#1</a:t>
            </a:r>
          </a:p>
          <a:p>
            <a:pPr lvl="1"/>
            <a:r>
              <a:rPr lang="en-US" sz="2800" dirty="0" smtClean="0"/>
              <a:t>Order Category</a:t>
            </a:r>
          </a:p>
          <a:p>
            <a:pPr marL="1371600" lvl="2" indent="-457200">
              <a:buFont typeface="+mj-lt"/>
              <a:buAutoNum type="arabicPeriod"/>
            </a:pPr>
            <a:r>
              <a:rPr lang="en-US" sz="2400" dirty="0" smtClean="0"/>
              <a:t>Buy </a:t>
            </a:r>
          </a:p>
          <a:p>
            <a:pPr marL="1371600" lvl="2" indent="-457200">
              <a:buFont typeface="+mj-lt"/>
              <a:buAutoNum type="arabicPeriod"/>
            </a:pPr>
            <a:r>
              <a:rPr lang="en-US" sz="2400" dirty="0" smtClean="0"/>
              <a:t>Sell</a:t>
            </a:r>
            <a:endParaRPr lang="en-US" sz="2400" dirty="0"/>
          </a:p>
        </p:txBody>
      </p:sp>
    </p:spTree>
    <p:extLst>
      <p:ext uri="{BB962C8B-B14F-4D97-AF65-F5344CB8AC3E}">
        <p14:creationId xmlns:p14="http://schemas.microsoft.com/office/powerpoint/2010/main" val="2432310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Contd.</a:t>
            </a:r>
            <a:endParaRPr lang="en-US" dirty="0"/>
          </a:p>
        </p:txBody>
      </p:sp>
      <p:sp>
        <p:nvSpPr>
          <p:cNvPr id="3" name="Content Placeholder 2"/>
          <p:cNvSpPr>
            <a:spLocks noGrp="1"/>
          </p:cNvSpPr>
          <p:nvPr>
            <p:ph idx="1"/>
          </p:nvPr>
        </p:nvSpPr>
        <p:spPr>
          <a:xfrm>
            <a:off x="5433646" y="1978025"/>
            <a:ext cx="3628292" cy="4351338"/>
          </a:xfrm>
        </p:spPr>
        <p:txBody>
          <a:bodyPr>
            <a:normAutofit/>
          </a:bodyPr>
          <a:lstStyle/>
          <a:p>
            <a:pPr lvl="1"/>
            <a:r>
              <a:rPr lang="en-US" sz="2800" dirty="0" smtClean="0"/>
              <a:t>Order Type</a:t>
            </a:r>
          </a:p>
          <a:p>
            <a:pPr marL="1371600" lvl="2" indent="-457200">
              <a:buFont typeface="+mj-lt"/>
              <a:buAutoNum type="arabicPeriod"/>
            </a:pPr>
            <a:r>
              <a:rPr lang="en-US" sz="2400" dirty="0" smtClean="0"/>
              <a:t>E-Booking</a:t>
            </a:r>
          </a:p>
          <a:p>
            <a:pPr marL="1371600" lvl="2" indent="-457200">
              <a:buFont typeface="+mj-lt"/>
              <a:buAutoNum type="arabicPeriod"/>
            </a:pPr>
            <a:r>
              <a:rPr lang="en-US" sz="2400" dirty="0" smtClean="0"/>
              <a:t>In store</a:t>
            </a:r>
          </a:p>
          <a:p>
            <a:pPr lvl="1"/>
            <a:r>
              <a:rPr lang="en-US" sz="2800" dirty="0" smtClean="0"/>
              <a:t>Order Time</a:t>
            </a:r>
          </a:p>
          <a:p>
            <a:pPr marL="1371600" lvl="2" indent="-457200">
              <a:buFont typeface="+mj-lt"/>
              <a:buAutoNum type="arabicPeriod"/>
            </a:pPr>
            <a:r>
              <a:rPr lang="en-US" sz="2400" dirty="0" smtClean="0"/>
              <a:t>Working Hours</a:t>
            </a:r>
          </a:p>
          <a:p>
            <a:pPr marL="1371600" lvl="2" indent="-457200">
              <a:buFont typeface="+mj-lt"/>
              <a:buAutoNum type="arabicPeriod"/>
            </a:pPr>
            <a:r>
              <a:rPr lang="en-US" sz="2400" dirty="0" smtClean="0"/>
              <a:t>Non-</a:t>
            </a:r>
            <a:r>
              <a:rPr lang="en-US" sz="2400" dirty="0" smtClean="0"/>
              <a:t>Working Hours</a:t>
            </a:r>
          </a:p>
          <a:p>
            <a:pPr marL="457200" lvl="1" indent="0">
              <a:buNone/>
            </a:pPr>
            <a:endParaRPr lang="en-US" dirty="0"/>
          </a:p>
        </p:txBody>
      </p:sp>
      <p:sp>
        <p:nvSpPr>
          <p:cNvPr id="4" name="Content Placeholder 2"/>
          <p:cNvSpPr txBox="1">
            <a:spLocks/>
          </p:cNvSpPr>
          <p:nvPr/>
        </p:nvSpPr>
        <p:spPr>
          <a:xfrm>
            <a:off x="990600" y="1978025"/>
            <a:ext cx="362829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smtClean="0"/>
              <a:t>Location</a:t>
            </a:r>
          </a:p>
          <a:p>
            <a:pPr marL="1371600" lvl="2" indent="-457200">
              <a:buFont typeface="+mj-lt"/>
              <a:buAutoNum type="arabicPeriod"/>
            </a:pPr>
            <a:r>
              <a:rPr lang="en-US" sz="2400" dirty="0" smtClean="0"/>
              <a:t>Delhi</a:t>
            </a:r>
          </a:p>
          <a:p>
            <a:pPr marL="1371600" lvl="2" indent="-457200">
              <a:buFont typeface="+mj-lt"/>
              <a:buAutoNum type="arabicPeriod"/>
            </a:pPr>
            <a:r>
              <a:rPr lang="en-US" sz="2400" dirty="0" smtClean="0"/>
              <a:t>Mumbai</a:t>
            </a:r>
          </a:p>
          <a:p>
            <a:pPr lvl="1"/>
            <a:r>
              <a:rPr lang="en-US" sz="2800" dirty="0" smtClean="0"/>
              <a:t>Car brand</a:t>
            </a:r>
          </a:p>
          <a:p>
            <a:pPr marL="1371600" lvl="2" indent="-457200">
              <a:buFont typeface="+mj-lt"/>
              <a:buAutoNum type="arabicPeriod"/>
            </a:pPr>
            <a:r>
              <a:rPr lang="en-US" sz="2400" dirty="0" smtClean="0"/>
              <a:t>BMW</a:t>
            </a:r>
          </a:p>
          <a:p>
            <a:pPr marL="1371600" lvl="2" indent="-457200">
              <a:buFont typeface="+mj-lt"/>
              <a:buAutoNum type="arabicPeriod"/>
            </a:pPr>
            <a:r>
              <a:rPr lang="en-US" sz="2400" dirty="0" smtClean="0"/>
              <a:t>Mercedes</a:t>
            </a:r>
          </a:p>
          <a:p>
            <a:pPr marL="1371600" lvl="2" indent="-457200">
              <a:buFont typeface="+mj-lt"/>
              <a:buAutoNum type="arabicPeriod"/>
            </a:pPr>
            <a:r>
              <a:rPr lang="en-US" sz="2400" dirty="0" smtClean="0"/>
              <a:t>Audi</a:t>
            </a:r>
          </a:p>
          <a:p>
            <a:pPr lvl="1"/>
            <a:r>
              <a:rPr lang="en-US" sz="2800" dirty="0" smtClean="0"/>
              <a:t>Registration Numbers</a:t>
            </a:r>
          </a:p>
          <a:p>
            <a:pPr marL="1371600" lvl="2" indent="-457200">
              <a:buFont typeface="+mj-lt"/>
              <a:buAutoNum type="arabicPeriod"/>
            </a:pPr>
            <a:r>
              <a:rPr lang="en-US" sz="2400" dirty="0" smtClean="0"/>
              <a:t>Valid(5000)</a:t>
            </a:r>
          </a:p>
          <a:p>
            <a:pPr marL="1371600" lvl="2" indent="-457200">
              <a:buFont typeface="+mj-lt"/>
              <a:buAutoNum type="arabicPeriod"/>
            </a:pPr>
            <a:r>
              <a:rPr lang="en-US" sz="2400" dirty="0" smtClean="0"/>
              <a:t>Invalid </a:t>
            </a:r>
          </a:p>
          <a:p>
            <a:pPr lvl="1"/>
            <a:endParaRPr lang="en-US" dirty="0"/>
          </a:p>
        </p:txBody>
      </p:sp>
    </p:spTree>
    <p:extLst>
      <p:ext uri="{BB962C8B-B14F-4D97-AF65-F5344CB8AC3E}">
        <p14:creationId xmlns:p14="http://schemas.microsoft.com/office/powerpoint/2010/main" val="4175113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Contd</a:t>
            </a:r>
            <a:r>
              <a:rPr lang="en-US" dirty="0"/>
              <a:t>.</a:t>
            </a:r>
          </a:p>
        </p:txBody>
      </p:sp>
      <p:sp>
        <p:nvSpPr>
          <p:cNvPr id="3" name="Content Placeholder 2"/>
          <p:cNvSpPr>
            <a:spLocks noGrp="1"/>
          </p:cNvSpPr>
          <p:nvPr>
            <p:ph idx="1"/>
          </p:nvPr>
        </p:nvSpPr>
        <p:spPr>
          <a:xfrm>
            <a:off x="838200" y="1368424"/>
            <a:ext cx="10515600" cy="5137883"/>
          </a:xfrm>
        </p:spPr>
        <p:txBody>
          <a:bodyPr/>
          <a:lstStyle/>
          <a:p>
            <a:pPr lvl="1"/>
            <a:r>
              <a:rPr lang="en-US" dirty="0" smtClean="0"/>
              <a:t>If we want to test all the possible valid combination :</a:t>
            </a:r>
          </a:p>
          <a:p>
            <a:pPr marL="457200" lvl="1" indent="0">
              <a:buNone/>
            </a:pPr>
            <a:r>
              <a:rPr lang="en-US" dirty="0" smtClean="0"/>
              <a:t>	2*2*3*5000*2*2</a:t>
            </a:r>
          </a:p>
          <a:p>
            <a:pPr lvl="1"/>
            <a:r>
              <a:rPr lang="en-US" dirty="0" smtClean="0"/>
              <a:t>240000 there are also an infinite number of invalid combinations.</a:t>
            </a:r>
          </a:p>
          <a:p>
            <a:r>
              <a:rPr lang="en-US" dirty="0" smtClean="0"/>
              <a:t>Step#2 </a:t>
            </a:r>
          </a:p>
          <a:p>
            <a:pPr lvl="1"/>
            <a:r>
              <a:rPr lang="en-US" dirty="0" smtClean="0"/>
              <a:t>Use groups and boundaries.</a:t>
            </a:r>
          </a:p>
          <a:p>
            <a:pPr lvl="1"/>
            <a:r>
              <a:rPr lang="en-US" dirty="0" smtClean="0"/>
              <a:t>Reduce Registration numbers to two </a:t>
            </a:r>
          </a:p>
          <a:p>
            <a:pPr marL="1371600" lvl="2" indent="-457200">
              <a:buFont typeface="+mj-lt"/>
              <a:buAutoNum type="arabicPeriod"/>
            </a:pPr>
            <a:r>
              <a:rPr lang="en-US" dirty="0" smtClean="0"/>
              <a:t>Valid registration number</a:t>
            </a:r>
          </a:p>
          <a:p>
            <a:pPr marL="1371600" lvl="2" indent="-457200">
              <a:buFont typeface="+mj-lt"/>
              <a:buAutoNum type="arabicPeriod"/>
            </a:pPr>
            <a:r>
              <a:rPr lang="en-US" dirty="0" smtClean="0"/>
              <a:t>Invalid registration number</a:t>
            </a:r>
          </a:p>
          <a:p>
            <a:pPr lvl="1"/>
            <a:r>
              <a:rPr lang="en-US" dirty="0" smtClean="0"/>
              <a:t>Now the possible combination is:</a:t>
            </a:r>
          </a:p>
          <a:p>
            <a:pPr marL="457200" lvl="1" indent="0">
              <a:buNone/>
            </a:pPr>
            <a:r>
              <a:rPr lang="en-US" dirty="0" smtClean="0"/>
              <a:t>	2*2*3*2*2*2=96</a:t>
            </a:r>
          </a:p>
          <a:p>
            <a:endParaRPr lang="en-US" dirty="0" smtClean="0"/>
          </a:p>
          <a:p>
            <a:endParaRPr lang="en-US" dirty="0"/>
          </a:p>
        </p:txBody>
      </p:sp>
    </p:spTree>
    <p:extLst>
      <p:ext uri="{BB962C8B-B14F-4D97-AF65-F5344CB8AC3E}">
        <p14:creationId xmlns:p14="http://schemas.microsoft.com/office/powerpoint/2010/main" val="1343610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985" y="-40868"/>
            <a:ext cx="10515600" cy="1325563"/>
          </a:xfrm>
        </p:spPr>
        <p:txBody>
          <a:bodyPr/>
          <a:lstStyle/>
          <a:p>
            <a:r>
              <a:rPr lang="en-US" dirty="0" smtClean="0"/>
              <a:t>Example (1) Contd.</a:t>
            </a:r>
            <a:endParaRPr lang="en-US" dirty="0"/>
          </a:p>
        </p:txBody>
      </p:sp>
      <p:pic>
        <p:nvPicPr>
          <p:cNvPr id="4" name="Content Placeholder 3"/>
          <p:cNvPicPr>
            <a:picLocks noGrp="1" noChangeAspect="1"/>
          </p:cNvPicPr>
          <p:nvPr>
            <p:ph idx="1"/>
          </p:nvPr>
        </p:nvPicPr>
        <p:blipFill>
          <a:blip r:embed="rId2"/>
          <a:stretch>
            <a:fillRect/>
          </a:stretch>
        </p:blipFill>
        <p:spPr>
          <a:xfrm>
            <a:off x="3038415" y="1576015"/>
            <a:ext cx="6049219" cy="962159"/>
          </a:xfrm>
          <a:prstGeom prst="rect">
            <a:avLst/>
          </a:prstGeom>
        </p:spPr>
      </p:pic>
      <p:pic>
        <p:nvPicPr>
          <p:cNvPr id="5" name="Picture 4"/>
          <p:cNvPicPr>
            <a:picLocks noChangeAspect="1"/>
          </p:cNvPicPr>
          <p:nvPr/>
        </p:nvPicPr>
        <p:blipFill>
          <a:blip r:embed="rId3"/>
          <a:stretch>
            <a:fillRect/>
          </a:stretch>
        </p:blipFill>
        <p:spPr>
          <a:xfrm>
            <a:off x="3028888" y="2526816"/>
            <a:ext cx="6058746" cy="647790"/>
          </a:xfrm>
          <a:prstGeom prst="rect">
            <a:avLst/>
          </a:prstGeom>
        </p:spPr>
      </p:pic>
      <p:sp>
        <p:nvSpPr>
          <p:cNvPr id="6" name="TextBox 5"/>
          <p:cNvSpPr txBox="1"/>
          <p:nvPr/>
        </p:nvSpPr>
        <p:spPr>
          <a:xfrm>
            <a:off x="828673" y="1204851"/>
            <a:ext cx="1551112" cy="523220"/>
          </a:xfrm>
          <a:prstGeom prst="rect">
            <a:avLst/>
          </a:prstGeom>
          <a:noFill/>
        </p:spPr>
        <p:txBody>
          <a:bodyPr wrap="square" rtlCol="0">
            <a:spAutoFit/>
          </a:bodyPr>
          <a:lstStyle/>
          <a:p>
            <a:r>
              <a:rPr lang="en-US" sz="2800" dirty="0" smtClean="0"/>
              <a:t>Step#03</a:t>
            </a:r>
            <a:endParaRPr lang="en-US" sz="2800" dirty="0"/>
          </a:p>
        </p:txBody>
      </p:sp>
      <p:sp>
        <p:nvSpPr>
          <p:cNvPr id="7" name="TextBox 6"/>
          <p:cNvSpPr txBox="1"/>
          <p:nvPr/>
        </p:nvSpPr>
        <p:spPr>
          <a:xfrm>
            <a:off x="828672" y="3313835"/>
            <a:ext cx="1680065" cy="523220"/>
          </a:xfrm>
          <a:prstGeom prst="rect">
            <a:avLst/>
          </a:prstGeom>
          <a:noFill/>
        </p:spPr>
        <p:txBody>
          <a:bodyPr wrap="square" rtlCol="0">
            <a:spAutoFit/>
          </a:bodyPr>
          <a:lstStyle/>
          <a:p>
            <a:r>
              <a:rPr lang="en-US" sz="2800" dirty="0" smtClean="0"/>
              <a:t>Step#04</a:t>
            </a:r>
            <a:endParaRPr lang="en-US" sz="2800" dirty="0"/>
          </a:p>
        </p:txBody>
      </p:sp>
      <p:pic>
        <p:nvPicPr>
          <p:cNvPr id="8" name="Picture 7"/>
          <p:cNvPicPr>
            <a:picLocks noChangeAspect="1"/>
          </p:cNvPicPr>
          <p:nvPr/>
        </p:nvPicPr>
        <p:blipFill>
          <a:blip r:embed="rId4"/>
          <a:stretch>
            <a:fillRect/>
          </a:stretch>
        </p:blipFill>
        <p:spPr>
          <a:xfrm>
            <a:off x="3028888" y="3521252"/>
            <a:ext cx="6049219" cy="1790950"/>
          </a:xfrm>
          <a:prstGeom prst="rect">
            <a:avLst/>
          </a:prstGeom>
        </p:spPr>
      </p:pic>
      <p:sp>
        <p:nvSpPr>
          <p:cNvPr id="9" name="TextBox 8"/>
          <p:cNvSpPr txBox="1"/>
          <p:nvPr/>
        </p:nvSpPr>
        <p:spPr>
          <a:xfrm>
            <a:off x="766390" y="5474117"/>
            <a:ext cx="10593271" cy="523220"/>
          </a:xfrm>
          <a:prstGeom prst="rect">
            <a:avLst/>
          </a:prstGeom>
          <a:noFill/>
        </p:spPr>
        <p:txBody>
          <a:bodyPr wrap="square" rtlCol="0">
            <a:spAutoFit/>
          </a:bodyPr>
          <a:lstStyle/>
          <a:p>
            <a:pPr marL="914400" lvl="1" indent="-457200">
              <a:buFont typeface="Arial" panose="020B0604020202020204" pitchFamily="34" charset="0"/>
              <a:buChar char="•"/>
            </a:pPr>
            <a:r>
              <a:rPr lang="en-US" sz="2800" dirty="0" smtClean="0"/>
              <a:t>Now all pairs in 8 cases, instead of all combinations </a:t>
            </a:r>
            <a:endParaRPr lang="en-US" sz="2800" dirty="0"/>
          </a:p>
        </p:txBody>
      </p:sp>
    </p:spTree>
    <p:extLst>
      <p:ext uri="{BB962C8B-B14F-4D97-AF65-F5344CB8AC3E}">
        <p14:creationId xmlns:p14="http://schemas.microsoft.com/office/powerpoint/2010/main" val="3601261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a:bodyPr>
          <a:lstStyle/>
          <a:p>
            <a:r>
              <a:rPr lang="en-US" dirty="0" smtClean="0"/>
              <a:t>In this example we have three parameters which can have following values as,</a:t>
            </a:r>
          </a:p>
          <a:p>
            <a:r>
              <a:rPr lang="en-US" dirty="0" smtClean="0">
                <a:effectLst/>
              </a:rPr>
              <a:t>A, B, C; </a:t>
            </a:r>
          </a:p>
          <a:p>
            <a:r>
              <a:rPr lang="en-US" dirty="0" smtClean="0">
                <a:effectLst/>
              </a:rPr>
              <a:t>1, 2; </a:t>
            </a:r>
          </a:p>
          <a:p>
            <a:r>
              <a:rPr lang="en-US" dirty="0" smtClean="0">
                <a:effectLst/>
              </a:rPr>
              <a:t>X, Y</a:t>
            </a:r>
            <a:r>
              <a:rPr lang="en-US" dirty="0" smtClean="0"/>
              <a:t> </a:t>
            </a:r>
          </a:p>
          <a:p>
            <a:r>
              <a:rPr lang="en-US" dirty="0" smtClean="0"/>
              <a:t>which means that the number of combinations </a:t>
            </a:r>
            <a:r>
              <a:rPr lang="en-US" b="1" dirty="0" smtClean="0"/>
              <a:t>3 x 2 x 2 = 12</a:t>
            </a:r>
            <a:r>
              <a:rPr lang="en-US" dirty="0" smtClean="0"/>
              <a:t>. If we want to test just 2-pairs or pairwise testing which covers every possible combination of two parameters.</a:t>
            </a:r>
            <a:endParaRPr lang="en-US" dirty="0"/>
          </a:p>
        </p:txBody>
      </p:sp>
    </p:spTree>
    <p:extLst>
      <p:ext uri="{BB962C8B-B14F-4D97-AF65-F5344CB8AC3E}">
        <p14:creationId xmlns:p14="http://schemas.microsoft.com/office/powerpoint/2010/main" val="3591278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699</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Combinatorial Testing</vt:lpstr>
      <vt:lpstr>What is Combinatorial Testing?</vt:lpstr>
      <vt:lpstr>Pairwise Testing</vt:lpstr>
      <vt:lpstr>Why CT is Used?</vt:lpstr>
      <vt:lpstr>Example(1)</vt:lpstr>
      <vt:lpstr>Example (1) Contd.</vt:lpstr>
      <vt:lpstr>Example (1) Contd.</vt:lpstr>
      <vt:lpstr>Example (1) Contd.</vt:lpstr>
      <vt:lpstr>Example 2</vt:lpstr>
      <vt:lpstr>Example (2) Contd.</vt:lpstr>
      <vt:lpstr>Example (3)</vt:lpstr>
      <vt:lpstr>Example (3) Contd.</vt:lpstr>
      <vt:lpstr>Example (3) Contd.</vt:lpstr>
      <vt:lpstr>Example (4)</vt:lpstr>
      <vt:lpstr>Example (4) Contd.</vt:lpstr>
      <vt:lpstr>Example (4) Contd.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Combinatorial Testing</dc:title>
  <dc:creator>Rao</dc:creator>
  <cp:lastModifiedBy>Rao</cp:lastModifiedBy>
  <cp:revision>26</cp:revision>
  <dcterms:created xsi:type="dcterms:W3CDTF">2022-06-20T14:01:03Z</dcterms:created>
  <dcterms:modified xsi:type="dcterms:W3CDTF">2022-06-20T18:27:10Z</dcterms:modified>
</cp:coreProperties>
</file>