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59" r:id="rId7"/>
    <p:sldId id="273" r:id="rId8"/>
    <p:sldId id="274" r:id="rId9"/>
    <p:sldId id="266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>
      <p:cViewPr varScale="1">
        <p:scale>
          <a:sx n="72" d="100"/>
          <a:sy n="7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1F1-416F-48D4-ADF3-EEF37A1896E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DC7A-5C53-46DC-BB50-765E30D7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9975"/>
            <a:ext cx="91440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13" y="228600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19200"/>
            <a:ext cx="899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2381" y="6819425"/>
            <a:ext cx="9148762" cy="71913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-9524" y="1184752"/>
            <a:ext cx="9153524" cy="104298"/>
            <a:chOff x="0" y="6800850"/>
            <a:chExt cx="9144000" cy="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FYP Proposal Defense</a:t>
            </a:r>
            <a:b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&lt;&lt;SMARTSERVE  RESTAURANT&gt;&gt;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92910"/>
              </p:ext>
            </p:extLst>
          </p:nvPr>
        </p:nvGraphicFramePr>
        <p:xfrm>
          <a:off x="1524000" y="3429000"/>
          <a:ext cx="6629400" cy="251460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680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4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 MEMBERS</a:t>
                      </a:r>
                      <a:endParaRPr lang="en-US" sz="20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 . No.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Enrollment #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Student Name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i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1" i="1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02-131192-046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Muhammad Ahmed Bin Alam Rao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02-131192-056</a:t>
                      </a:r>
                      <a:r>
                        <a:rPr lang="en-US" sz="2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Sadia Ambreen 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02-131192-059</a:t>
                      </a:r>
                      <a:r>
                        <a:rPr lang="en-US" sz="2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Muhammad Umer Farooque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5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Main areas to be covered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/>
              <a:t>Food Menu Management.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/>
              <a:t>Client/Customers Food ordering.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/>
              <a:t>Inventory Management.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/>
              <a:t>Smart Menu Recommendation.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/>
              <a:t>Payments Automation.</a:t>
            </a:r>
          </a:p>
          <a:p>
            <a:r>
              <a:rPr lang="en-US" i="1" dirty="0"/>
              <a:t>A list of specific project goals, deliverables, features, functions and tasks.</a:t>
            </a:r>
          </a:p>
          <a:p>
            <a:pPr lvl="1"/>
            <a:r>
              <a:rPr lang="en-US" i="1" dirty="0"/>
              <a:t>Easy Client Ordering Management.</a:t>
            </a:r>
          </a:p>
          <a:p>
            <a:pPr lvl="1"/>
            <a:r>
              <a:rPr lang="en-US" i="1" dirty="0"/>
              <a:t>Easy Inventory Management.</a:t>
            </a:r>
          </a:p>
          <a:p>
            <a:pPr lvl="1"/>
            <a:r>
              <a:rPr lang="en-US" i="1" dirty="0"/>
              <a:t>Easy Order Status Management.</a:t>
            </a:r>
          </a:p>
          <a:p>
            <a:pPr lvl="1"/>
            <a:r>
              <a:rPr lang="en-US" i="1" dirty="0"/>
              <a:t>Secure payment and billing methods.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1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</a:p>
        </p:txBody>
      </p:sp>
      <p:sp>
        <p:nvSpPr>
          <p:cNvPr id="5" name="AutoShape 2" descr="blob:https://web.whatsapp.com/f2181575-dbfe-4f6e-8652-640083b277f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6767512" cy="45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foodoplanet</a:t>
            </a:r>
            <a:r>
              <a:rPr lang="en-US" b="0" dirty="0"/>
              <a:t>. 2022. </a:t>
            </a:r>
            <a:r>
              <a:rPr lang="en-US" b="0" dirty="0" err="1"/>
              <a:t>foodoplanet</a:t>
            </a:r>
            <a:r>
              <a:rPr lang="en-US" b="0" dirty="0"/>
              <a:t>. [online] Available at: &lt; https://foodoplanet.com/listing-tag/takes-reservations/&gt;</a:t>
            </a:r>
          </a:p>
          <a:p>
            <a:r>
              <a:rPr lang="en-US" b="0" dirty="0"/>
              <a:t>dinepartner.com. 2022.[online] Available at: &lt; https://dinepartner.com/</a:t>
            </a:r>
          </a:p>
          <a:p>
            <a:r>
              <a:rPr lang="en-US" b="0" dirty="0" err="1"/>
              <a:t>thevista</a:t>
            </a:r>
            <a:r>
              <a:rPr lang="en-US" b="0" dirty="0"/>
              <a:t>|. 2022. </a:t>
            </a:r>
            <a:r>
              <a:rPr lang="en-US" b="0" dirty="0" err="1"/>
              <a:t>thevistarestaurant</a:t>
            </a:r>
            <a:r>
              <a:rPr lang="en-US" b="0" dirty="0"/>
              <a:t> </a:t>
            </a:r>
            <a:r>
              <a:rPr lang="en-US" b="0" i="1" dirty="0"/>
              <a:t>|</a:t>
            </a:r>
            <a:r>
              <a:rPr lang="en-US" b="0" dirty="0"/>
              <a:t> </a:t>
            </a:r>
            <a:r>
              <a:rPr lang="en-US" b="0" dirty="0" err="1"/>
              <a:t>thevista</a:t>
            </a:r>
            <a:r>
              <a:rPr lang="en-US" b="0" dirty="0"/>
              <a:t>. [online] Available at: &lt;https://www.thevistarestaurant.ca/</a:t>
            </a:r>
          </a:p>
        </p:txBody>
      </p:sp>
    </p:spTree>
    <p:extLst>
      <p:ext uri="{BB962C8B-B14F-4D97-AF65-F5344CB8AC3E}">
        <p14:creationId xmlns:p14="http://schemas.microsoft.com/office/powerpoint/2010/main" val="10555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Proposed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Project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Gantt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4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i="1" dirty="0">
                <a:solidFill>
                  <a:srgbClr val="202122"/>
                </a:solidFill>
              </a:rPr>
              <a:t>SmartServe Restaurant </a:t>
            </a:r>
            <a:r>
              <a:rPr lang="en-US" sz="28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platform where you can reserve your table from home at restaurant.</a:t>
            </a:r>
          </a:p>
          <a:p>
            <a:r>
              <a:rPr lang="en-US" sz="2800" i="1" dirty="0">
                <a:solidFill>
                  <a:srgbClr val="202122"/>
                </a:solidFill>
              </a:rPr>
              <a:t>There will be a Smart table at restaurant consists of tablet where customer can order food from menu and make payment online and ask for more services without calling the waiters.</a:t>
            </a:r>
          </a:p>
          <a:p>
            <a:r>
              <a:rPr lang="en-US" sz="2800" i="1" dirty="0">
                <a:solidFill>
                  <a:srgbClr val="202122"/>
                </a:solidFill>
              </a:rPr>
              <a:t>Also can give feedbacks, instant complaints etc.</a:t>
            </a:r>
          </a:p>
          <a:p>
            <a:r>
              <a:rPr lang="en-US" sz="2800" i="1" dirty="0">
                <a:solidFill>
                  <a:srgbClr val="202122"/>
                </a:solidFill>
              </a:rPr>
              <a:t>Customer’s order status, tracking, order patterns, are monitored.</a:t>
            </a:r>
          </a:p>
          <a:p>
            <a:r>
              <a:rPr lang="en-US" sz="2800" i="1" dirty="0">
                <a:solidFill>
                  <a:srgbClr val="202122"/>
                </a:solidFill>
              </a:rPr>
              <a:t>Restaurant owner can monitor inventory, track orders and keep eye on financial matters.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57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5EE1AD-0D6C-4790-95AF-15420E420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0545"/>
              </p:ext>
            </p:extLst>
          </p:nvPr>
        </p:nvGraphicFramePr>
        <p:xfrm>
          <a:off x="0" y="1326650"/>
          <a:ext cx="9144002" cy="5226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6798">
                  <a:extLst>
                    <a:ext uri="{9D8B030D-6E8A-4147-A177-3AD203B41FA5}">
                      <a16:colId xmlns:a16="http://schemas.microsoft.com/office/drawing/2014/main" val="2365328671"/>
                    </a:ext>
                  </a:extLst>
                </a:gridCol>
                <a:gridCol w="1285947">
                  <a:extLst>
                    <a:ext uri="{9D8B030D-6E8A-4147-A177-3AD203B41FA5}">
                      <a16:colId xmlns:a16="http://schemas.microsoft.com/office/drawing/2014/main" val="1652894097"/>
                    </a:ext>
                  </a:extLst>
                </a:gridCol>
                <a:gridCol w="1287469">
                  <a:extLst>
                    <a:ext uri="{9D8B030D-6E8A-4147-A177-3AD203B41FA5}">
                      <a16:colId xmlns:a16="http://schemas.microsoft.com/office/drawing/2014/main" val="488125701"/>
                    </a:ext>
                  </a:extLst>
                </a:gridCol>
                <a:gridCol w="1285947">
                  <a:extLst>
                    <a:ext uri="{9D8B030D-6E8A-4147-A177-3AD203B41FA5}">
                      <a16:colId xmlns:a16="http://schemas.microsoft.com/office/drawing/2014/main" val="2250805621"/>
                    </a:ext>
                  </a:extLst>
                </a:gridCol>
                <a:gridCol w="1285947">
                  <a:extLst>
                    <a:ext uri="{9D8B030D-6E8A-4147-A177-3AD203B41FA5}">
                      <a16:colId xmlns:a16="http://schemas.microsoft.com/office/drawing/2014/main" val="1060023646"/>
                    </a:ext>
                  </a:extLst>
                </a:gridCol>
                <a:gridCol w="1285947">
                  <a:extLst>
                    <a:ext uri="{9D8B030D-6E8A-4147-A177-3AD203B41FA5}">
                      <a16:colId xmlns:a16="http://schemas.microsoft.com/office/drawing/2014/main" val="2373671798"/>
                    </a:ext>
                  </a:extLst>
                </a:gridCol>
                <a:gridCol w="1285947">
                  <a:extLst>
                    <a:ext uri="{9D8B030D-6E8A-4147-A177-3AD203B41FA5}">
                      <a16:colId xmlns:a16="http://schemas.microsoft.com/office/drawing/2014/main" val="2636514040"/>
                    </a:ext>
                  </a:extLst>
                </a:gridCol>
              </a:tblGrid>
              <a:tr h="1419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sng" dirty="0">
                          <a:solidFill>
                            <a:schemeClr val="tx1"/>
                          </a:solidFill>
                          <a:effectLst/>
                        </a:rPr>
                        <a:t>Feature # 1</a:t>
                      </a:r>
                      <a:endParaRPr lang="en-US" sz="1200" i="1" u="sng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Menu Management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sng" dirty="0">
                          <a:solidFill>
                            <a:schemeClr val="tx1"/>
                          </a:solidFill>
                          <a:effectLst/>
                        </a:rPr>
                        <a:t>Feature # 2</a:t>
                      </a:r>
                      <a:endParaRPr lang="en-US" sz="1200" i="1" u="sng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</a:rPr>
                        <a:t>Reviews</a:t>
                      </a:r>
                      <a:endParaRPr lang="en-US" sz="1400" i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sng" dirty="0">
                          <a:solidFill>
                            <a:schemeClr val="tx1"/>
                          </a:solidFill>
                          <a:effectLst/>
                        </a:rPr>
                        <a:t>Feature #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</a:rPr>
                        <a:t>Online Reservations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</a:rPr>
                        <a:t>Smart table (consists tab 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sng" dirty="0">
                          <a:solidFill>
                            <a:schemeClr val="tx1"/>
                          </a:solidFill>
                          <a:effectLst/>
                        </a:rPr>
                        <a:t>Feature #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Tracking</a:t>
                      </a:r>
                      <a:endParaRPr lang="en-US" sz="1400" i="1" dirty="0"/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sng" dirty="0">
                          <a:solidFill>
                            <a:schemeClr val="tx1"/>
                          </a:solidFill>
                          <a:effectLst/>
                        </a:rPr>
                        <a:t>Feature #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</a:rPr>
                        <a:t>Stock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400" i="1" u="sng" dirty="0">
                          <a:solidFill>
                            <a:schemeClr val="tx1"/>
                          </a:solidFill>
                        </a:rPr>
                        <a:t>Inventory Management</a:t>
                      </a:r>
                      <a:r>
                        <a:rPr lang="en-US" sz="1400" i="1" u="sng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i="1" u="sng" dirty="0"/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u="sng" dirty="0">
                          <a:solidFill>
                            <a:schemeClr val="tx1"/>
                          </a:solidFill>
                          <a:effectLst/>
                        </a:rPr>
                        <a:t>Feature # 6</a:t>
                      </a:r>
                    </a:p>
                    <a:p>
                      <a:r>
                        <a:rPr lang="en-US" sz="1600" i="1" u="sng" dirty="0">
                          <a:solidFill>
                            <a:schemeClr val="tx1"/>
                          </a:solidFill>
                        </a:rPr>
                        <a:t>Prepayments</a:t>
                      </a:r>
                    </a:p>
                    <a:p>
                      <a:r>
                        <a:rPr lang="en-US" sz="1600" i="1" u="sng" dirty="0">
                          <a:solidFill>
                            <a:schemeClr val="tx1"/>
                          </a:solidFill>
                        </a:rPr>
                        <a:t>Dining Easy Payment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/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11042"/>
                  </a:ext>
                </a:extLst>
              </a:tr>
              <a:tr h="8368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Foodo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plane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29415"/>
                  </a:ext>
                </a:extLst>
              </a:tr>
              <a:tr h="8368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Dine partner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079033"/>
                  </a:ext>
                </a:extLst>
              </a:tr>
              <a:tr h="8368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vista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777544"/>
                  </a:ext>
                </a:extLst>
              </a:tr>
              <a:tr h="12967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dirty="0">
                          <a:solidFill>
                            <a:schemeClr val="tx1"/>
                          </a:solidFill>
                          <a:effectLst/>
                        </a:rPr>
                        <a:t>OUR PROJECT</a:t>
                      </a:r>
                      <a:endParaRPr lang="en-US" sz="14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u="none" dirty="0">
                          <a:solidFill>
                            <a:schemeClr val="tx1"/>
                          </a:solidFill>
                          <a:effectLst/>
                        </a:rPr>
                        <a:t>ISERVE.com</a:t>
                      </a:r>
                      <a:endParaRPr lang="en-US" sz="1400" i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63694"/>
                  </a:ext>
                </a:extLst>
              </a:tr>
            </a:tbl>
          </a:graphicData>
        </a:graphic>
      </p:graphicFrame>
      <p:pic>
        <p:nvPicPr>
          <p:cNvPr id="6" name="Picture 11">
            <a:extLst>
              <a:ext uri="{FF2B5EF4-FFF2-40B4-BE49-F238E27FC236}">
                <a16:creationId xmlns:a16="http://schemas.microsoft.com/office/drawing/2014/main" id="{D6CAD923-39CF-4EDE-D708-B943628F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06811"/>
            <a:ext cx="639010" cy="4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433CF38-E903-BE6D-BCBE-1C6CE3F3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46" y="3001987"/>
            <a:ext cx="639010" cy="4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B2317010-CC31-4EE9-3C28-603683C5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98" y="5552886"/>
            <a:ext cx="683815" cy="5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D71976DD-B2EE-A90D-2E06-DECE4804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6" y="5579364"/>
            <a:ext cx="615064" cy="4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1474A32-803D-1C00-173C-F07438D6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86" y="5535202"/>
            <a:ext cx="683817" cy="5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DD47FD-2941-5274-0A1D-FD50FB1B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76" y="5531350"/>
            <a:ext cx="729732" cy="5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ACD80ED7-6C3E-A98D-D28F-874729CE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76" y="5527482"/>
            <a:ext cx="729732" cy="5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67540F0C-719E-30BF-3A45-1177CDBC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67210"/>
            <a:ext cx="639010" cy="4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8455CE8C-7B83-F5BD-5040-49774539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85636"/>
            <a:ext cx="639010" cy="4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3097C978-5703-FE76-BBF0-946E3C66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6" y="4685636"/>
            <a:ext cx="615064" cy="4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42CE61D2-CFE3-20A4-1B62-B631958E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33" y="3867209"/>
            <a:ext cx="615064" cy="4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D2FB94F4-FE51-ADAA-3DF9-4C753F3C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81" y="5491039"/>
            <a:ext cx="729732" cy="5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6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0" dirty="0"/>
              <a:t>Traditionally the method in which customers specify their desired menu to the waiter who takes the order on a paper. He then takes the order to the kitchen department and then he supply the food item to the customer.  So, it is a time-consuming process.</a:t>
            </a:r>
          </a:p>
          <a:p>
            <a:r>
              <a:rPr lang="en-US" sz="2800" b="0" dirty="0"/>
              <a:t>It also leads to wastage of paper and it requires reprinting of all menu cards too. For small changes in menu, its mandatory to reprint all the menu again and again.</a:t>
            </a:r>
          </a:p>
          <a:p>
            <a:r>
              <a:rPr lang="en-US" sz="2800" b="0" dirty="0"/>
              <a:t>Simply saying that the menu card once printed can’t be changed.</a:t>
            </a:r>
          </a:p>
          <a:p>
            <a:r>
              <a:rPr lang="en-US" sz="2800" b="0" dirty="0"/>
              <a:t>It is a headache for manager to keep the records of the inventory. How many products have been consumed and how much are left.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0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Project:</a:t>
            </a:r>
          </a:p>
          <a:p>
            <a:pPr marL="0" indent="0">
              <a:buNone/>
            </a:pPr>
            <a:endParaRPr lang="en-US" sz="2100" i="1" dirty="0"/>
          </a:p>
          <a:p>
            <a:r>
              <a:rPr lang="en-US" sz="2100" i="1" dirty="0"/>
              <a:t>Online Reservations</a:t>
            </a:r>
          </a:p>
          <a:p>
            <a:r>
              <a:rPr lang="en-US" sz="2100" i="1" dirty="0"/>
              <a:t>Menu Management</a:t>
            </a:r>
          </a:p>
          <a:p>
            <a:r>
              <a:rPr lang="en-US" sz="2100" i="1" dirty="0"/>
              <a:t>Smart Menu Recommendation</a:t>
            </a:r>
          </a:p>
          <a:p>
            <a:r>
              <a:rPr lang="en-US" sz="2100" i="1" dirty="0"/>
              <a:t>Order and Status Tracking</a:t>
            </a:r>
          </a:p>
          <a:p>
            <a:r>
              <a:rPr lang="en-US" sz="2100" i="1" dirty="0"/>
              <a:t>Inventory Management</a:t>
            </a:r>
          </a:p>
          <a:p>
            <a:r>
              <a:rPr lang="en-US" sz="2100" i="1" dirty="0"/>
              <a:t>Table Management</a:t>
            </a:r>
          </a:p>
          <a:p>
            <a:r>
              <a:rPr lang="en-US" sz="2100" i="1" dirty="0"/>
              <a:t>Reporting &amp; Analytics</a:t>
            </a:r>
          </a:p>
          <a:p>
            <a:r>
              <a:rPr lang="en-US" sz="2100" i="1" dirty="0"/>
              <a:t>Easy online Payments</a:t>
            </a:r>
          </a:p>
          <a:p>
            <a:r>
              <a:rPr lang="en-US" sz="2100" i="1" dirty="0"/>
              <a:t>Role base access control</a:t>
            </a:r>
          </a:p>
          <a:p>
            <a:r>
              <a:rPr lang="en-US" sz="2100" i="1" dirty="0"/>
              <a:t>Notify Waitlist</a:t>
            </a:r>
          </a:p>
          <a:p>
            <a:r>
              <a:rPr lang="en-US" sz="2100" i="1" dirty="0"/>
              <a:t>Reviews and feedback</a:t>
            </a:r>
          </a:p>
          <a:p>
            <a:r>
              <a:rPr lang="en-US" sz="2100" i="1" dirty="0"/>
              <a:t>Parcel Items</a:t>
            </a:r>
          </a:p>
          <a:p>
            <a:endParaRPr lang="en-US" sz="2100" i="1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8736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3D9B-2695-8B76-24D4-3F4FAB2F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1101B-93A5-02F2-A1C8-986372A3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027"/>
            <a:ext cx="7381875" cy="66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3D9B-2695-8B76-24D4-3F4FAB2F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5257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7A46BD-C4D6-B18C-A31F-E42537D76A0F}"/>
              </a:ext>
            </a:extLst>
          </p:cNvPr>
          <p:cNvGrpSpPr/>
          <p:nvPr/>
        </p:nvGrpSpPr>
        <p:grpSpPr>
          <a:xfrm>
            <a:off x="381000" y="1676400"/>
            <a:ext cx="8153400" cy="4038600"/>
            <a:chOff x="0" y="0"/>
            <a:chExt cx="7391400" cy="318135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273DB78-50E1-CF52-5014-73BFAAD15497}"/>
                </a:ext>
              </a:extLst>
            </p:cNvPr>
            <p:cNvSpPr/>
            <p:nvPr/>
          </p:nvSpPr>
          <p:spPr>
            <a:xfrm>
              <a:off x="523875" y="0"/>
              <a:ext cx="1057275" cy="7048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9F5C44-75B5-73D4-1BB7-303ACD7941AE}"/>
                </a:ext>
              </a:extLst>
            </p:cNvPr>
            <p:cNvSpPr/>
            <p:nvPr/>
          </p:nvSpPr>
          <p:spPr>
            <a:xfrm>
              <a:off x="5038725" y="2476500"/>
              <a:ext cx="1057275" cy="7048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E9CA594-6A1D-3198-D7B1-6D9AF5C63C50}"/>
                </a:ext>
              </a:extLst>
            </p:cNvPr>
            <p:cNvSpPr/>
            <p:nvPr/>
          </p:nvSpPr>
          <p:spPr>
            <a:xfrm>
              <a:off x="2228850" y="209550"/>
              <a:ext cx="1295400" cy="37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Reserve Table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41A3936-28CC-D627-0CD9-9BF071FCD50B}"/>
                </a:ext>
              </a:extLst>
            </p:cNvPr>
            <p:cNvSpPr/>
            <p:nvPr/>
          </p:nvSpPr>
          <p:spPr>
            <a:xfrm>
              <a:off x="4000500" y="209550"/>
              <a:ext cx="1295400" cy="37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Pre Order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A95465C-2ABD-73F3-1145-D0BC2248CC1C}"/>
                </a:ext>
              </a:extLst>
            </p:cNvPr>
            <p:cNvSpPr/>
            <p:nvPr/>
          </p:nvSpPr>
          <p:spPr>
            <a:xfrm>
              <a:off x="5895975" y="209550"/>
              <a:ext cx="1295400" cy="37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Payment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7EAAD3F-98FD-FB1E-E991-9B1742D664CB}"/>
                </a:ext>
              </a:extLst>
            </p:cNvPr>
            <p:cNvSpPr/>
            <p:nvPr/>
          </p:nvSpPr>
          <p:spPr>
            <a:xfrm>
              <a:off x="0" y="1200150"/>
              <a:ext cx="1295400" cy="37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 on Order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B4A218-73F0-C17F-5C1C-2A395E2F9374}"/>
                </a:ext>
              </a:extLst>
            </p:cNvPr>
            <p:cNvSpPr/>
            <p:nvPr/>
          </p:nvSpPr>
          <p:spPr>
            <a:xfrm>
              <a:off x="2047875" y="1200150"/>
              <a:ext cx="1295400" cy="37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Payment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E1AAFA2-5FF7-F0FD-2C7F-C14965A76D01}"/>
                </a:ext>
              </a:extLst>
            </p:cNvPr>
            <p:cNvSpPr/>
            <p:nvPr/>
          </p:nvSpPr>
          <p:spPr>
            <a:xfrm>
              <a:off x="6096000" y="1200150"/>
              <a:ext cx="1295400" cy="37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Report Manager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5BF2A1E-BAC4-DD91-6A0D-DE61C78E8093}"/>
                </a:ext>
              </a:extLst>
            </p:cNvPr>
            <p:cNvCxnSpPr/>
            <p:nvPr/>
          </p:nvCxnSpPr>
          <p:spPr>
            <a:xfrm>
              <a:off x="1581150" y="40005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7EFF9A5-2B17-3691-FD78-8F73CD652DF5}"/>
                </a:ext>
              </a:extLst>
            </p:cNvPr>
            <p:cNvCxnSpPr/>
            <p:nvPr/>
          </p:nvCxnSpPr>
          <p:spPr>
            <a:xfrm>
              <a:off x="3352800" y="40005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E59B29-770C-8EB9-092B-117A6F1D23AF}"/>
                </a:ext>
              </a:extLst>
            </p:cNvPr>
            <p:cNvCxnSpPr/>
            <p:nvPr/>
          </p:nvCxnSpPr>
          <p:spPr>
            <a:xfrm>
              <a:off x="5248275" y="40005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E248B5E-70CE-0E53-74A6-111ABDA68944}"/>
                </a:ext>
              </a:extLst>
            </p:cNvPr>
            <p:cNvCxnSpPr/>
            <p:nvPr/>
          </p:nvCxnSpPr>
          <p:spPr>
            <a:xfrm flipH="1">
              <a:off x="695325" y="581025"/>
              <a:ext cx="5791200" cy="561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7050886-29E8-0847-A571-41ABC76DD240}"/>
                </a:ext>
              </a:extLst>
            </p:cNvPr>
            <p:cNvCxnSpPr/>
            <p:nvPr/>
          </p:nvCxnSpPr>
          <p:spPr>
            <a:xfrm>
              <a:off x="1314450" y="1381125"/>
              <a:ext cx="733425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F3F5FF9-6BEE-DFB7-65EF-464A1C9D3A3C}"/>
                </a:ext>
              </a:extLst>
            </p:cNvPr>
            <p:cNvCxnSpPr/>
            <p:nvPr/>
          </p:nvCxnSpPr>
          <p:spPr>
            <a:xfrm>
              <a:off x="3352800" y="137160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3446E9-1C11-44E3-A3B3-7D4BE489BC1B}"/>
                </a:ext>
              </a:extLst>
            </p:cNvPr>
            <p:cNvCxnSpPr/>
            <p:nvPr/>
          </p:nvCxnSpPr>
          <p:spPr>
            <a:xfrm>
              <a:off x="5362575" y="1333500"/>
              <a:ext cx="733425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577E144-4D1B-5176-89DD-8A87B59ED1CE}"/>
                </a:ext>
              </a:extLst>
            </p:cNvPr>
            <p:cNvCxnSpPr/>
            <p:nvPr/>
          </p:nvCxnSpPr>
          <p:spPr>
            <a:xfrm flipH="1">
              <a:off x="5476875" y="1571625"/>
              <a:ext cx="131445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9679A74D-0524-972E-367C-979609E14CF5}"/>
                </a:ext>
              </a:extLst>
            </p:cNvPr>
            <p:cNvSpPr/>
            <p:nvPr/>
          </p:nvSpPr>
          <p:spPr>
            <a:xfrm>
              <a:off x="4000500" y="847725"/>
              <a:ext cx="1657350" cy="10763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Instant Complaint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B4B5D4-C5D6-E9F5-93AD-90E1449D5947}"/>
                </a:ext>
              </a:extLst>
            </p:cNvPr>
            <p:cNvCxnSpPr/>
            <p:nvPr/>
          </p:nvCxnSpPr>
          <p:spPr>
            <a:xfrm>
              <a:off x="4829175" y="1924050"/>
              <a:ext cx="333375" cy="695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16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Technologies to be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/>
              <a:t>ReactJs, MongoDb, NodeJs, ExpressJs, Python, Flutter.</a:t>
            </a:r>
          </a:p>
          <a:p>
            <a:pPr marL="457200" lvl="1" indent="0">
              <a:buNone/>
            </a:pPr>
            <a:endParaRPr lang="en-US" sz="2400" i="1" u="sng" dirty="0"/>
          </a:p>
          <a:p>
            <a:r>
              <a:rPr lang="en-US" sz="3600" i="1" u="sng" dirty="0"/>
              <a:t>Sustainable Development Goals Mappings</a:t>
            </a:r>
          </a:p>
          <a:p>
            <a:pPr lvl="1"/>
            <a:r>
              <a:rPr lang="en-US" i="1" dirty="0"/>
              <a:t>8-Decent Work And Economic Growth</a:t>
            </a:r>
          </a:p>
          <a:p>
            <a:pPr lvl="1"/>
            <a:r>
              <a:rPr lang="en-US" i="1" dirty="0"/>
              <a:t>12-Responsible Consumption and Production </a:t>
            </a:r>
          </a:p>
          <a:p>
            <a:pPr lvl="1"/>
            <a:r>
              <a:rPr lang="en-US" i="1" dirty="0"/>
              <a:t>17-Partnerships for the goals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551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FYP Proposal Defense &lt;&lt;SMARTSERVE  RESTAURANT&gt;&gt;</vt:lpstr>
      <vt:lpstr>Table of Contents</vt:lpstr>
      <vt:lpstr>Introduction</vt:lpstr>
      <vt:lpstr>Background</vt:lpstr>
      <vt:lpstr>Problem Statement</vt:lpstr>
      <vt:lpstr>Proposed Solution</vt:lpstr>
      <vt:lpstr>PowerPoint Presentation</vt:lpstr>
      <vt:lpstr>           </vt:lpstr>
      <vt:lpstr>Proposed Solution</vt:lpstr>
      <vt:lpstr>Project Scope</vt:lpstr>
      <vt:lpstr>Gantt Chart</vt:lpstr>
      <vt:lpstr>References</vt:lpstr>
    </vt:vector>
  </TitlesOfParts>
  <Manager>HOD SE</Manager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Proposal Defense Presentation Format</dc:title>
  <dc:subject>FYP</dc:subject>
  <dc:creator>SADIA AMBREEN</dc:creator>
  <dc:description>Approved by HOD SE</dc:description>
  <cp:lastModifiedBy>02-131192-056</cp:lastModifiedBy>
  <cp:revision>55</cp:revision>
  <dcterms:created xsi:type="dcterms:W3CDTF">2006-08-16T00:00:00Z</dcterms:created>
  <dcterms:modified xsi:type="dcterms:W3CDTF">2022-11-07T08:55:52Z</dcterms:modified>
  <cp:version>1</cp:version>
</cp:coreProperties>
</file>