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9" r:id="rId7"/>
    <p:sldId id="260" r:id="rId8"/>
    <p:sldId id="268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218" d="100"/>
          <a:sy n="218" d="100"/>
        </p:scale>
        <p:origin x="-104" y="-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1875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97239a7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97239a7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97239a74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97239a74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97239a74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97239a74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3aecb26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3aecb26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97239a7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97239a7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97239a7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97239a7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97239a7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97239a7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97239a74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97239a74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97239a74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97239a74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97239a74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97239a74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97239a7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97239a7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3aecb26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3aecb26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ohackathon" type="title">
  <p:cSld name="TITLE">
    <p:bg>
      <p:bgPr>
        <a:solidFill>
          <a:srgbClr val="11253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88000" y="3097425"/>
            <a:ext cx="5568000" cy="1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307850" y="64963"/>
            <a:ext cx="6528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25175"/>
            <a:ext cx="893250" cy="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100" y="125170"/>
            <a:ext cx="954373" cy="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11253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600"/>
              <a:buNone/>
              <a:defRPr sz="36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5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column">
  <p:cSld name="TITLE_AND_TWO_COLUMNS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6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column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7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7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8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8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11700" y="45353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6324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buNone/>
              <a:defRPr sz="1000">
                <a:solidFill>
                  <a:srgbClr val="F3F3F3"/>
                </a:solidFill>
              </a:defRPr>
            </a:lvl1pPr>
            <a:lvl2pPr lvl="1" algn="r" rtl="0">
              <a:buNone/>
              <a:defRPr sz="1000">
                <a:solidFill>
                  <a:srgbClr val="F3F3F3"/>
                </a:solidFill>
              </a:defRPr>
            </a:lvl2pPr>
            <a:lvl3pPr lvl="2" algn="r" rtl="0">
              <a:buNone/>
              <a:defRPr sz="1000">
                <a:solidFill>
                  <a:srgbClr val="F3F3F3"/>
                </a:solidFill>
              </a:defRPr>
            </a:lvl3pPr>
            <a:lvl4pPr lvl="3" algn="r" rtl="0">
              <a:buNone/>
              <a:defRPr sz="1000">
                <a:solidFill>
                  <a:srgbClr val="F3F3F3"/>
                </a:solidFill>
              </a:defRPr>
            </a:lvl4pPr>
            <a:lvl5pPr lvl="4" algn="r" rtl="0">
              <a:buNone/>
              <a:defRPr sz="1000">
                <a:solidFill>
                  <a:srgbClr val="F3F3F3"/>
                </a:solidFill>
              </a:defRPr>
            </a:lvl5pPr>
            <a:lvl6pPr lvl="5" algn="r" rtl="0">
              <a:buNone/>
              <a:defRPr sz="1000">
                <a:solidFill>
                  <a:srgbClr val="F3F3F3"/>
                </a:solidFill>
              </a:defRPr>
            </a:lvl6pPr>
            <a:lvl7pPr lvl="6" algn="r" rtl="0">
              <a:buNone/>
              <a:defRPr sz="1000">
                <a:solidFill>
                  <a:srgbClr val="F3F3F3"/>
                </a:solidFill>
              </a:defRPr>
            </a:lvl7pPr>
            <a:lvl8pPr lvl="7" algn="r" rtl="0">
              <a:buNone/>
              <a:defRPr sz="1000">
                <a:solidFill>
                  <a:srgbClr val="F3F3F3"/>
                </a:solidFill>
              </a:defRPr>
            </a:lvl8pPr>
            <a:lvl9pPr lvl="8" algn="r" rtl="0">
              <a:buNone/>
              <a:defRPr sz="1000">
                <a:solidFill>
                  <a:srgbClr val="F3F3F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r.site/" TargetMode="External"/><Relationship Id="rId4" Type="http://schemas.openxmlformats.org/officeDocument/2006/relationships/hyperlink" Target="http://bit.ly/2PhjXVr" TargetMode="External"/><Relationship Id="rId5" Type="http://schemas.openxmlformats.org/officeDocument/2006/relationships/hyperlink" Target="http://bh2018paris.inf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manchester.ac.uk/about-us/staff/profile/?ea=niall.beard" TargetMode="External"/><Relationship Id="rId4" Type="http://schemas.openxmlformats.org/officeDocument/2006/relationships/hyperlink" Target="https://github.com/inkuz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ss.oerc.ox.ac.uk/concept_maps" TargetMode="External"/><Relationship Id="rId4" Type="http://schemas.openxmlformats.org/officeDocument/2006/relationships/hyperlink" Target="https://gl.cs.ut.ee/inkuzmin/workflows-j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Import Galaxy/CWL Workflows into </a:t>
            </a:r>
            <a:r>
              <a:rPr lang="en-GB" dirty="0" err="1" smtClean="0"/>
              <a:t>TeSS</a:t>
            </a:r>
            <a:r>
              <a:rPr lang="en-GB" dirty="0" smtClean="0"/>
              <a:t> Concept Maps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788000" y="3097425"/>
            <a:ext cx="55680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Proponent: </a:t>
            </a:r>
            <a:r>
              <a:rPr lang="en-GB" b="1" dirty="0" smtClean="0"/>
              <a:t>Niall Beard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 smtClean="0"/>
              <a:t>University of Manchester / ELIXIR-</a:t>
            </a:r>
            <a:r>
              <a:rPr lang="en-GB" dirty="0" err="1" smtClean="0"/>
              <a:t>TeSS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 smtClean="0"/>
              <a:t>links</a:t>
            </a:r>
            <a:endParaRPr lang="en-GB" sz="1400" u="sng" dirty="0" smtClean="0">
              <a:solidFill>
                <a:schemeClr val="hlink"/>
              </a:solidFill>
              <a:hlinkClick r:id="rId3"/>
            </a:endParaRPr>
          </a:p>
          <a:p>
            <a:pPr lvl="0" indent="-317500">
              <a:buClr>
                <a:srgbClr val="FFF2CC"/>
              </a:buClr>
              <a:buSzPts val="1400"/>
              <a:buChar char="●"/>
            </a:pPr>
            <a:r>
              <a:rPr lang="en-US" sz="1400" dirty="0" smtClean="0"/>
              <a:t>[Concept Maps](</a:t>
            </a:r>
            <a:r>
              <a:rPr lang="en" sz="1400" u="sng" dirty="0" smtClean="0">
                <a:solidFill>
                  <a:schemeClr val="hlink"/>
                </a:solidFill>
                <a:hlinkClick r:id="rId3"/>
              </a:rPr>
              <a:t>http://</a:t>
            </a:r>
            <a:r>
              <a:rPr lang="en-GB" sz="1400" u="sng" dirty="0" smtClean="0">
                <a:solidFill>
                  <a:schemeClr val="hlink"/>
                </a:solidFill>
                <a:hlinkClick r:id="rId3"/>
              </a:rPr>
              <a:t>tess.oerc.ox.ac.uk</a:t>
            </a:r>
            <a:r>
              <a:rPr lang="en" sz="1400" u="sng" dirty="0" smtClean="0">
                <a:solidFill>
                  <a:schemeClr val="hlink"/>
                </a:solidFill>
                <a:hlinkClick r:id="rId3"/>
              </a:rPr>
              <a:t>/</a:t>
            </a:r>
            <a:r>
              <a:rPr lang="en-GB" sz="1400" u="sng" dirty="0" err="1" smtClean="0">
                <a:solidFill>
                  <a:schemeClr val="hlink"/>
                </a:solidFill>
              </a:rPr>
              <a:t>concept_maps</a:t>
            </a:r>
            <a:r>
              <a:rPr lang="en-GB" sz="1400" u="sng" dirty="0" smtClean="0">
                <a:solidFill>
                  <a:schemeClr val="hlink"/>
                </a:solidFill>
              </a:rPr>
              <a:t>)</a:t>
            </a:r>
            <a:endParaRPr sz="1400" dirty="0" smtClean="0"/>
          </a:p>
          <a:p>
            <a:pPr lvl="0" indent="-317500">
              <a:buClr>
                <a:srgbClr val="FFF2CC"/>
              </a:buClr>
              <a:buSzPts val="1400"/>
              <a:buChar char="●"/>
            </a:pPr>
            <a:r>
              <a:rPr lang="en-US" sz="1400" dirty="0"/>
              <a:t>[</a:t>
            </a:r>
            <a:r>
              <a:rPr lang="en-US" sz="1400" dirty="0" err="1" smtClean="0"/>
              <a:t>Github</a:t>
            </a:r>
            <a:r>
              <a:rPr lang="en-US" sz="1400" dirty="0" smtClean="0"/>
              <a:t> </a:t>
            </a:r>
            <a:r>
              <a:rPr lang="en-US" sz="1400" dirty="0"/>
              <a:t>Page</a:t>
            </a:r>
            <a:r>
              <a:rPr lang="en-US" sz="1400" dirty="0" smtClean="0"/>
              <a:t>](</a:t>
            </a:r>
            <a:r>
              <a:rPr lang="en-US" sz="1400" u="sng" dirty="0" smtClean="0">
                <a:solidFill>
                  <a:schemeClr val="hlink"/>
                </a:solidFill>
                <a:hlinkClick r:id="rId4"/>
              </a:rPr>
              <a:t>http://bit.ly/2PhjXVr</a:t>
            </a:r>
            <a:r>
              <a:rPr lang="en-US" sz="1400" u="sng" dirty="0" smtClean="0">
                <a:solidFill>
                  <a:schemeClr val="hlink"/>
                </a:solidFill>
              </a:rPr>
              <a:t>)</a:t>
            </a:r>
          </a:p>
          <a:p>
            <a:pPr lvl="0" indent="-317500">
              <a:buClr>
                <a:srgbClr val="FFF2CC"/>
              </a:buClr>
              <a:buSzPts val="1400"/>
              <a:buChar char="●"/>
            </a:pPr>
            <a:r>
              <a:rPr lang="en-US" sz="1400" dirty="0"/>
              <a:t>[</a:t>
            </a:r>
            <a:r>
              <a:rPr lang="en-US" sz="1400" dirty="0" err="1"/>
              <a:t>Github</a:t>
            </a:r>
            <a:r>
              <a:rPr lang="en-US" sz="1400" dirty="0"/>
              <a:t> Page]</a:t>
            </a:r>
          </a:p>
          <a:p>
            <a:pPr lvl="0" indent="-317500">
              <a:buClr>
                <a:srgbClr val="FFF2CC"/>
              </a:buClr>
              <a:buSzPts val="1400"/>
              <a:buChar char="●"/>
            </a:pPr>
            <a:endParaRPr sz="1400" dirty="0">
              <a:solidFill>
                <a:srgbClr val="FF9900"/>
              </a:solidFill>
            </a:endParaRP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2620800" y="114225"/>
            <a:ext cx="39024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2CC"/>
                </a:solidFill>
              </a:rPr>
              <a:t>BioHackathon 2018 - Paris</a:t>
            </a:r>
            <a:endParaRPr sz="1400">
              <a:solidFill>
                <a:srgbClr val="FFF2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9900"/>
                </a:solidFill>
                <a:hlinkClick r:id="rId5"/>
              </a:rPr>
              <a:t>http://bh2018paris.info/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 organisation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 of the hacking project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Duration: </a:t>
            </a:r>
            <a:r>
              <a:rPr lang="en-GB" dirty="0" smtClean="0"/>
              <a:t>3</a:t>
            </a:r>
            <a:r>
              <a:rPr lang="en-GB" smtClean="0"/>
              <a:t>/4/5 </a:t>
            </a:r>
            <a:r>
              <a:rPr lang="en" dirty="0" smtClean="0"/>
              <a:t>hacking </a:t>
            </a:r>
            <a:r>
              <a:rPr lang="en" dirty="0"/>
              <a:t>days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Project representation at the biohackathon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smtClean="0"/>
              <a:t>[</a:t>
            </a:r>
            <a:r>
              <a:rPr lang="en-GB" dirty="0" smtClean="0">
                <a:hlinkClick r:id="rId3"/>
              </a:rPr>
              <a:t>Niall Beard</a:t>
            </a:r>
            <a:r>
              <a:rPr lang="en-GB" dirty="0"/>
              <a:t>]</a:t>
            </a:r>
            <a:r>
              <a:rPr lang="en" dirty="0"/>
              <a:t>	</a:t>
            </a:r>
            <a:r>
              <a:rPr lang="en-GB" dirty="0" smtClean="0"/>
              <a:t>ELIXIR-</a:t>
            </a:r>
            <a:r>
              <a:rPr lang="en-GB" dirty="0" err="1" smtClean="0"/>
              <a:t>TeSS</a:t>
            </a:r>
            <a:r>
              <a:rPr lang="en-GB" dirty="0" smtClean="0"/>
              <a:t> Project Manager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dirty="0"/>
              <a:t>Invited resource people and associated expertise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smtClean="0">
                <a:solidFill>
                  <a:schemeClr val="lt1"/>
                </a:solidFill>
              </a:rPr>
              <a:t>[</a:t>
            </a:r>
            <a:r>
              <a:rPr lang="en-GB" dirty="0" smtClean="0">
                <a:solidFill>
                  <a:schemeClr val="lt1"/>
                </a:solidFill>
              </a:rPr>
              <a:t>Ivan </a:t>
            </a:r>
            <a:r>
              <a:rPr lang="en-GB" dirty="0" err="1" smtClean="0">
                <a:solidFill>
                  <a:schemeClr val="lt1"/>
                </a:solidFill>
              </a:rPr>
              <a:t>Kuzmin</a:t>
            </a:r>
            <a:r>
              <a:rPr lang="en" dirty="0" smtClean="0">
                <a:solidFill>
                  <a:schemeClr val="lt1"/>
                </a:solidFill>
              </a:rPr>
              <a:t>](</a:t>
            </a:r>
            <a:r>
              <a:rPr lang="en" dirty="0">
                <a:solidFill>
                  <a:schemeClr val="lt1"/>
                </a:solidFill>
                <a:hlinkClick r:id="rId4"/>
              </a:rPr>
              <a:t>https://github.com/inkuzm</a:t>
            </a:r>
            <a:r>
              <a:rPr lang="en" dirty="0" smtClean="0">
                <a:solidFill>
                  <a:schemeClr val="lt1"/>
                </a:solidFill>
              </a:rPr>
              <a:t>)</a:t>
            </a:r>
            <a:r>
              <a:rPr lang="en" dirty="0">
                <a:solidFill>
                  <a:schemeClr val="lt1"/>
                </a:solidFill>
              </a:rPr>
              <a:t>	</a:t>
            </a:r>
            <a:r>
              <a:rPr lang="en-GB" dirty="0" err="1" smtClean="0">
                <a:solidFill>
                  <a:schemeClr val="lt1"/>
                </a:solidFill>
              </a:rPr>
              <a:t>ConceptMap</a:t>
            </a:r>
            <a:r>
              <a:rPr lang="en-GB" dirty="0" smtClean="0">
                <a:solidFill>
                  <a:schemeClr val="lt1"/>
                </a:solidFill>
              </a:rPr>
              <a:t> Developer</a:t>
            </a:r>
            <a:endParaRPr lang="en-GB" dirty="0">
              <a:solidFill>
                <a:schemeClr val="lt1"/>
              </a:solidFill>
            </a:endParaRPr>
          </a:p>
          <a:p>
            <a:pPr lvl="1">
              <a:spcBef>
                <a:spcPts val="0"/>
              </a:spcBef>
            </a:pPr>
            <a:endParaRPr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Call for additional expertise from biohackathon attendees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u="sng" dirty="0" smtClean="0"/>
              <a:t>Critical - GALAXY / CWL Specification experts!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smtClean="0"/>
              <a:t>High Priority </a:t>
            </a:r>
            <a:r>
              <a:rPr lang="mr-IN" dirty="0" smtClean="0"/>
              <a:t>–</a:t>
            </a:r>
            <a:r>
              <a:rPr lang="en-GB" dirty="0" smtClean="0"/>
              <a:t> Anyone interested in </a:t>
            </a:r>
            <a:r>
              <a:rPr lang="en-GB" b="1" dirty="0" smtClean="0"/>
              <a:t>training </a:t>
            </a:r>
            <a:r>
              <a:rPr lang="en-GB" dirty="0" smtClean="0"/>
              <a:t>and/or </a:t>
            </a:r>
            <a:r>
              <a:rPr lang="en-GB" b="1" dirty="0" smtClean="0"/>
              <a:t>workflow authors</a:t>
            </a:r>
            <a:endParaRPr lang="en-GB" b="1" dirty="0" smtClean="0"/>
          </a:p>
          <a:p>
            <a:pPr lvl="1">
              <a:spcBef>
                <a:spcPts val="0"/>
              </a:spcBef>
            </a:pPr>
            <a:r>
              <a:rPr lang="en-GB" dirty="0"/>
              <a:t>High Priority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GB" b="1" dirty="0" smtClean="0"/>
              <a:t>Hackers!</a:t>
            </a:r>
            <a:r>
              <a:rPr lang="en-GB" dirty="0" smtClean="0"/>
              <a:t> Languages will primarily be JavaScript + Ruby/Python</a:t>
            </a:r>
            <a:endParaRPr lang="en-GB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smtClean="0"/>
              <a:t>Very welcome </a:t>
            </a:r>
            <a:r>
              <a:rPr lang="mr-IN" dirty="0" smtClean="0"/>
              <a:t>–</a:t>
            </a:r>
            <a:r>
              <a:rPr lang="en-GB" dirty="0" smtClean="0"/>
              <a:t> Everyone</a:t>
            </a:r>
            <a:endParaRPr lang="en-GB" dirty="0" smtClean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and tasks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lvl="0"/>
            <a:r>
              <a:rPr lang="en-US" b="1" dirty="0"/>
              <a:t>Expected results </a:t>
            </a:r>
            <a:r>
              <a:rPr lang="en-US" dirty="0"/>
              <a:t>at the end of the </a:t>
            </a:r>
            <a:r>
              <a:rPr lang="en-US" dirty="0" err="1"/>
              <a:t>hackathon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M1: </a:t>
            </a:r>
            <a:r>
              <a:rPr lang="en-US" i="1" dirty="0"/>
              <a:t>Exploration/Proof of Concept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sz="1200" dirty="0"/>
              <a:t>Identify an appropriate Workflow (Galaxy/CWL/other)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sz="1200" dirty="0"/>
              <a:t>Author a new Concept Map training material based on this workflow</a:t>
            </a:r>
          </a:p>
          <a:p>
            <a:pPr lvl="1">
              <a:spcBef>
                <a:spcPts val="0"/>
              </a:spcBef>
            </a:pPr>
            <a:r>
              <a:rPr lang="en-US" dirty="0"/>
              <a:t>M2: </a:t>
            </a:r>
            <a:r>
              <a:rPr lang="en-US" i="1" dirty="0"/>
              <a:t>Automatically import workflow into Concept Map</a:t>
            </a:r>
            <a:r>
              <a:rPr lang="en-US" dirty="0"/>
              <a:t> 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M1.1: Parse Workflow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M1.2: Generate Concept Map in </a:t>
            </a:r>
            <a:r>
              <a:rPr lang="en-US" dirty="0" err="1"/>
              <a:t>TeSS</a:t>
            </a:r>
            <a:r>
              <a:rPr lang="en-US" dirty="0"/>
              <a:t> from parsed Workflow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M1.3: Add description and associate </a:t>
            </a:r>
            <a:r>
              <a:rPr lang="en-US" dirty="0" err="1"/>
              <a:t>bio.tools</a:t>
            </a:r>
            <a:r>
              <a:rPr lang="en-US" dirty="0"/>
              <a:t>, </a:t>
            </a:r>
            <a:r>
              <a:rPr lang="en-US" dirty="0" err="1"/>
              <a:t>fairsharing</a:t>
            </a:r>
            <a:r>
              <a:rPr lang="en-US" dirty="0"/>
              <a:t>, and </a:t>
            </a:r>
            <a:r>
              <a:rPr lang="en-US" dirty="0" err="1"/>
              <a:t>TeSS</a:t>
            </a:r>
            <a:r>
              <a:rPr lang="en-US" dirty="0"/>
              <a:t> resources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and links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Contact (s)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[</a:t>
            </a:r>
            <a:r>
              <a:rPr lang="en-GB" dirty="0" smtClean="0"/>
              <a:t>Niall Beard</a:t>
            </a:r>
            <a:r>
              <a:rPr lang="en" dirty="0" smtClean="0"/>
              <a:t>] (</a:t>
            </a:r>
            <a:r>
              <a:rPr lang="en-GB" dirty="0" err="1" smtClean="0"/>
              <a:t>niall.beard@manchester.ac.uk</a:t>
            </a:r>
            <a:r>
              <a:rPr lang="en" dirty="0" smtClean="0"/>
              <a:t>)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GB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 smtClean="0"/>
              <a:t>Links </a:t>
            </a:r>
            <a:r>
              <a:rPr lang="en" dirty="0"/>
              <a:t>related to the project</a:t>
            </a:r>
            <a:endParaRPr dirty="0"/>
          </a:p>
          <a:p>
            <a:pPr marL="914400">
              <a:lnSpc>
                <a:spcPct val="100000"/>
              </a:lnSpc>
            </a:pPr>
            <a:r>
              <a:rPr lang="en" dirty="0" smtClean="0"/>
              <a:t>[</a:t>
            </a:r>
            <a:r>
              <a:rPr lang="en-GB" dirty="0" err="1" smtClean="0"/>
              <a:t>Github</a:t>
            </a:r>
            <a:r>
              <a:rPr lang="en-GB" dirty="0" smtClean="0"/>
              <a:t> Page</a:t>
            </a:r>
            <a:r>
              <a:rPr lang="en" dirty="0" smtClean="0"/>
              <a:t>]</a:t>
            </a:r>
            <a:r>
              <a:rPr lang="en-GB" dirty="0" smtClean="0"/>
              <a:t>(</a:t>
            </a:r>
            <a:r>
              <a:rPr lang="en-GB" u="sng" dirty="0">
                <a:solidFill>
                  <a:schemeClr val="hlink"/>
                </a:solidFill>
              </a:rPr>
              <a:t>http://</a:t>
            </a:r>
            <a:r>
              <a:rPr lang="en-GB" u="sng" dirty="0" err="1">
                <a:solidFill>
                  <a:schemeClr val="hlink"/>
                </a:solidFill>
              </a:rPr>
              <a:t>bit.ly</a:t>
            </a:r>
            <a:r>
              <a:rPr lang="en-GB" u="sng" dirty="0">
                <a:solidFill>
                  <a:schemeClr val="hlink"/>
                </a:solidFill>
              </a:rPr>
              <a:t>/</a:t>
            </a:r>
            <a:r>
              <a:rPr lang="en-GB" u="sng" dirty="0" smtClean="0">
                <a:solidFill>
                  <a:schemeClr val="hlink"/>
                </a:solidFill>
              </a:rPr>
              <a:t>2PhjXVr</a:t>
            </a:r>
            <a:r>
              <a:rPr lang="en-GB" dirty="0" smtClean="0"/>
              <a:t>)  </a:t>
            </a:r>
            <a:endParaRPr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 smtClean="0"/>
              <a:t>[</a:t>
            </a:r>
            <a:r>
              <a:rPr lang="en-GB" dirty="0" smtClean="0"/>
              <a:t>Concept Map Work](</a:t>
            </a:r>
            <a:r>
              <a:rPr lang="en-GB" u="sng" dirty="0" smtClean="0">
                <a:solidFill>
                  <a:schemeClr val="hlink"/>
                </a:solidFill>
                <a:hlinkClick r:id="rId3"/>
              </a:rPr>
              <a:t>http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://tess.oerc.ox.ac.uk/</a:t>
            </a:r>
            <a:r>
              <a:rPr lang="en-GB" u="sng" dirty="0" smtClean="0">
                <a:solidFill>
                  <a:schemeClr val="hlink"/>
                </a:solidFill>
                <a:hlinkClick r:id="rId3"/>
              </a:rPr>
              <a:t>concept_maps</a:t>
            </a:r>
            <a:r>
              <a:rPr lang="en-GB" u="sng" dirty="0" smtClean="0">
                <a:solidFill>
                  <a:schemeClr val="hlink"/>
                </a:solidFill>
              </a:rPr>
              <a:t>)</a:t>
            </a:r>
          </a:p>
          <a:p>
            <a:pPr marL="914400" lvl="0">
              <a:lnSpc>
                <a:spcPct val="100000"/>
              </a:lnSpc>
            </a:pPr>
            <a:r>
              <a:rPr lang="en-GB" dirty="0" smtClean="0"/>
              <a:t>[Concept </a:t>
            </a:r>
            <a:r>
              <a:rPr lang="en-GB" dirty="0"/>
              <a:t>Map JS](</a:t>
            </a:r>
            <a:r>
              <a:rPr lang="en-GB" dirty="0">
                <a:hlinkClick r:id="rId4"/>
              </a:rPr>
              <a:t>https://gl.cs.ut.ee/inkuzmin/workflows-</a:t>
            </a:r>
            <a:r>
              <a:rPr lang="en-GB" dirty="0" smtClean="0">
                <a:hlinkClick r:id="rId4"/>
              </a:rPr>
              <a:t>js</a:t>
            </a:r>
            <a:r>
              <a:rPr lang="en-GB" dirty="0"/>
              <a:t>)</a:t>
            </a:r>
            <a:r>
              <a:rPr lang="en-GB" dirty="0" smtClean="0"/>
              <a:t> </a:t>
            </a:r>
            <a:endParaRPr lang="en-GB"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235967" y="751870"/>
            <a:ext cx="4459463" cy="2265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dirty="0" err="1" smtClean="0"/>
              <a:t>TeSS</a:t>
            </a:r>
            <a:r>
              <a:rPr lang="en-GB" dirty="0" smtClean="0"/>
              <a:t> has developed a </a:t>
            </a:r>
            <a:r>
              <a:rPr lang="en-GB" b="1" dirty="0" smtClean="0"/>
              <a:t>new Training tool </a:t>
            </a:r>
            <a:r>
              <a:rPr lang="en-GB" dirty="0" smtClean="0"/>
              <a:t>called </a:t>
            </a:r>
            <a:r>
              <a:rPr lang="en-GB" b="1" dirty="0" smtClean="0"/>
              <a:t>Concept Maps</a:t>
            </a:r>
            <a:r>
              <a:rPr lang="en-GB" dirty="0" smtClean="0"/>
              <a:t>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dirty="0" smtClean="0"/>
              <a:t>Concept Maps provides a simplified representation of a typical Bioinformatics Workflow.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dirty="0" smtClean="0"/>
              <a:t>They are </a:t>
            </a:r>
            <a:r>
              <a:rPr lang="en-GB" b="1" dirty="0" smtClean="0"/>
              <a:t>composed</a:t>
            </a:r>
            <a:r>
              <a:rPr lang="en-GB" dirty="0" smtClean="0"/>
              <a:t> of connected, alternating </a:t>
            </a:r>
            <a:r>
              <a:rPr lang="en-GB" b="1" dirty="0" smtClean="0"/>
              <a:t>Data</a:t>
            </a:r>
            <a:r>
              <a:rPr lang="en-GB" dirty="0" smtClean="0"/>
              <a:t> and </a:t>
            </a:r>
            <a:r>
              <a:rPr lang="en-GB" b="1" dirty="0" smtClean="0"/>
              <a:t>Operation</a:t>
            </a:r>
            <a:r>
              <a:rPr lang="en-GB" dirty="0" smtClean="0"/>
              <a:t> steps.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FEFEF"/>
                </a:solidFill>
              </a:rPr>
              <a:t>3</a:t>
            </a:fld>
            <a:endParaRPr>
              <a:solidFill>
                <a:srgbClr val="EFEFEF"/>
              </a:solidFill>
            </a:endParaRPr>
          </a:p>
        </p:txBody>
      </p:sp>
      <p:pic>
        <p:nvPicPr>
          <p:cNvPr id="3" name="Picture 2" descr="concept-map-dia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86" y="970803"/>
            <a:ext cx="4412855" cy="1889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235967" y="751870"/>
            <a:ext cx="4459463" cy="2265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dirty="0" err="1" smtClean="0"/>
              <a:t>TeSS</a:t>
            </a:r>
            <a:r>
              <a:rPr lang="en-GB" dirty="0" smtClean="0"/>
              <a:t> has developed a </a:t>
            </a:r>
            <a:r>
              <a:rPr lang="en-GB" b="1" dirty="0" smtClean="0"/>
              <a:t>new Training tool </a:t>
            </a:r>
            <a:r>
              <a:rPr lang="en-GB" dirty="0" smtClean="0"/>
              <a:t>called </a:t>
            </a:r>
            <a:r>
              <a:rPr lang="en-GB" b="1" dirty="0" smtClean="0"/>
              <a:t>Concept Maps</a:t>
            </a:r>
            <a:r>
              <a:rPr lang="en-GB" dirty="0" smtClean="0"/>
              <a:t>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dirty="0" smtClean="0"/>
              <a:t>Concept Maps provides a simplified representation of a typical Bioinformatics Workflow.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dirty="0" smtClean="0"/>
              <a:t>They are </a:t>
            </a:r>
            <a:r>
              <a:rPr lang="en-GB" b="1" dirty="0" smtClean="0"/>
              <a:t>composed</a:t>
            </a:r>
            <a:r>
              <a:rPr lang="en-GB" dirty="0" smtClean="0"/>
              <a:t> of connected, alternating </a:t>
            </a:r>
            <a:r>
              <a:rPr lang="en-GB" b="1" dirty="0" smtClean="0"/>
              <a:t>Data</a:t>
            </a:r>
            <a:r>
              <a:rPr lang="en-GB" dirty="0" smtClean="0"/>
              <a:t> and </a:t>
            </a:r>
            <a:r>
              <a:rPr lang="en-GB" b="1" dirty="0" smtClean="0"/>
              <a:t>Operation</a:t>
            </a:r>
            <a:r>
              <a:rPr lang="en-GB" dirty="0" smtClean="0"/>
              <a:t> steps.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FEFEF"/>
                </a:solidFill>
              </a:rPr>
              <a:t>4</a:t>
            </a:fld>
            <a:endParaRPr>
              <a:solidFill>
                <a:srgbClr val="EFEFEF"/>
              </a:solidFill>
            </a:endParaRPr>
          </a:p>
        </p:txBody>
      </p:sp>
      <p:pic>
        <p:nvPicPr>
          <p:cNvPr id="3" name="Picture 2" descr="concept-map-dia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86" y="970803"/>
            <a:ext cx="4412855" cy="188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9597" y="3082805"/>
            <a:ext cx="4060440" cy="157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52400" lvl="0">
              <a:lnSpc>
                <a:spcPct val="115000"/>
              </a:lnSpc>
              <a:buClr>
                <a:srgbClr val="FFFFFF"/>
              </a:buClr>
              <a:buSzPts val="1200"/>
            </a:pPr>
            <a:r>
              <a:rPr lang="en-GB" sz="1200" b="1" u="sng" dirty="0" smtClean="0">
                <a:solidFill>
                  <a:srgbClr val="FFFFFF"/>
                </a:solidFill>
              </a:rPr>
              <a:t>Data steps </a:t>
            </a:r>
            <a:r>
              <a:rPr lang="en-GB" sz="1200" dirty="0" smtClean="0">
                <a:solidFill>
                  <a:srgbClr val="FFFFFF"/>
                </a:solidFill>
              </a:rPr>
              <a:t>contain: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b="1" dirty="0" smtClean="0">
                <a:solidFill>
                  <a:srgbClr val="FFFFFF"/>
                </a:solidFill>
              </a:rPr>
              <a:t>Educational </a:t>
            </a:r>
            <a:r>
              <a:rPr lang="en-GB" sz="1200" b="1" dirty="0">
                <a:solidFill>
                  <a:srgbClr val="FFFFFF"/>
                </a:solidFill>
              </a:rPr>
              <a:t>information </a:t>
            </a:r>
            <a:r>
              <a:rPr lang="en-GB" sz="1200" dirty="0">
                <a:solidFill>
                  <a:srgbClr val="FFFFFF"/>
                </a:solidFill>
              </a:rPr>
              <a:t>about </a:t>
            </a:r>
            <a:r>
              <a:rPr lang="en-GB" sz="1200" dirty="0" smtClean="0">
                <a:solidFill>
                  <a:srgbClr val="FFFFFF"/>
                </a:solidFill>
              </a:rPr>
              <a:t>what data is used (in </a:t>
            </a:r>
            <a:r>
              <a:rPr lang="en-GB" sz="1200" dirty="0">
                <a:solidFill>
                  <a:srgbClr val="FFFFFF"/>
                </a:solidFill>
              </a:rPr>
              <a:t>markdown </a:t>
            </a:r>
            <a:r>
              <a:rPr lang="en-GB" sz="1200" dirty="0" smtClean="0">
                <a:solidFill>
                  <a:srgbClr val="FFFFFF"/>
                </a:solidFill>
              </a:rPr>
              <a:t>format)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dirty="0" smtClean="0">
                <a:solidFill>
                  <a:srgbClr val="FFFFFF"/>
                </a:solidFill>
              </a:rPr>
              <a:t>Appropriate </a:t>
            </a:r>
            <a:r>
              <a:rPr lang="en-GB" sz="1200" b="1" dirty="0">
                <a:solidFill>
                  <a:srgbClr val="FFFFFF"/>
                </a:solidFill>
              </a:rPr>
              <a:t>EDAM Data/Format </a:t>
            </a:r>
            <a:r>
              <a:rPr lang="en-GB" sz="1200" dirty="0" smtClean="0">
                <a:solidFill>
                  <a:srgbClr val="FFFFFF"/>
                </a:solidFill>
              </a:rPr>
              <a:t>terms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dirty="0" smtClean="0">
                <a:solidFill>
                  <a:srgbClr val="FFFFFF"/>
                </a:solidFill>
              </a:rPr>
              <a:t>Links </a:t>
            </a:r>
            <a:r>
              <a:rPr lang="en-GB" sz="1200" dirty="0">
                <a:solidFill>
                  <a:srgbClr val="FFFFFF"/>
                </a:solidFill>
              </a:rPr>
              <a:t>to databases/</a:t>
            </a:r>
            <a:r>
              <a:rPr lang="en-GB" sz="1200" dirty="0" smtClean="0">
                <a:solidFill>
                  <a:srgbClr val="FFFFFF"/>
                </a:solidFill>
              </a:rPr>
              <a:t>standards/specifications from </a:t>
            </a:r>
            <a:r>
              <a:rPr lang="en-GB" sz="1200" b="1" dirty="0" err="1" smtClean="0">
                <a:solidFill>
                  <a:srgbClr val="FFFFFF"/>
                </a:solidFill>
              </a:rPr>
              <a:t>FAIRSharing.org</a:t>
            </a:r>
            <a:endParaRPr lang="en-GB" sz="1200" b="1" dirty="0" smtClean="0">
              <a:solidFill>
                <a:srgbClr val="FFFFFF"/>
              </a:solidFill>
            </a:endParaRP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dirty="0" smtClean="0">
                <a:solidFill>
                  <a:srgbClr val="FFFFFF"/>
                </a:solidFill>
              </a:rPr>
              <a:t>Training materials in </a:t>
            </a:r>
            <a:r>
              <a:rPr lang="en-GB" sz="1200" dirty="0" err="1" smtClean="0">
                <a:solidFill>
                  <a:srgbClr val="FFFFFF"/>
                </a:solidFill>
              </a:rPr>
              <a:t>TeSS</a:t>
            </a:r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1472" y="3060430"/>
            <a:ext cx="4060440" cy="15742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52400" lvl="0">
              <a:lnSpc>
                <a:spcPct val="115000"/>
              </a:lnSpc>
              <a:buClr>
                <a:srgbClr val="FFFFFF"/>
              </a:buClr>
              <a:buSzPts val="1200"/>
            </a:pPr>
            <a:r>
              <a:rPr lang="en-GB" sz="1200" b="1" u="sng" dirty="0" smtClean="0">
                <a:solidFill>
                  <a:srgbClr val="FFFFFF"/>
                </a:solidFill>
              </a:rPr>
              <a:t>Operation steps </a:t>
            </a:r>
            <a:r>
              <a:rPr lang="en-GB" sz="1200" dirty="0" smtClean="0">
                <a:solidFill>
                  <a:srgbClr val="FFFFFF"/>
                </a:solidFill>
              </a:rPr>
              <a:t>contain: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dirty="0" smtClean="0">
                <a:solidFill>
                  <a:srgbClr val="FFFFFF"/>
                </a:solidFill>
              </a:rPr>
              <a:t>Educational </a:t>
            </a:r>
            <a:r>
              <a:rPr lang="en-GB" sz="1200" dirty="0">
                <a:solidFill>
                  <a:srgbClr val="FFFFFF"/>
                </a:solidFill>
              </a:rPr>
              <a:t>information about </a:t>
            </a:r>
            <a:r>
              <a:rPr lang="en-GB" sz="1200" dirty="0" smtClean="0">
                <a:solidFill>
                  <a:srgbClr val="FFFFFF"/>
                </a:solidFill>
              </a:rPr>
              <a:t>what, why, and how to perform this operation 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dirty="0" smtClean="0">
                <a:solidFill>
                  <a:srgbClr val="FFFFFF"/>
                </a:solidFill>
              </a:rPr>
              <a:t>Applicable </a:t>
            </a:r>
            <a:r>
              <a:rPr lang="en-GB" sz="1200" b="1" dirty="0" smtClean="0">
                <a:solidFill>
                  <a:srgbClr val="FFFFFF"/>
                </a:solidFill>
              </a:rPr>
              <a:t>EDAM Operation </a:t>
            </a:r>
            <a:r>
              <a:rPr lang="en-GB" sz="1200" dirty="0" smtClean="0">
                <a:solidFill>
                  <a:srgbClr val="FFFFFF"/>
                </a:solidFill>
              </a:rPr>
              <a:t>terms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dirty="0" smtClean="0">
                <a:solidFill>
                  <a:srgbClr val="FFFFFF"/>
                </a:solidFill>
              </a:rPr>
              <a:t>Links </a:t>
            </a:r>
            <a:r>
              <a:rPr lang="en-GB" sz="1200" dirty="0">
                <a:solidFill>
                  <a:srgbClr val="FFFFFF"/>
                </a:solidFill>
              </a:rPr>
              <a:t>to </a:t>
            </a:r>
            <a:r>
              <a:rPr lang="en-GB" sz="1200" b="1" dirty="0" err="1" smtClean="0">
                <a:solidFill>
                  <a:srgbClr val="FFFFFF"/>
                </a:solidFill>
              </a:rPr>
              <a:t>bio.tools</a:t>
            </a:r>
            <a:r>
              <a:rPr lang="en-GB" sz="1200" dirty="0" smtClean="0">
                <a:solidFill>
                  <a:srgbClr val="FFFFFF"/>
                </a:solidFill>
              </a:rPr>
              <a:t> resources that can be used to complete this step.</a:t>
            </a:r>
          </a:p>
          <a:p>
            <a:pPr marL="457200" lvl="2" indent="-304800">
              <a:lnSpc>
                <a:spcPct val="115000"/>
              </a:lnSpc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GB" sz="1200" dirty="0">
                <a:solidFill>
                  <a:srgbClr val="FFFFFF"/>
                </a:solidFill>
              </a:rPr>
              <a:t>Training materials in </a:t>
            </a:r>
            <a:r>
              <a:rPr lang="en-GB" sz="1200" dirty="0" err="1" smtClean="0">
                <a:solidFill>
                  <a:srgbClr val="FFFFFF"/>
                </a:solidFill>
              </a:rPr>
              <a:t>TeSS</a:t>
            </a:r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2164" y="1357424"/>
            <a:ext cx="873839" cy="37868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32386" y="1771987"/>
            <a:ext cx="659226" cy="307843"/>
          </a:xfrm>
          <a:prstGeom prst="rect">
            <a:avLst/>
          </a:prstGeom>
          <a:noFill/>
          <a:ln w="1270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94356" y="1730278"/>
            <a:ext cx="2295285" cy="1334121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84852" y="2079830"/>
            <a:ext cx="29128" cy="926310"/>
          </a:xfrm>
          <a:prstGeom prst="straightConnector1">
            <a:avLst/>
          </a:prstGeom>
          <a:ln w="12700" cmpd="sng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22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Biohackathon project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4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dirty="0"/>
              <a:t>[which problem should be solved / hacked</a:t>
            </a:r>
            <a:r>
              <a:rPr lang="en" dirty="0" smtClean="0"/>
              <a:t>]</a:t>
            </a:r>
            <a:endParaRPr lang="en-GB" dirty="0" smtClean="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-GB" dirty="0" smtClean="0"/>
              <a:t>There are implementations of workflows in </a:t>
            </a:r>
            <a:r>
              <a:rPr lang="en-GB" dirty="0" smtClean="0"/>
              <a:t>Galaxy and CWL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-GB" dirty="0" smtClean="0"/>
              <a:t>Training is important! Concept Maps help</a:t>
            </a:r>
            <a:r>
              <a:rPr lang="mr-IN" dirty="0" smtClean="0"/>
              <a:t>…</a:t>
            </a:r>
            <a:endParaRPr lang="en-GB" dirty="0" smtClean="0"/>
          </a:p>
          <a:p>
            <a:pPr lvl="1" indent="-330200">
              <a:spcBef>
                <a:spcPts val="0"/>
              </a:spcBef>
              <a:buSzPts val="1600"/>
              <a:buFont typeface="Arial"/>
              <a:buChar char="●"/>
            </a:pPr>
            <a:r>
              <a:rPr lang="mr-IN" dirty="0" smtClean="0"/>
              <a:t>…</a:t>
            </a:r>
            <a:r>
              <a:rPr lang="en-GB" dirty="0" smtClean="0"/>
              <a:t>Researchers/developers understand workflows</a:t>
            </a:r>
          </a:p>
          <a:p>
            <a:pPr lvl="2" indent="-330200">
              <a:spcBef>
                <a:spcPts val="0"/>
              </a:spcBef>
              <a:buSzPts val="1600"/>
              <a:buFont typeface="Arial"/>
              <a:buChar char="●"/>
            </a:pPr>
            <a:r>
              <a:rPr lang="en-GB" dirty="0" smtClean="0"/>
              <a:t>Use them appropriately, correctly, &amp; contribute back to</a:t>
            </a:r>
          </a:p>
          <a:p>
            <a:pPr lvl="1" indent="-330200">
              <a:spcBef>
                <a:spcPts val="0"/>
              </a:spcBef>
              <a:buSzPts val="1600"/>
              <a:buFont typeface="Arial"/>
              <a:buChar char="●"/>
            </a:pPr>
            <a:r>
              <a:rPr lang="mr-IN" dirty="0" smtClean="0"/>
              <a:t>…</a:t>
            </a:r>
            <a:r>
              <a:rPr lang="en-GB" dirty="0" smtClean="0"/>
              <a:t>Workflows become more widely adopted</a:t>
            </a:r>
          </a:p>
          <a:p>
            <a:pPr lvl="2" indent="-330200">
              <a:spcBef>
                <a:spcPts val="0"/>
              </a:spcBef>
              <a:buSzPts val="1600"/>
              <a:buFont typeface="Arial"/>
              <a:buChar char="●"/>
            </a:pPr>
            <a:r>
              <a:rPr lang="en-GB" dirty="0" smtClean="0"/>
              <a:t>More educational resources helps spread adoption</a:t>
            </a:r>
            <a:endParaRPr lang="en-GB" dirty="0"/>
          </a:p>
          <a:p>
            <a:pPr lvl="2" indent="-330200">
              <a:spcBef>
                <a:spcPts val="0"/>
              </a:spcBef>
              <a:buSzPts val="1600"/>
              <a:buFont typeface="Arial"/>
              <a:buChar char="●"/>
            </a:pPr>
            <a:endParaRPr lang="en-GB" dirty="0" smtClean="0"/>
          </a:p>
          <a:p>
            <a:r>
              <a:rPr lang="en-GB" dirty="0" smtClean="0"/>
              <a:t>So, make new training resources by importing Workflows into </a:t>
            </a:r>
            <a:r>
              <a:rPr lang="en-GB" dirty="0" err="1" smtClean="0"/>
              <a:t>TeSS</a:t>
            </a:r>
            <a:r>
              <a:rPr lang="en-GB" dirty="0" smtClean="0"/>
              <a:t> Concept Maps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Biohackathon project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 descr="concept-map-dia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45" y="1916707"/>
            <a:ext cx="4816055" cy="20623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894024">
            <a:off x="3045591" y="1850585"/>
            <a:ext cx="1336451" cy="4177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</a:t>
            </a:r>
          </a:p>
        </p:txBody>
      </p:sp>
      <p:sp>
        <p:nvSpPr>
          <p:cNvPr id="9" name="Right Arrow 8"/>
          <p:cNvSpPr/>
          <p:nvPr/>
        </p:nvSpPr>
        <p:spPr>
          <a:xfrm rot="19870818">
            <a:off x="3064665" y="3160608"/>
            <a:ext cx="1251699" cy="401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2" name="Picture 1" descr="concept-map-diagram-galax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5" y="866385"/>
            <a:ext cx="3148260" cy="1865940"/>
          </a:xfrm>
          <a:prstGeom prst="rect">
            <a:avLst/>
          </a:prstGeom>
        </p:spPr>
      </p:pic>
      <p:pic>
        <p:nvPicPr>
          <p:cNvPr id="7" name="Picture 6" descr="Screenshot 2018-11-08 at 20.17.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2" y="2866318"/>
            <a:ext cx="3041815" cy="1794364"/>
          </a:xfrm>
          <a:prstGeom prst="rect">
            <a:avLst/>
          </a:prstGeom>
        </p:spPr>
      </p:pic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24" y="848449"/>
            <a:ext cx="850481" cy="299244"/>
          </a:xfrm>
          <a:prstGeom prst="rect">
            <a:avLst/>
          </a:prstGeom>
        </p:spPr>
      </p:pic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57" y="2849806"/>
            <a:ext cx="615935" cy="377716"/>
          </a:xfrm>
          <a:prstGeom prst="rect">
            <a:avLst/>
          </a:prstGeom>
        </p:spPr>
      </p:pic>
      <p:pic>
        <p:nvPicPr>
          <p:cNvPr id="12" name="Picture 11" descr="downloa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90" y="1913536"/>
            <a:ext cx="677410" cy="5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hacking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expected outcome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General goal of the hacking project</a:t>
            </a:r>
            <a:endParaRPr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smtClean="0"/>
              <a:t>Import Galaxy/CWL Workflows into </a:t>
            </a:r>
            <a:r>
              <a:rPr lang="en-GB" dirty="0" err="1" smtClean="0"/>
              <a:t>TeSS</a:t>
            </a:r>
            <a:endParaRPr lang="en-GB" dirty="0" smtClean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 dirty="0" smtClean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Expected results </a:t>
            </a:r>
            <a:r>
              <a:rPr lang="en" dirty="0"/>
              <a:t>at the end of the hackathon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smtClean="0"/>
              <a:t>M1: </a:t>
            </a:r>
            <a:r>
              <a:rPr lang="en-GB" i="1" dirty="0" smtClean="0"/>
              <a:t>Exploration/Proof of Concept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sz="1200" dirty="0" smtClean="0"/>
              <a:t>Identif</a:t>
            </a:r>
            <a:r>
              <a:rPr lang="en-GB" sz="1200" dirty="0" smtClean="0"/>
              <a:t>y an appropriate Workflow (Galaxy/CWL/other)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sz="1200" dirty="0" smtClean="0"/>
              <a:t>Author a new Concept Map training material based on this workflow</a:t>
            </a:r>
            <a:endParaRPr sz="1200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smtClean="0"/>
              <a:t>M2: </a:t>
            </a:r>
            <a:r>
              <a:rPr lang="en-GB" i="1" dirty="0" smtClean="0"/>
              <a:t>Automatically import workflow into Concept Map</a:t>
            </a:r>
            <a:r>
              <a:rPr lang="en-GB" dirty="0" smtClean="0"/>
              <a:t> 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dirty="0" smtClean="0"/>
              <a:t>M1.1: Parse Workflow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dirty="0" smtClean="0"/>
              <a:t>M1.2: Generate Concept Map in </a:t>
            </a:r>
            <a:r>
              <a:rPr lang="en-GB" dirty="0" err="1" smtClean="0"/>
              <a:t>TeSS</a:t>
            </a:r>
            <a:r>
              <a:rPr lang="en-GB" dirty="0" smtClean="0"/>
              <a:t> from parsed Workflow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dirty="0" smtClean="0"/>
              <a:t>M1.3: Add description and associate </a:t>
            </a:r>
            <a:r>
              <a:rPr lang="en-GB" dirty="0" err="1" smtClean="0"/>
              <a:t>bio.tools</a:t>
            </a:r>
            <a:r>
              <a:rPr lang="en-GB" dirty="0" smtClean="0"/>
              <a:t>, </a:t>
            </a:r>
            <a:r>
              <a:rPr lang="en-GB" dirty="0" err="1" smtClean="0"/>
              <a:t>fairsharing</a:t>
            </a:r>
            <a:r>
              <a:rPr lang="en-GB" dirty="0" smtClean="0"/>
              <a:t>, and </a:t>
            </a:r>
            <a:r>
              <a:rPr lang="en-GB" dirty="0" err="1" smtClean="0"/>
              <a:t>TeSS</a:t>
            </a:r>
            <a:r>
              <a:rPr lang="en-GB" dirty="0" smtClean="0"/>
              <a:t> resources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39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Post-biohackathon perspectives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endParaRPr lang="en-GB" dirty="0" smtClean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endParaRPr lang="en-GB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-GB" dirty="0" smtClean="0"/>
              <a:t>After the </a:t>
            </a:r>
            <a:r>
              <a:rPr lang="en-GB" dirty="0" err="1" smtClean="0"/>
              <a:t>hackathon</a:t>
            </a:r>
            <a:r>
              <a:rPr lang="en-GB" dirty="0" smtClean="0"/>
              <a:t>: </a:t>
            </a:r>
          </a:p>
          <a:p>
            <a:pPr lvl="1" indent="-330200">
              <a:lnSpc>
                <a:spcPct val="100000"/>
              </a:lnSpc>
              <a:spcBef>
                <a:spcPts val="0"/>
              </a:spcBef>
              <a:buSzPts val="1600"/>
              <a:buChar char="●"/>
            </a:pPr>
            <a:r>
              <a:rPr lang="en-GB" dirty="0" smtClean="0"/>
              <a:t>Completion of a </a:t>
            </a:r>
            <a:r>
              <a:rPr lang="en-GB" b="1" dirty="0" smtClean="0"/>
              <a:t>Workflow 2 </a:t>
            </a:r>
            <a:r>
              <a:rPr lang="en-GB" b="1" dirty="0" err="1" smtClean="0"/>
              <a:t>ConceptMap</a:t>
            </a:r>
            <a:r>
              <a:rPr lang="en-GB" b="1" dirty="0" smtClean="0"/>
              <a:t> importer </a:t>
            </a:r>
            <a:r>
              <a:rPr lang="en-GB" dirty="0" smtClean="0"/>
              <a:t>will allow us to generate skeletons of Concept Maps easily.</a:t>
            </a:r>
          </a:p>
          <a:p>
            <a:pPr lvl="1" indent="-330200">
              <a:lnSpc>
                <a:spcPct val="100000"/>
              </a:lnSpc>
              <a:spcBef>
                <a:spcPts val="0"/>
              </a:spcBef>
              <a:buSzPts val="1600"/>
              <a:buChar char="●"/>
            </a:pPr>
            <a:r>
              <a:rPr lang="en-GB" dirty="0" smtClean="0"/>
              <a:t>We can work with communities to add new training materials about their workflow</a:t>
            </a:r>
          </a:p>
          <a:p>
            <a:pPr lvl="1" indent="-330200">
              <a:lnSpc>
                <a:spcPct val="100000"/>
              </a:lnSpc>
              <a:spcBef>
                <a:spcPts val="0"/>
              </a:spcBef>
              <a:buSzPts val="1600"/>
              <a:buChar char="●"/>
            </a:pPr>
            <a:r>
              <a:rPr lang="en-GB" dirty="0" smtClean="0"/>
              <a:t>Improvements to Concept Map application </a:t>
            </a:r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Further:</a:t>
            </a:r>
          </a:p>
          <a:p>
            <a:pPr lvl="1" indent="-330200">
              <a:lnSpc>
                <a:spcPct val="100000"/>
              </a:lnSpc>
              <a:spcBef>
                <a:spcPts val="0"/>
              </a:spcBef>
              <a:buSzPts val="1600"/>
              <a:buChar char="●"/>
            </a:pPr>
            <a:r>
              <a:rPr lang="en-GB" dirty="0" smtClean="0"/>
              <a:t>How </a:t>
            </a:r>
            <a:r>
              <a:rPr lang="en-GB" b="1" dirty="0" smtClean="0"/>
              <a:t>Tool/Training metadata </a:t>
            </a:r>
            <a:r>
              <a:rPr lang="en-GB" dirty="0" smtClean="0"/>
              <a:t>and</a:t>
            </a:r>
            <a:r>
              <a:rPr lang="en-GB" b="1" dirty="0" smtClean="0"/>
              <a:t>/</a:t>
            </a:r>
            <a:r>
              <a:rPr lang="en-GB" dirty="0" smtClean="0"/>
              <a:t>or </a:t>
            </a:r>
            <a:r>
              <a:rPr lang="en-GB" b="1" dirty="0" smtClean="0"/>
              <a:t>Ontology classifications </a:t>
            </a:r>
            <a:r>
              <a:rPr lang="en-GB" dirty="0" smtClean="0"/>
              <a:t>might be incorporated back in to workflow specification.</a:t>
            </a:r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615</Words>
  <Application>Microsoft Macintosh PowerPoint</Application>
  <PresentationFormat>On-screen Show (16:9)</PresentationFormat>
  <Paragraphs>109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Import Galaxy/CWL Workflows into TeSS Concept Maps</vt:lpstr>
      <vt:lpstr>Background information</vt:lpstr>
      <vt:lpstr>Background</vt:lpstr>
      <vt:lpstr>Background</vt:lpstr>
      <vt:lpstr>Motivation for the Biohackathon project</vt:lpstr>
      <vt:lpstr>Motivation for the Biohackathon project</vt:lpstr>
      <vt:lpstr>Goals of the hacking project</vt:lpstr>
      <vt:lpstr>Goal and expected outcome</vt:lpstr>
      <vt:lpstr>Post-biohackathon perspectives</vt:lpstr>
      <vt:lpstr>Hack organisation</vt:lpstr>
      <vt:lpstr>Organisation of the hacking project</vt:lpstr>
      <vt:lpstr>Steps and tasks</vt:lpstr>
      <vt:lpstr>Contact and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Galaxy/CWL Workflows into TeSS Concept Maps</dc:title>
  <cp:lastModifiedBy>Niall Beard</cp:lastModifiedBy>
  <cp:revision>17</cp:revision>
  <dcterms:modified xsi:type="dcterms:W3CDTF">2018-11-11T11:18:25Z</dcterms:modified>
</cp:coreProperties>
</file>