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3" r:id="rId4"/>
    <p:sldId id="269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70" r:id="rId13"/>
    <p:sldId id="262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62" autoAdjust="0"/>
  </p:normalViewPr>
  <p:slideViewPr>
    <p:cSldViewPr>
      <p:cViewPr varScale="1">
        <p:scale>
          <a:sx n="89" d="100"/>
          <a:sy n="89" d="100"/>
        </p:scale>
        <p:origin x="22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E932-E947-4E58-A7B8-B51AD899B1ED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AE10-690A-4A76-BD04-D97AE8168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rmontology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overview</a:t>
            </a:r>
            <a:r>
              <a:rPr lang="en-GB" baseline="0" dirty="0" smtClean="0"/>
              <a:t> of FAIRDOM, and then a description about SEEK. Explain the API and Research Objects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Ruby, JSON, Ruby on Rails, Docker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a special</a:t>
            </a:r>
            <a:r>
              <a:rPr lang="en-GB" baseline="0" dirty="0" smtClean="0"/>
              <a:t> repo linked to Docker Hub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Rick Jansen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a special</a:t>
            </a:r>
            <a:r>
              <a:rPr lang="en-GB" baseline="0" dirty="0" smtClean="0"/>
              <a:t> repo linked to Docker Hub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Rick Jansen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transfer from</a:t>
            </a:r>
            <a:r>
              <a:rPr lang="en-GB" baseline="0" dirty="0" smtClean="0"/>
              <a:t> one SEEK to another. Only aiming for a simple proof of concept. This could be done via the API or Research Objects.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Aware it may be too ambitious and people dropped out.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Galaxy and </a:t>
            </a:r>
            <a:r>
              <a:rPr lang="en-GB" baseline="0" dirty="0" err="1" smtClean="0"/>
              <a:t>Bioschema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 asset type to support </a:t>
            </a:r>
            <a:r>
              <a:rPr lang="en-GB" b="1" dirty="0" smtClean="0"/>
              <a:t>Documents</a:t>
            </a:r>
          </a:p>
          <a:p>
            <a:pPr lvl="1"/>
            <a:r>
              <a:rPr lang="en-GB" dirty="0" smtClean="0"/>
              <a:t>General Documents that don’t fit to SOPs or Data – such as project reports or minutes</a:t>
            </a:r>
          </a:p>
          <a:p>
            <a:r>
              <a:rPr lang="en-GB" dirty="0" smtClean="0"/>
              <a:t>Can be linked to </a:t>
            </a:r>
            <a:r>
              <a:rPr lang="en-GB" b="1" dirty="0" smtClean="0"/>
              <a:t>Assays</a:t>
            </a:r>
          </a:p>
          <a:p>
            <a:r>
              <a:rPr lang="en-GB" dirty="0" smtClean="0"/>
              <a:t>Future plans to categorise and be included in JERM ontology (directly or with mappings to a suitable existing ontology)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B855-3327-4533-BE95-EB5A5700D79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1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1AFFE-83C0-47A6-821E-802906FFEB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8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JERM version 2 ontology</a:t>
            </a:r>
          </a:p>
          <a:p>
            <a:r>
              <a:rPr lang="en-GB" dirty="0" smtClean="0"/>
              <a:t>Dedicated website: </a:t>
            </a:r>
            <a:r>
              <a:rPr lang="en-GB" dirty="0" smtClean="0">
                <a:hlinkClick r:id="rId3"/>
              </a:rPr>
              <a:t>https://jermontology.org</a:t>
            </a:r>
            <a:endParaRPr lang="en-GB" dirty="0" smtClean="0"/>
          </a:p>
          <a:p>
            <a:r>
              <a:rPr lang="en-GB" dirty="0" smtClean="0"/>
              <a:t>Updated to remove </a:t>
            </a:r>
            <a:r>
              <a:rPr lang="en-GB" dirty="0" err="1" smtClean="0"/>
              <a:t>SysMO</a:t>
            </a:r>
            <a:r>
              <a:rPr lang="en-GB" dirty="0" smtClean="0"/>
              <a:t> specific terms and reflect new sample model</a:t>
            </a:r>
          </a:p>
          <a:p>
            <a:r>
              <a:rPr lang="en-GB" dirty="0" smtClean="0"/>
              <a:t>Mappings added for Dublin Core and </a:t>
            </a:r>
            <a:r>
              <a:rPr lang="en-GB" dirty="0" err="1" smtClean="0"/>
              <a:t>Prov</a:t>
            </a:r>
            <a:r>
              <a:rPr lang="en-GB" dirty="0" smtClean="0"/>
              <a:t>/</a:t>
            </a:r>
            <a:r>
              <a:rPr lang="en-GB" dirty="0" err="1" smtClean="0"/>
              <a:t>Pav</a:t>
            </a:r>
            <a:endParaRPr lang="en-GB" dirty="0" smtClean="0"/>
          </a:p>
          <a:p>
            <a:r>
              <a:rPr lang="en-GB" dirty="0" smtClean="0"/>
              <a:t>RDF updated and extended, along with improvements to SPARQL store integration</a:t>
            </a:r>
          </a:p>
          <a:p>
            <a:r>
              <a:rPr lang="en-GB" dirty="0" smtClean="0"/>
              <a:t>https://sparql.fairdomhub.org/sparql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6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Licenses: The “R” in “FAI</a:t>
            </a:r>
            <a:r>
              <a:rPr lang="en-GB" b="1" dirty="0" smtClean="0"/>
              <a:t>R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Tied to opendefinition.org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Finer grained snapshots for publication</a:t>
            </a:r>
          </a:p>
          <a:p>
            <a:pPr lvl="1"/>
            <a:r>
              <a:rPr lang="en-GB" dirty="0" smtClean="0"/>
              <a:t>Snapshots are packages frozen in time, based on Research Objects, along with a DOI</a:t>
            </a:r>
          </a:p>
          <a:p>
            <a:pPr lvl="1"/>
            <a:r>
              <a:rPr lang="en-GB" dirty="0" smtClean="0"/>
              <a:t>Now available for Assays and Studies, as well as Investigations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Easier and more intuitive publishing with DOI generation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5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 about local SEEKs,</a:t>
            </a:r>
            <a:r>
              <a:rPr lang="en-GB" baseline="0" dirty="0" smtClean="0"/>
              <a:t> and a need to push to the </a:t>
            </a:r>
            <a:r>
              <a:rPr lang="en-GB" baseline="0" dirty="0" err="1" smtClean="0"/>
              <a:t>FAIRDOMHub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4FC9-A5F3-4427-BEC4-3B6C3EAD0631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-36512" y="0"/>
            <a:ext cx="9180512" cy="386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196753"/>
            <a:ext cx="5614392" cy="24036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7" y="1196752"/>
            <a:ext cx="239416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9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283152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latin typeface="Corbel" panose="020B0503020204020204" pitchFamily="34" charset="0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carole\Dropbox\FAIRDOM\Graphics\Stickers\fairdom-stick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9" t="4097" r="7847" b="65275"/>
          <a:stretch/>
        </p:blipFill>
        <p:spPr bwMode="auto">
          <a:xfrm>
            <a:off x="8100392" y="6597352"/>
            <a:ext cx="987930" cy="2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7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83" y="5735969"/>
            <a:ext cx="832613" cy="8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479DA8-CE2C-4983-A222-61725396A781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D91C5-9AA3-465C-9D13-8A7FE152F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c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3"/>
          <p:cNvSpPr>
            <a:spLocks noGrp="1"/>
          </p:cNvSpPr>
          <p:nvPr>
            <p:ph type="dt" sz="half" idx="12"/>
          </p:nvPr>
        </p:nvSpPr>
        <p:spPr>
          <a:xfrm>
            <a:off x="215516" y="6412247"/>
            <a:ext cx="9001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9479DA8-CE2C-4983-A222-61725396A781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8208404" y="6412247"/>
            <a:ext cx="478396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75D91C5-9AA3-465C-9D13-8A7FE152FA26}" type="slidenum">
              <a:rPr lang="en-GB" smtClean="0"/>
              <a:t>‹#›</a:t>
            </a:fld>
            <a:endParaRPr lang="en-GB"/>
          </a:p>
        </p:txBody>
      </p:sp>
      <p:pic>
        <p:nvPicPr>
          <p:cNvPr id="2052" name="Picture 4" descr="P:\Web-Projekte\12_Webseiten\www.cobiotech.eu\02_Website\05_Logo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216"/>
            <a:ext cx="1728192" cy="5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:\Web-Projekte\16_Screen\CoBioTech\PP\gru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025"/>
            <a:ext cx="9144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P:\Web-Projekte\16_Screen\CoBioTech\PP\gru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467544" y="1484784"/>
            <a:ext cx="8351837" cy="44640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rgbClr val="65B55B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orbel" panose="020B0503020204020204" pitchFamily="34" charset="0"/>
              </a:defRPr>
            </a:lvl4pPr>
            <a:lvl5pPr marL="1619250" indent="-228600">
              <a:defRPr sz="1600">
                <a:latin typeface="Corbel" panose="020B05030202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2" name="Picture 18" descr="PtJ Logo Helmholt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3384" y="365869"/>
            <a:ext cx="827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ußzeilenplatzhalter 2"/>
          <p:cNvSpPr txBox="1">
            <a:spLocks/>
          </p:cNvSpPr>
          <p:nvPr/>
        </p:nvSpPr>
        <p:spPr>
          <a:xfrm>
            <a:off x="2411760" y="6381328"/>
            <a:ext cx="39604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100" b="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>
                <a:latin typeface="Corbel" panose="020B0503020204020204" pitchFamily="34" charset="0"/>
              </a:rPr>
              <a:t>Cofund</a:t>
            </a:r>
            <a:r>
              <a:rPr lang="de-DE" b="1" dirty="0">
                <a:latin typeface="Corbel" panose="020B0503020204020204" pitchFamily="34" charset="0"/>
              </a:rPr>
              <a:t> on Biotechnologies</a:t>
            </a:r>
          </a:p>
          <a:p>
            <a:pPr algn="ctr"/>
            <a:r>
              <a:rPr lang="de-DE" dirty="0">
                <a:latin typeface="Corbel" panose="020B0503020204020204" pitchFamily="34" charset="0"/>
              </a:rPr>
              <a:t>Innovation </a:t>
            </a:r>
            <a:r>
              <a:rPr lang="de-DE" dirty="0" err="1">
                <a:latin typeface="Corbel" panose="020B0503020204020204" pitchFamily="34" charset="0"/>
              </a:rPr>
              <a:t>for</a:t>
            </a:r>
            <a:r>
              <a:rPr lang="de-DE" dirty="0">
                <a:latin typeface="Corbel" panose="020B0503020204020204" pitchFamily="34" charset="0"/>
              </a:rPr>
              <a:t> Europe – </a:t>
            </a:r>
            <a:r>
              <a:rPr lang="de-DE" dirty="0" err="1">
                <a:latin typeface="Corbel" panose="020B0503020204020204" pitchFamily="34" charset="0"/>
              </a:rPr>
              <a:t>life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science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meets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market</a:t>
            </a:r>
            <a:r>
              <a:rPr lang="de-DE" dirty="0">
                <a:latin typeface="Corbel" panose="020B0503020204020204" pitchFamily="34" charset="0"/>
              </a:rPr>
              <a:t> </a:t>
            </a:r>
            <a:r>
              <a:rPr lang="de-DE" dirty="0" err="1">
                <a:latin typeface="Corbel" panose="020B0503020204020204" pitchFamily="34" charset="0"/>
              </a:rPr>
              <a:t>application</a:t>
            </a:r>
            <a:endParaRPr lang="de-DE" dirty="0">
              <a:latin typeface="Corbel" panose="020B0503020204020204" pitchFamily="34" charset="0"/>
            </a:endParaRP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9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406401" y="635000"/>
            <a:ext cx="8313738" cy="1044388"/>
          </a:xfrm>
        </p:spPr>
        <p:txBody>
          <a:bodyPr anchor="ctr"/>
          <a:lstStyle>
            <a:lvl1pPr algn="ctr">
              <a:spcAft>
                <a:spcPts val="0"/>
              </a:spcAft>
              <a:defRPr sz="40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9" name="Segnaposto contenuto 18"/>
          <p:cNvSpPr>
            <a:spLocks noGrp="1"/>
          </p:cNvSpPr>
          <p:nvPr>
            <p:ph sz="quarter" idx="10"/>
          </p:nvPr>
        </p:nvSpPr>
        <p:spPr>
          <a:xfrm>
            <a:off x="406401" y="1799254"/>
            <a:ext cx="8313738" cy="3711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  <a:latin typeface="Calibri"/>
              </a:defRPr>
            </a:lvl1pPr>
            <a:lvl2pPr>
              <a:defRPr sz="1800">
                <a:solidFill>
                  <a:srgbClr val="000000"/>
                </a:solidFill>
                <a:latin typeface="Calibri"/>
              </a:defRPr>
            </a:lvl2pPr>
            <a:lvl3pPr>
              <a:defRPr sz="1800">
                <a:solidFill>
                  <a:srgbClr val="000000"/>
                </a:solidFill>
                <a:latin typeface="Calibri"/>
              </a:defRPr>
            </a:lvl3pPr>
            <a:lvl4pPr>
              <a:defRPr sz="1800">
                <a:solidFill>
                  <a:srgbClr val="000000"/>
                </a:solidFill>
                <a:latin typeface="Calibri"/>
              </a:defRPr>
            </a:lvl4pPr>
            <a:lvl5pPr>
              <a:defRPr sz="1800">
                <a:solidFill>
                  <a:srgbClr val="000000"/>
                </a:solidFill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grpSp>
        <p:nvGrpSpPr>
          <p:cNvPr id="3" name="Gruppo 2"/>
          <p:cNvGrpSpPr/>
          <p:nvPr/>
        </p:nvGrpSpPr>
        <p:grpSpPr>
          <a:xfrm>
            <a:off x="0" y="6131632"/>
            <a:ext cx="9144000" cy="760178"/>
            <a:chOff x="406401" y="5622591"/>
            <a:chExt cx="8320088" cy="1100871"/>
          </a:xfrm>
        </p:grpSpPr>
        <p:sp>
          <p:nvSpPr>
            <p:cNvPr id="10" name="Rettangolo 9"/>
            <p:cNvSpPr/>
            <p:nvPr/>
          </p:nvSpPr>
          <p:spPr>
            <a:xfrm>
              <a:off x="406401" y="5622591"/>
              <a:ext cx="8313738" cy="1081819"/>
            </a:xfrm>
            <a:prstGeom prst="rect">
              <a:avLst/>
            </a:prstGeom>
            <a:solidFill>
              <a:srgbClr val="ACD86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457200"/>
              <a:endParaRPr lang="en-GB" dirty="0">
                <a:solidFill>
                  <a:prstClr val="white"/>
                </a:solidFill>
              </a:endParaRPr>
            </a:p>
          </p:txBody>
        </p:sp>
        <p:pic>
          <p:nvPicPr>
            <p:cNvPr id="9" name="Immagine 8" descr="UE logo powerpoint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869" y="6191179"/>
              <a:ext cx="1549620" cy="532283"/>
            </a:xfrm>
            <a:prstGeom prst="rect">
              <a:avLst/>
            </a:prstGeom>
          </p:spPr>
        </p:pic>
        <p:pic>
          <p:nvPicPr>
            <p:cNvPr id="2" name="Immagine 1" descr="IBISBA logo powerpoin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1" y="5622591"/>
              <a:ext cx="987907" cy="1051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0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0"/>
            <a:ext cx="9180512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Bild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3302" y="5928983"/>
            <a:ext cx="768322" cy="7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4science.org/" TargetMode="External"/><Relationship Id="rId2" Type="http://schemas.openxmlformats.org/officeDocument/2006/relationships/hyperlink" Target="https://fair-do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gi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5.gif"/><Relationship Id="rId5" Type="http://schemas.openxmlformats.org/officeDocument/2006/relationships/image" Target="../media/image40.png"/><Relationship Id="rId10" Type="http://schemas.openxmlformats.org/officeDocument/2006/relationships/image" Target="../media/image44.gif"/><Relationship Id="rId4" Type="http://schemas.openxmlformats.org/officeDocument/2006/relationships/image" Target="../media/image39.png"/><Relationship Id="rId9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eek4science.org/" TargetMode="External"/><Relationship Id="rId3" Type="http://schemas.openxmlformats.org/officeDocument/2006/relationships/image" Target="../media/image9.gif"/><Relationship Id="rId7" Type="http://schemas.openxmlformats.org/officeDocument/2006/relationships/hyperlink" Target="https://github.com/seek4science/see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ek4science.org/" TargetMode="External"/><Relationship Id="rId5" Type="http://schemas.openxmlformats.org/officeDocument/2006/relationships/hyperlink" Target="https://fair-dom.org/" TargetMode="External"/><Relationship Id="rId4" Type="http://schemas.openxmlformats.org/officeDocument/2006/relationships/hyperlink" Target="mailto:stuart.owen@manchester.ac.uk" TargetMode="External"/><Relationship Id="rId9" Type="http://schemas.openxmlformats.org/officeDocument/2006/relationships/hyperlink" Target="https://hub.docker.com/r/fairdom/biohack-see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Stuart Owen: University of Manchester</a:t>
            </a:r>
          </a:p>
          <a:p>
            <a:endParaRPr lang="en-GB" sz="2400" b="1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2"/>
              </a:rPr>
              <a:t>https://fair-dom.org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3"/>
              </a:rPr>
              <a:t>https://seek4science.org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764704"/>
            <a:ext cx="5614392" cy="2835747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Transfer of Research </a:t>
            </a:r>
            <a:r>
              <a:rPr lang="en-GB" b="1" dirty="0"/>
              <a:t>Assets between FAIRDOM </a:t>
            </a:r>
            <a:r>
              <a:rPr lang="en-GB" b="1" dirty="0" smtClean="0"/>
              <a:t>SEEKs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sz="2700" dirty="0" err="1">
                <a:solidFill>
                  <a:schemeClr val="accent6">
                    <a:lumMod val="75000"/>
                  </a:schemeClr>
                </a:solidFill>
              </a:rPr>
              <a:t>BioHackathon</a:t>
            </a:r>
            <a:r>
              <a:rPr lang="en-GB" sz="2700" dirty="0">
                <a:solidFill>
                  <a:schemeClr val="accent6">
                    <a:lumMod val="75000"/>
                  </a:schemeClr>
                </a:solidFill>
              </a:rPr>
              <a:t> 2018 - Paris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352254"/>
            <a:ext cx="2105980" cy="1609875"/>
          </a:xfrm>
          <a:prstGeom prst="rect">
            <a:avLst/>
          </a:prstGeom>
          <a:gradFill>
            <a:gsLst>
              <a:gs pos="12000">
                <a:schemeClr val="tx2">
                  <a:lumMod val="60000"/>
                  <a:lumOff val="40000"/>
                </a:schemeClr>
              </a:gs>
              <a:gs pos="7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Motivation</a:t>
            </a:r>
            <a:endParaRPr lang="en-GB" sz="3100" dirty="0"/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14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7110"/>
            <a:ext cx="769019" cy="720081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44" y="1700808"/>
            <a:ext cx="202306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517232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294924" y="4359878"/>
            <a:ext cx="2105980" cy="1609875"/>
          </a:xfrm>
          <a:prstGeom prst="rect">
            <a:avLst/>
          </a:prstGeom>
          <a:gradFill>
            <a:gsLst>
              <a:gs pos="12000">
                <a:schemeClr val="accent3">
                  <a:lumMod val="75000"/>
                </a:schemeClr>
              </a:gs>
              <a:gs pos="7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0" y="4444734"/>
            <a:ext cx="769019" cy="7200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38940" y="5524856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796136" y="4359878"/>
            <a:ext cx="2105980" cy="1609875"/>
          </a:xfrm>
          <a:prstGeom prst="rect">
            <a:avLst/>
          </a:prstGeom>
          <a:gradFill>
            <a:gsLst>
              <a:gs pos="12000">
                <a:schemeClr val="accent2">
                  <a:lumMod val="75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5" descr="SEEK-fu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4734"/>
            <a:ext cx="769019" cy="7200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40152" y="5524856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Lab</a:t>
            </a:r>
            <a:endParaRPr lang="en-GB" dirty="0"/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7961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08" y="4500337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70577"/>
            <a:ext cx="296813" cy="2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5" idx="0"/>
          </p:cNvCxnSpPr>
          <p:nvPr/>
        </p:nvCxnSpPr>
        <p:spPr>
          <a:xfrm flipV="1">
            <a:off x="2436230" y="3356992"/>
            <a:ext cx="1271674" cy="1080118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668251" y="3573016"/>
            <a:ext cx="235318" cy="897561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88079" y="2996952"/>
            <a:ext cx="1749629" cy="1463856"/>
          </a:xfrm>
          <a:prstGeom prst="straightConnector1">
            <a:avLst/>
          </a:prstGeom>
          <a:ln w="50800" cmpd="sng">
            <a:solidFill>
              <a:schemeClr val="tx2"/>
            </a:solidFill>
            <a:tailEnd type="triangle" w="lg" len="lg"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77" y="1654497"/>
            <a:ext cx="1045572" cy="80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86" y="2551219"/>
            <a:ext cx="1505826" cy="479959"/>
          </a:xfrm>
          <a:prstGeom prst="rect">
            <a:avLst/>
          </a:prstGeom>
        </p:spPr>
      </p:pic>
      <p:pic>
        <p:nvPicPr>
          <p:cNvPr id="36" name="Picture 8" descr="Image result for DOI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18" y="1655498"/>
            <a:ext cx="500761" cy="50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27806" y="1706847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Groups commonly would like push research outcomes from a locally managed </a:t>
            </a:r>
            <a:r>
              <a:rPr lang="en-GB" b="1" dirty="0">
                <a:solidFill>
                  <a:schemeClr val="tx2"/>
                </a:solidFill>
              </a:rPr>
              <a:t>SEEK</a:t>
            </a:r>
            <a:r>
              <a:rPr lang="en-GB" dirty="0">
                <a:solidFill>
                  <a:schemeClr val="tx2"/>
                </a:solidFill>
              </a:rPr>
              <a:t> to the </a:t>
            </a:r>
            <a:r>
              <a:rPr lang="en-GB" b="1" dirty="0" err="1">
                <a:solidFill>
                  <a:schemeClr val="tx2"/>
                </a:solidFill>
              </a:rPr>
              <a:t>FAIRDOMHub</a:t>
            </a:r>
            <a:r>
              <a:rPr lang="en-GB" dirty="0">
                <a:solidFill>
                  <a:schemeClr val="tx2"/>
                </a:solidFill>
              </a:rPr>
              <a:t> for </a:t>
            </a:r>
            <a:r>
              <a:rPr lang="en-GB" dirty="0" smtClean="0">
                <a:solidFill>
                  <a:schemeClr val="tx2"/>
                </a:solidFill>
              </a:rPr>
              <a:t>publishing and long term storage.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Hackathon Goals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916108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Transfer of items from one SEEK to another SEEK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One direction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Initiated from the ‘origin’ SEEK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Simple case, proof of concept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Aim for transferring a single Assay with some assets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Re-usable and/or adaptable for other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/>
                </a:solidFill>
              </a:rPr>
              <a:t>Get a clearer idea of design decisions and what the unexpected difficulties may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Hackathon Side Goals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7026"/>
            <a:ext cx="5157932" cy="114129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3861048"/>
            <a:ext cx="4342311" cy="119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Technology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875330"/>
            <a:ext cx="1959295" cy="1959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71473"/>
            <a:ext cx="1614132" cy="157669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04477"/>
            <a:ext cx="1453035" cy="111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05064"/>
            <a:ext cx="2033264" cy="648072"/>
          </a:xfrm>
          <a:prstGeom prst="rect">
            <a:avLst/>
          </a:prstGeom>
        </p:spPr>
      </p:pic>
      <p:pic>
        <p:nvPicPr>
          <p:cNvPr id="17" name="Picture 2" descr="C:\Users\sowen\Downloads\docker_media_kit_jan_2016\large_v-tran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01283"/>
            <a:ext cx="1868392" cy="16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82" y="4520214"/>
            <a:ext cx="1027108" cy="853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0" y="4201283"/>
            <a:ext cx="1052717" cy="68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068436"/>
            <a:ext cx="561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Hack Organisation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828" y="1916108"/>
            <a:ext cx="7722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Leads: </a:t>
            </a:r>
          </a:p>
          <a:p>
            <a:r>
              <a:rPr lang="en-GB" dirty="0" smtClean="0"/>
              <a:t>	Stuart Owen (Manchester, UK) – </a:t>
            </a:r>
            <a:r>
              <a:rPr lang="en-GB" dirty="0" smtClean="0">
                <a:hlinkClick r:id="rId4"/>
              </a:rPr>
              <a:t>stuart.owen@manchester.ac.uk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Rick Jansen (Leiden, Netherlands)</a:t>
            </a:r>
          </a:p>
          <a:p>
            <a:endParaRPr lang="en-GB" dirty="0"/>
          </a:p>
          <a:p>
            <a:r>
              <a:rPr lang="en-GB" dirty="0" smtClean="0"/>
              <a:t>Project links:</a:t>
            </a:r>
          </a:p>
          <a:p>
            <a:r>
              <a:rPr lang="en-GB" dirty="0"/>
              <a:t>	</a:t>
            </a:r>
            <a:r>
              <a:rPr lang="en-GB" dirty="0" smtClean="0"/>
              <a:t>FAIRDOM: </a:t>
            </a:r>
            <a:r>
              <a:rPr lang="en-GB" dirty="0" smtClean="0">
                <a:hlinkClick r:id="rId5"/>
              </a:rPr>
              <a:t>https://fair-dom.org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SEEK: </a:t>
            </a:r>
            <a:r>
              <a:rPr lang="en-GB" dirty="0" smtClean="0">
                <a:hlinkClick r:id="rId6"/>
              </a:rPr>
              <a:t>https://seek4science.org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Code: </a:t>
            </a:r>
            <a:r>
              <a:rPr lang="en-GB" dirty="0" smtClean="0">
                <a:hlinkClick r:id="rId7"/>
              </a:rPr>
              <a:t>https://github.com/seek4science/seek</a:t>
            </a:r>
            <a:r>
              <a:rPr lang="en-GB" dirty="0" smtClean="0"/>
              <a:t> </a:t>
            </a:r>
          </a:p>
          <a:p>
            <a:r>
              <a:rPr lang="en-GB" dirty="0"/>
              <a:t>	</a:t>
            </a:r>
            <a:r>
              <a:rPr lang="en-GB" dirty="0" smtClean="0"/>
              <a:t>Docs: </a:t>
            </a:r>
            <a:r>
              <a:rPr lang="en-GB" dirty="0" smtClean="0">
                <a:hlinkClick r:id="rId8"/>
              </a:rPr>
              <a:t>https://docs.seek4science.org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Hackathon links:</a:t>
            </a:r>
          </a:p>
          <a:p>
            <a:r>
              <a:rPr lang="en-GB" dirty="0"/>
              <a:t>	</a:t>
            </a: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dirty="0">
                <a:hlinkClick r:id="rId9"/>
              </a:rPr>
              <a:t>https://github.com/seek4science/biohack-seek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Docker Hub: </a:t>
            </a:r>
            <a:r>
              <a:rPr lang="en-GB" dirty="0">
                <a:hlinkClick r:id="rId9"/>
              </a:rPr>
              <a:t>https://hub.docker.com/r/fairdom/biohack-seek/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Background … FAIRDOM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07904" y="2604874"/>
            <a:ext cx="5241514" cy="3194080"/>
            <a:chOff x="3938998" y="2719672"/>
            <a:chExt cx="5241514" cy="319408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998" y="2719672"/>
              <a:ext cx="5241514" cy="3013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Bild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277" y="4182907"/>
              <a:ext cx="1164003" cy="119030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705230" y="5373216"/>
              <a:ext cx="1115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modellers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7984" y="5544420"/>
              <a:ext cx="1730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experimentalists</a:t>
              </a:r>
              <a:endParaRPr lang="en-GB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5536" y="1916108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F</a:t>
            </a:r>
            <a:r>
              <a:rPr lang="en-GB" sz="2400" dirty="0" smtClean="0">
                <a:solidFill>
                  <a:schemeClr val="tx2"/>
                </a:solidFill>
              </a:rPr>
              <a:t>indable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>
                <a:solidFill>
                  <a:schemeClr val="tx2"/>
                </a:solidFill>
              </a:rPr>
              <a:t>ccessible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I</a:t>
            </a:r>
            <a:r>
              <a:rPr lang="en-GB" sz="2400" dirty="0" smtClean="0">
                <a:solidFill>
                  <a:schemeClr val="tx2"/>
                </a:solidFill>
              </a:rPr>
              <a:t>nteroperable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R</a:t>
            </a:r>
            <a:r>
              <a:rPr lang="en-GB" sz="2400" dirty="0" smtClean="0">
                <a:solidFill>
                  <a:schemeClr val="tx2"/>
                </a:solidFill>
              </a:rPr>
              <a:t>eusable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206084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D</a:t>
            </a:r>
            <a:r>
              <a:rPr lang="en-GB" sz="2400" dirty="0" smtClean="0">
                <a:solidFill>
                  <a:schemeClr val="tx2"/>
                </a:solidFill>
              </a:rPr>
              <a:t>ata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O</a:t>
            </a:r>
            <a:r>
              <a:rPr lang="en-GB" sz="2400" dirty="0" smtClean="0">
                <a:solidFill>
                  <a:schemeClr val="tx2"/>
                </a:solidFill>
              </a:rPr>
              <a:t>perations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M</a:t>
            </a:r>
            <a:r>
              <a:rPr lang="en-GB" sz="2400" dirty="0" smtClean="0">
                <a:solidFill>
                  <a:schemeClr val="tx2"/>
                </a:solidFill>
              </a:rPr>
              <a:t>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634571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Making the most of System and Synthetic Biology Projects’ Assets</a:t>
            </a:r>
          </a:p>
          <a:p>
            <a:endParaRPr lang="en-GB" dirty="0"/>
          </a:p>
          <a:p>
            <a:r>
              <a:rPr lang="en-GB" dirty="0" smtClean="0"/>
              <a:t>Data – Models – SOPs – Workflows – Samples – Publications – Process - Documents – People - Expertise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6093296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Data and Model Managements for all scales of projects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Background … SEEK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" y="1700808"/>
            <a:ext cx="3445651" cy="320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01170" y="5059050"/>
            <a:ext cx="42428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Self managed spaces</a:t>
            </a:r>
          </a:p>
          <a:p>
            <a:r>
              <a:rPr lang="en-GB" sz="2000" dirty="0" smtClean="0"/>
              <a:t>Yellow pages</a:t>
            </a:r>
            <a:endParaRPr lang="en-GB" sz="2000" dirty="0">
              <a:latin typeface="Corbel" panose="020B0503020204020204" pitchFamily="34" charset="0"/>
            </a:endParaRPr>
          </a:p>
          <a:p>
            <a:r>
              <a:rPr lang="en-GB" sz="2000" dirty="0" smtClean="0">
                <a:latin typeface="Corbel" panose="020B0503020204020204" pitchFamily="34" charset="0"/>
              </a:rPr>
              <a:t>Single </a:t>
            </a:r>
            <a:r>
              <a:rPr lang="en-GB" sz="2000" dirty="0">
                <a:latin typeface="Corbel" panose="020B0503020204020204" pitchFamily="34" charset="0"/>
              </a:rPr>
              <a:t>entry </a:t>
            </a:r>
            <a:r>
              <a:rPr lang="en-GB" sz="2000" dirty="0" smtClean="0">
                <a:latin typeface="Corbel" panose="020B0503020204020204" pitchFamily="34" charset="0"/>
              </a:rPr>
              <a:t>point over </a:t>
            </a:r>
            <a:r>
              <a:rPr lang="en-GB" sz="2000" dirty="0">
                <a:latin typeface="Corbel" panose="020B0503020204020204" pitchFamily="34" charset="0"/>
              </a:rPr>
              <a:t>external </a:t>
            </a:r>
            <a:r>
              <a:rPr lang="en-GB" sz="2000" dirty="0" smtClean="0">
                <a:latin typeface="Corbel" panose="020B0503020204020204" pitchFamily="34" charset="0"/>
              </a:rPr>
              <a:t>systems</a:t>
            </a:r>
            <a:endParaRPr lang="en-GB" sz="2000" dirty="0">
              <a:latin typeface="Corbel" panose="020B05030202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93171" y="1772816"/>
            <a:ext cx="4327301" cy="2016224"/>
            <a:chOff x="102163" y="5301208"/>
            <a:chExt cx="3388534" cy="1464277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63" y="5301208"/>
              <a:ext cx="1584176" cy="1464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619672" y="5301208"/>
              <a:ext cx="18710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Project </a:t>
              </a:r>
            </a:p>
            <a:p>
              <a:r>
                <a:rPr lang="en-GB" sz="3200" dirty="0" smtClean="0">
                  <a:solidFill>
                    <a:schemeClr val="tx2">
                      <a:lumMod val="75000"/>
                    </a:schemeClr>
                  </a:solidFill>
                </a:rPr>
                <a:t>Commons</a:t>
              </a:r>
              <a:endParaRPr lang="en-GB" sz="3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 descr="SEEK-fu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69160"/>
            <a:ext cx="1367165" cy="12801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31094" y="4725144"/>
            <a:ext cx="1871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</a:t>
            </a:r>
          </a:p>
          <a:p>
            <a:r>
              <a:rPr lang="en-GB" sz="3200" dirty="0" smtClean="0">
                <a:solidFill>
                  <a:schemeClr val="tx2">
                    <a:lumMod val="75000"/>
                  </a:schemeClr>
                </a:solidFill>
              </a:rPr>
              <a:t>Commons</a:t>
            </a:r>
          </a:p>
          <a:p>
            <a:r>
              <a:rPr lang="en-GB" sz="3200" dirty="0" smtClean="0">
                <a:solidFill>
                  <a:schemeClr val="tx2">
                    <a:lumMod val="75000"/>
                  </a:schemeClr>
                </a:solidFill>
              </a:rPr>
              <a:t>Platform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000087" y="3861048"/>
            <a:ext cx="1009099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Background … SEEK</a:t>
            </a:r>
            <a:endParaRPr lang="en-GB" sz="3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654498"/>
            <a:ext cx="91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69" y="2276872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126" y="3573016"/>
            <a:ext cx="89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85" y="4869160"/>
            <a:ext cx="88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242" y="2924944"/>
            <a:ext cx="88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395" y="4221088"/>
            <a:ext cx="892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506533"/>
            <a:ext cx="89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2020</a:t>
            </a:r>
          </a:p>
        </p:txBody>
      </p:sp>
      <p:sp>
        <p:nvSpPr>
          <p:cNvPr id="5" name="AutoShape 2" descr="Image result for IBISBA"/>
          <p:cNvSpPr>
            <a:spLocks noChangeAspect="1" noChangeArrowheads="1"/>
          </p:cNvSpPr>
          <p:nvPr/>
        </p:nvSpPr>
        <p:spPr bwMode="auto">
          <a:xfrm>
            <a:off x="155575" y="-1371600"/>
            <a:ext cx="3152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03"/>
            <a:ext cx="1475656" cy="66699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1" y="1556792"/>
            <a:ext cx="7073579" cy="469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70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" y="0"/>
            <a:ext cx="95156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38132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roject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674106" y="6381328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Investigation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296305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Programme</a:t>
            </a:r>
            <a:endParaRPr lang="en-GB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78" y="44625"/>
            <a:ext cx="1588775" cy="615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1553" y="6381328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rbel" panose="020B0503020204020204" pitchFamily="34" charset="0"/>
              </a:rPr>
              <a:t>Project Management</a:t>
            </a:r>
            <a:endParaRPr lang="en-GB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88569" y="0"/>
            <a:ext cx="9232569" cy="6309320"/>
            <a:chOff x="47625" y="344488"/>
            <a:chExt cx="9047163" cy="6175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344488"/>
              <a:ext cx="9047163" cy="617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14268" y="3275692"/>
              <a:ext cx="1381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Investigation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6660" y="249289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Study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68800" y="2555612"/>
              <a:ext cx="93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Analysis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1235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90622" y="260202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Model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05966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SOP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322" y="3131676"/>
              <a:ext cx="8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(Assay)</a:t>
              </a:r>
              <a:endParaRPr lang="en-GB" dirty="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45637" r="35000" b="27181"/>
          <a:stretch/>
        </p:blipFill>
        <p:spPr bwMode="auto">
          <a:xfrm>
            <a:off x="-108521" y="4293096"/>
            <a:ext cx="94619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1840" y="6444044"/>
            <a:ext cx="407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https://fairdomhub.org/investigations/56</a:t>
            </a:r>
          </a:p>
        </p:txBody>
      </p:sp>
    </p:spTree>
    <p:extLst>
      <p:ext uri="{BB962C8B-B14F-4D97-AF65-F5344CB8AC3E}">
        <p14:creationId xmlns:p14="http://schemas.microsoft.com/office/powerpoint/2010/main" val="29581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77748" y="192489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15656" y="1266105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6" name="Oval 5"/>
          <p:cNvSpPr/>
          <p:nvPr/>
        </p:nvSpPr>
        <p:spPr>
          <a:xfrm>
            <a:off x="145161" y="188640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0220367">
            <a:off x="1487784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 rot="5788834">
            <a:off x="3849436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154444" y="1680098"/>
            <a:ext cx="7945947" cy="5034246"/>
            <a:chOff x="154444" y="1680098"/>
            <a:chExt cx="7945947" cy="5034246"/>
          </a:xfrm>
        </p:grpSpPr>
        <p:sp>
          <p:nvSpPr>
            <p:cNvPr id="3" name="Down Arrow 2"/>
            <p:cNvSpPr/>
            <p:nvPr/>
          </p:nvSpPr>
          <p:spPr>
            <a:xfrm>
              <a:off x="4499992" y="1680098"/>
              <a:ext cx="472617" cy="27570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54444" y="3608814"/>
              <a:ext cx="7945947" cy="3105530"/>
              <a:chOff x="154444" y="3608814"/>
              <a:chExt cx="7945947" cy="31055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5474" y="3608814"/>
                <a:ext cx="3480422" cy="1188338"/>
                <a:chOff x="107504" y="2904126"/>
                <a:chExt cx="4417137" cy="171321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128105" y="3134797"/>
                  <a:ext cx="1396536" cy="8309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 smtClean="0"/>
                    <a:t>I</a:t>
                  </a:r>
                  <a:r>
                    <a:rPr lang="en-GB" sz="1600" dirty="0" smtClean="0"/>
                    <a:t>nvestigation</a:t>
                  </a:r>
                </a:p>
                <a:p>
                  <a:r>
                    <a:rPr lang="en-GB" sz="1600" b="1" dirty="0" smtClean="0"/>
                    <a:t>S</a:t>
                  </a:r>
                  <a:r>
                    <a:rPr lang="en-GB" sz="1600" dirty="0" smtClean="0"/>
                    <a:t>tudies</a:t>
                  </a:r>
                </a:p>
                <a:p>
                  <a:r>
                    <a:rPr lang="en-GB" sz="1600" b="1" dirty="0" smtClean="0"/>
                    <a:t>A</a:t>
                  </a:r>
                  <a:r>
                    <a:rPr lang="en-GB" sz="1600" dirty="0" smtClean="0"/>
                    <a:t>ssay/Analysis</a:t>
                  </a:r>
                  <a:endParaRPr lang="en-GB" sz="160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1555335" y="2904126"/>
                  <a:ext cx="1430886" cy="1713212"/>
                  <a:chOff x="5004048" y="1671310"/>
                  <a:chExt cx="1430886" cy="1713212"/>
                </a:xfrm>
              </p:grpSpPr>
              <p:pic>
                <p:nvPicPr>
                  <p:cNvPr id="13" name="Picture 1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8" t="3477" r="67939" b="4000"/>
                  <a:stretch/>
                </p:blipFill>
                <p:spPr bwMode="auto">
                  <a:xfrm>
                    <a:off x="5004048" y="1735088"/>
                    <a:ext cx="1255990" cy="16494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4" name="Oval 13"/>
                  <p:cNvSpPr/>
                  <p:nvPr/>
                </p:nvSpPr>
                <p:spPr>
                  <a:xfrm>
                    <a:off x="6138765" y="1671310"/>
                    <a:ext cx="296169" cy="35329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07504" y="3356992"/>
                  <a:ext cx="6790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Entry</a:t>
                  </a:r>
                </a:p>
                <a:p>
                  <a:r>
                    <a:rPr lang="en-GB" dirty="0" smtClean="0"/>
                    <a:t>level</a:t>
                  </a:r>
                  <a:endParaRPr lang="en-GB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54444" y="4959742"/>
                <a:ext cx="3637313" cy="1572004"/>
                <a:chOff x="106535" y="4285288"/>
                <a:chExt cx="4667336" cy="244390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06535" y="4765339"/>
                  <a:ext cx="4033417" cy="1963857"/>
                  <a:chOff x="106535" y="4765339"/>
                  <a:chExt cx="4033417" cy="1963857"/>
                </a:xfrm>
              </p:grpSpPr>
              <p:pic>
                <p:nvPicPr>
                  <p:cNvPr id="19" name="Picture 18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542" t="5076" r="33635" b="45108"/>
                  <a:stretch/>
                </p:blipFill>
                <p:spPr bwMode="auto">
                  <a:xfrm>
                    <a:off x="1659895" y="4797152"/>
                    <a:ext cx="2480057" cy="19320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0" name="Picture 19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00" t="52956" r="34882" b="3188"/>
                  <a:stretch/>
                </p:blipFill>
                <p:spPr bwMode="auto">
                  <a:xfrm>
                    <a:off x="106535" y="5659336"/>
                    <a:ext cx="1519582" cy="9957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/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07504" y="4765339"/>
                    <a:ext cx="67903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Entry</a:t>
                    </a:r>
                  </a:p>
                  <a:p>
                    <a:r>
                      <a:rPr lang="en-GB" dirty="0" smtClean="0"/>
                      <a:t>level</a:t>
                    </a:r>
                    <a:endParaRPr lang="en-GB" dirty="0"/>
                  </a:p>
                </p:txBody>
              </p:sp>
            </p:grpSp>
            <p:sp>
              <p:nvSpPr>
                <p:cNvPr id="17" name="Freeform 16"/>
                <p:cNvSpPr/>
                <p:nvPr/>
              </p:nvSpPr>
              <p:spPr>
                <a:xfrm>
                  <a:off x="1082833" y="4285288"/>
                  <a:ext cx="315670" cy="968927"/>
                </a:xfrm>
                <a:custGeom>
                  <a:avLst/>
                  <a:gdLst>
                    <a:gd name="connsiteX0" fmla="*/ 219091 w 219091"/>
                    <a:gd name="connsiteY0" fmla="*/ 665018 h 665018"/>
                    <a:gd name="connsiteX1" fmla="*/ 882 w 219091"/>
                    <a:gd name="connsiteY1" fmla="*/ 426027 h 665018"/>
                    <a:gd name="connsiteX2" fmla="*/ 156746 w 219091"/>
                    <a:gd name="connsiteY2" fmla="*/ 0 h 66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091" h="665018">
                      <a:moveTo>
                        <a:pt x="219091" y="665018"/>
                      </a:moveTo>
                      <a:cubicBezTo>
                        <a:pt x="115182" y="600940"/>
                        <a:pt x="11273" y="536863"/>
                        <a:pt x="882" y="426027"/>
                      </a:cubicBezTo>
                      <a:cubicBezTo>
                        <a:pt x="-9509" y="315191"/>
                        <a:pt x="73618" y="157595"/>
                        <a:pt x="156746" y="0"/>
                      </a:cubicBezTo>
                    </a:path>
                  </a:pathLst>
                </a:custGeom>
                <a:noFill/>
                <a:ln w="38100"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4279650" flipH="1">
                  <a:off x="4131573" y="5683730"/>
                  <a:ext cx="315670" cy="968927"/>
                </a:xfrm>
                <a:custGeom>
                  <a:avLst/>
                  <a:gdLst>
                    <a:gd name="connsiteX0" fmla="*/ 219091 w 219091"/>
                    <a:gd name="connsiteY0" fmla="*/ 665018 h 665018"/>
                    <a:gd name="connsiteX1" fmla="*/ 882 w 219091"/>
                    <a:gd name="connsiteY1" fmla="*/ 426027 h 665018"/>
                    <a:gd name="connsiteX2" fmla="*/ 156746 w 219091"/>
                    <a:gd name="connsiteY2" fmla="*/ 0 h 66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091" h="665018">
                      <a:moveTo>
                        <a:pt x="219091" y="665018"/>
                      </a:moveTo>
                      <a:cubicBezTo>
                        <a:pt x="115182" y="600940"/>
                        <a:pt x="11273" y="536863"/>
                        <a:pt x="882" y="426027"/>
                      </a:cubicBezTo>
                      <a:cubicBezTo>
                        <a:pt x="-9509" y="315191"/>
                        <a:pt x="73618" y="157595"/>
                        <a:pt x="156746" y="0"/>
                      </a:cubicBezTo>
                    </a:path>
                  </a:pathLst>
                </a:custGeom>
                <a:noFill/>
                <a:ln w="38100"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995935" y="4508866"/>
                <a:ext cx="4104456" cy="2205478"/>
                <a:chOff x="4415555" y="4268281"/>
                <a:chExt cx="4114577" cy="251136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415555" y="4767152"/>
                  <a:ext cx="4114577" cy="2012489"/>
                  <a:chOff x="4444691" y="4558180"/>
                  <a:chExt cx="4114577" cy="2012489"/>
                </a:xfrm>
              </p:grpSpPr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43695" y="4558180"/>
                    <a:ext cx="3709293" cy="17511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444691" y="6150114"/>
                    <a:ext cx="4114577" cy="4205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/>
                      <a:t>Record level: subject thematic standards</a:t>
                    </a:r>
                    <a:endParaRPr lang="en-GB" dirty="0"/>
                  </a:p>
                </p:txBody>
              </p:sp>
            </p:grp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749" r="70399" b="78715"/>
                <a:stretch/>
              </p:blipFill>
              <p:spPr bwMode="auto">
                <a:xfrm>
                  <a:off x="5770811" y="4268281"/>
                  <a:ext cx="2075826" cy="505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27" name="Title 6"/>
          <p:cNvSpPr txBox="1">
            <a:spLocks/>
          </p:cNvSpPr>
          <p:nvPr/>
        </p:nvSpPr>
        <p:spPr>
          <a:xfrm>
            <a:off x="5868144" y="274638"/>
            <a:ext cx="281865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 smtClean="0">
                <a:solidFill>
                  <a:schemeClr val="accent1"/>
                </a:solidFill>
              </a:rPr>
              <a:t>Metadata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0152" y="1541582"/>
            <a:ext cx="30243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Standards based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JERM v2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Sample model</a:t>
            </a: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RDF – Linked Data</a:t>
            </a:r>
          </a:p>
          <a:p>
            <a:endParaRPr lang="en-GB" sz="24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Corbel" panose="020B0503020204020204" pitchFamily="34" charset="0"/>
              </a:rPr>
              <a:t>Bioschemas.org, DCAT</a:t>
            </a:r>
          </a:p>
        </p:txBody>
      </p:sp>
    </p:spTree>
    <p:extLst>
      <p:ext uri="{BB962C8B-B14F-4D97-AF65-F5344CB8AC3E}">
        <p14:creationId xmlns:p14="http://schemas.microsoft.com/office/powerpoint/2010/main" val="32369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5496" y="2650645"/>
            <a:ext cx="8690596" cy="3730683"/>
            <a:chOff x="35496" y="2650645"/>
            <a:chExt cx="8690596" cy="3730683"/>
          </a:xfrm>
        </p:grpSpPr>
        <p:pic>
          <p:nvPicPr>
            <p:cNvPr id="30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2885413"/>
              <a:ext cx="8690596" cy="3495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Down Arrow 23"/>
            <p:cNvSpPr/>
            <p:nvPr/>
          </p:nvSpPr>
          <p:spPr>
            <a:xfrm>
              <a:off x="2643443" y="2650645"/>
              <a:ext cx="472617" cy="4695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Oval 24"/>
          <p:cNvSpPr/>
          <p:nvPr/>
        </p:nvSpPr>
        <p:spPr>
          <a:xfrm>
            <a:off x="3877748" y="192489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15656" y="1266105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27" name="Oval 26"/>
          <p:cNvSpPr/>
          <p:nvPr/>
        </p:nvSpPr>
        <p:spPr>
          <a:xfrm>
            <a:off x="145161" y="188640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220367">
            <a:off x="1487784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788834">
            <a:off x="3849436" y="1619133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68144" y="274638"/>
            <a:ext cx="2818656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>
                <a:solidFill>
                  <a:schemeClr val="accent1"/>
                </a:solidFill>
              </a:rPr>
              <a:t>Selective Sharing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08863" y="140917"/>
            <a:ext cx="313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Snapshot</a:t>
            </a:r>
          </a:p>
          <a:p>
            <a:pPr algn="r"/>
            <a:r>
              <a:rPr lang="en-GB" sz="3600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Publishing</a:t>
            </a:r>
            <a:endParaRPr lang="en-GB" sz="36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08304" y="1608260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Organise</a:t>
            </a:r>
          </a:p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Manage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46212" y="2681876"/>
            <a:ext cx="172819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rbel" panose="020B0503020204020204" pitchFamily="34" charset="0"/>
              </a:rPr>
              <a:t>Share</a:t>
            </a:r>
          </a:p>
        </p:txBody>
      </p:sp>
      <p:sp>
        <p:nvSpPr>
          <p:cNvPr id="27" name="Oval 26"/>
          <p:cNvSpPr/>
          <p:nvPr/>
        </p:nvSpPr>
        <p:spPr>
          <a:xfrm>
            <a:off x="3575717" y="1604411"/>
            <a:ext cx="1863824" cy="153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Dissem</a:t>
            </a:r>
            <a:r>
              <a:rPr lang="en-GB" sz="2000" b="1" dirty="0" smtClean="0">
                <a:latin typeface="Corbel" panose="020B0503020204020204" pitchFamily="34" charset="0"/>
              </a:rPr>
              <a:t>-</a:t>
            </a:r>
          </a:p>
          <a:p>
            <a:pPr algn="ctr"/>
            <a:r>
              <a:rPr lang="en-GB" sz="2000" b="1" dirty="0" err="1" smtClean="0">
                <a:latin typeface="Corbel" panose="020B0503020204020204" pitchFamily="34" charset="0"/>
              </a:rPr>
              <a:t>inate</a:t>
            </a:r>
            <a:endParaRPr lang="en-GB" sz="2000" b="1" dirty="0">
              <a:latin typeface="Corbel" panose="020B0503020204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220367">
            <a:off x="4918340" y="3034904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rot="5788834">
            <a:off x="7279992" y="3034904"/>
            <a:ext cx="414893" cy="582965"/>
          </a:xfrm>
          <a:custGeom>
            <a:avLst/>
            <a:gdLst>
              <a:gd name="connsiteX0" fmla="*/ 223 w 414893"/>
              <a:gd name="connsiteY0" fmla="*/ 19439 h 582965"/>
              <a:gd name="connsiteX1" fmla="*/ 53386 w 414893"/>
              <a:gd name="connsiteY1" fmla="*/ 19439 h 582965"/>
              <a:gd name="connsiteX2" fmla="*/ 329833 w 414893"/>
              <a:gd name="connsiteY2" fmla="*/ 221458 h 582965"/>
              <a:gd name="connsiteX3" fmla="*/ 414893 w 414893"/>
              <a:gd name="connsiteY3" fmla="*/ 582965 h 5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93" h="582965">
                <a:moveTo>
                  <a:pt x="223" y="19439"/>
                </a:moveTo>
                <a:cubicBezTo>
                  <a:pt x="-663" y="2604"/>
                  <a:pt x="-1549" y="-14231"/>
                  <a:pt x="53386" y="19439"/>
                </a:cubicBezTo>
                <a:cubicBezTo>
                  <a:pt x="108321" y="53109"/>
                  <a:pt x="269582" y="127537"/>
                  <a:pt x="329833" y="221458"/>
                </a:cubicBezTo>
                <a:cubicBezTo>
                  <a:pt x="390084" y="315379"/>
                  <a:pt x="402488" y="449172"/>
                  <a:pt x="414893" y="5829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0" y="76446"/>
            <a:ext cx="8980606" cy="6589132"/>
            <a:chOff x="0" y="76446"/>
            <a:chExt cx="8980606" cy="6589132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6446"/>
              <a:ext cx="8980606" cy="6589132"/>
              <a:chOff x="0" y="76446"/>
              <a:chExt cx="8980606" cy="658913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76446"/>
                <a:ext cx="8980606" cy="6589132"/>
                <a:chOff x="0" y="76446"/>
                <a:chExt cx="8980606" cy="6589132"/>
              </a:xfrm>
            </p:grpSpPr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76446"/>
                  <a:ext cx="2988254" cy="65790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2988254" y="76446"/>
                  <a:ext cx="3023906" cy="1408338"/>
                  <a:chOff x="9324528" y="2420888"/>
                  <a:chExt cx="3528392" cy="2088232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9324528" y="2420888"/>
                    <a:ext cx="3528392" cy="20882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9396536" y="2505533"/>
                    <a:ext cx="3372457" cy="1912455"/>
                    <a:chOff x="9396536" y="2505533"/>
                    <a:chExt cx="3372457" cy="1912455"/>
                  </a:xfrm>
                </p:grpSpPr>
                <p:pic>
                  <p:nvPicPr>
                    <p:cNvPr id="14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20672" y="2505533"/>
                      <a:ext cx="1804608" cy="72184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5" name="Picture 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396536" y="2531555"/>
                      <a:ext cx="1121473" cy="86727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35127" y="3227378"/>
                      <a:ext cx="1220008" cy="11906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0620672" y="3860582"/>
                      <a:ext cx="1398946" cy="51872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pic>
                  <p:nvPicPr>
                    <p:cNvPr id="1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678253" y="3272434"/>
                      <a:ext cx="2090740" cy="42941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041" y="4202101"/>
                  <a:ext cx="3040995" cy="2463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TextBox 1"/>
                <p:cNvSpPr txBox="1"/>
                <p:nvPr/>
              </p:nvSpPr>
              <p:spPr>
                <a:xfrm>
                  <a:off x="6372200" y="4233510"/>
                  <a:ext cx="260840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Licenses</a:t>
                  </a:r>
                </a:p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Snapshots for ISA</a:t>
                  </a:r>
                </a:p>
                <a:p>
                  <a:r>
                    <a:rPr lang="en-GB" sz="2400" dirty="0" smtClean="0">
                      <a:solidFill>
                        <a:schemeClr val="accent1"/>
                      </a:solidFill>
                      <a:latin typeface="Corbel" panose="020B0503020204020204" pitchFamily="34" charset="0"/>
                    </a:rPr>
                    <a:t>DOI improvements</a:t>
                  </a:r>
                </a:p>
                <a:p>
                  <a:endParaRPr lang="en-GB" sz="2400" dirty="0">
                    <a:latin typeface="Corbel" panose="020B0503020204020204" pitchFamily="34" charset="0"/>
                  </a:endParaRPr>
                </a:p>
              </p:txBody>
            </p:sp>
            <p:pic>
              <p:nvPicPr>
                <p:cNvPr id="23" name="Picture 6" descr="Image result for orcid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3781" y="5803170"/>
                  <a:ext cx="1766458" cy="6315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320" name="Picture 8" descr="Image result for DOI logo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4202101"/>
                <a:ext cx="959311" cy="9593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Down Arrow 2"/>
            <p:cNvSpPr/>
            <p:nvPr/>
          </p:nvSpPr>
          <p:spPr>
            <a:xfrm rot="4401247">
              <a:off x="2867513" y="2311391"/>
              <a:ext cx="472617" cy="939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00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FAIRDOM-Introduction-GOBLE</Template>
  <TotalTime>382</TotalTime>
  <Words>610</Words>
  <Application>Microsoft Office PowerPoint</Application>
  <PresentationFormat>On-screen Show (4:3)</PresentationFormat>
  <Paragraphs>193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Wingdings</vt:lpstr>
      <vt:lpstr>2_Office Theme</vt:lpstr>
      <vt:lpstr>Transfer of Research Assets between FAIRDOM SEEKs BioHackathon 2018 - Paris</vt:lpstr>
      <vt:lpstr>Background … FAIRDOM</vt:lpstr>
      <vt:lpstr>Background … SEEK</vt:lpstr>
      <vt:lpstr>Background … SEEK</vt:lpstr>
      <vt:lpstr>PowerPoint Presentation</vt:lpstr>
      <vt:lpstr>PowerPoint Presentation</vt:lpstr>
      <vt:lpstr>PowerPoint Presentation</vt:lpstr>
      <vt:lpstr>Selective Sharing</vt:lpstr>
      <vt:lpstr>PowerPoint Presentation</vt:lpstr>
      <vt:lpstr>Motivation</vt:lpstr>
      <vt:lpstr>Hackathon Goals</vt:lpstr>
      <vt:lpstr>Hackathon Side Goals</vt:lpstr>
      <vt:lpstr>Technology</vt:lpstr>
      <vt:lpstr>Hack Organisation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sowen</dc:creator>
  <cp:lastModifiedBy>Stuart Owen</cp:lastModifiedBy>
  <cp:revision>17</cp:revision>
  <dcterms:created xsi:type="dcterms:W3CDTF">2018-11-06T16:25:17Z</dcterms:created>
  <dcterms:modified xsi:type="dcterms:W3CDTF">2018-11-09T16:01:14Z</dcterms:modified>
</cp:coreProperties>
</file>