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66" r:id="rId13"/>
    <p:sldId id="278" r:id="rId14"/>
    <p:sldId id="275" r:id="rId15"/>
    <p:sldId id="276" r:id="rId16"/>
    <p:sldId id="27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045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76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6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hackathon" type="title">
  <p:cSld name="TITLE">
    <p:bg>
      <p:bgPr>
        <a:solidFill>
          <a:srgbClr val="112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25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io/your_re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bh2018paris.inf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Putting structured data into individual entry pages in biological database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48640" y="3087265"/>
            <a:ext cx="789432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Proponent: </a:t>
            </a:r>
            <a:r>
              <a:rPr lang="en" dirty="0" smtClean="0"/>
              <a:t>Jun-ichi Onami, Tatsuya Kushida, Shigeru Yatsuzuka</a:t>
            </a:r>
            <a:endParaRPr dirty="0"/>
          </a:p>
          <a:p>
            <a:pPr lvl="0">
              <a:buChar char="●"/>
            </a:pPr>
            <a:r>
              <a:rPr lang="en-US" dirty="0"/>
              <a:t>National Bioscience Database Center (NBDC)</a:t>
            </a:r>
          </a:p>
          <a:p>
            <a:pPr lvl="0">
              <a:buChar char="●"/>
            </a:pPr>
            <a:r>
              <a:rPr lang="en-US" dirty="0"/>
              <a:t>JAPAN SCIENCE AND TECHNOLOGY AGENCY (JST)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</a:t>
            </a:r>
            <a:r>
              <a:rPr lang="en" dirty="0"/>
              <a:t>links</a:t>
            </a:r>
            <a:endParaRPr dirty="0"/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u="sng" dirty="0">
                <a:solidFill>
                  <a:schemeClr val="hlink"/>
                </a:solidFill>
              </a:rPr>
              <a:t>https://github.com/elixir-europe/BioHackathon/tree/master/interoperability/Putting%20structured%20data%20into%20individual%20entry%20pages%20in%20biological%20database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github.io/your_repo</a:t>
            </a:r>
            <a:endParaRPr sz="14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4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3217970"/>
            <a:ext cx="2189992" cy="690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39552" y="119675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C000"/>
                </a:solidFill>
              </a:rPr>
              <a:t>Hacking schedule</a:t>
            </a:r>
          </a:p>
          <a:p>
            <a:endParaRPr kumimoji="1" lang="en-US" altLang="ja-JP" sz="2400" dirty="0">
              <a:solidFill>
                <a:srgbClr val="FFC000"/>
              </a:solidFill>
            </a:endParaRPr>
          </a:p>
          <a:p>
            <a:r>
              <a:rPr lang="en-US" altLang="ja-JP" sz="2400" dirty="0" smtClean="0">
                <a:solidFill>
                  <a:srgbClr val="FFC000"/>
                </a:solidFill>
              </a:rPr>
              <a:t> 13rd. Nov. Discussion about schema for biological tools</a:t>
            </a:r>
          </a:p>
          <a:p>
            <a:r>
              <a:rPr lang="en-US" altLang="ja-JP" sz="2400" dirty="0" smtClean="0">
                <a:solidFill>
                  <a:srgbClr val="FFC000"/>
                </a:solidFill>
              </a:rPr>
              <a:t> 14th. Nov. Discussion and scripting</a:t>
            </a:r>
            <a:endParaRPr lang="ja-JP" altLang="en-US" sz="2400" dirty="0">
              <a:solidFill>
                <a:srgbClr val="FFC000"/>
              </a:solidFill>
            </a:endParaRPr>
          </a:p>
          <a:p>
            <a:r>
              <a:rPr lang="en-US" altLang="ja-JP" sz="2400" dirty="0" smtClean="0">
                <a:solidFill>
                  <a:srgbClr val="FFC000"/>
                </a:solidFill>
              </a:rPr>
              <a:t> 15th. Nov. Scripting and markup program execution</a:t>
            </a:r>
            <a:endParaRPr lang="ja-JP" altLang="en-US" sz="2400" dirty="0">
              <a:solidFill>
                <a:srgbClr val="FFC000"/>
              </a:solidFill>
            </a:endParaRPr>
          </a:p>
          <a:p>
            <a:r>
              <a:rPr lang="en-US" altLang="ja-JP" sz="2400" dirty="0" smtClean="0">
                <a:solidFill>
                  <a:srgbClr val="FFC000"/>
                </a:solidFill>
              </a:rPr>
              <a:t> 16th. Nov. Review</a:t>
            </a:r>
            <a:endParaRPr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Post-biohackathon perspectives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2000" dirty="0" smtClean="0"/>
              <a:t>Putting constructed data into some public databases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2000" dirty="0" smtClean="0"/>
              <a:t>Optimizing our our Life Science Cross Search to discussed schema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US" sz="2000" dirty="0" smtClean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Find the best practice to put good schema markup into biological database web page</a:t>
            </a:r>
            <a:endParaRPr sz="20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and links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Contact (s)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Jun-ichi Onami (onami@biosciencedbc.jp)</a:t>
            </a:r>
          </a:p>
          <a:p>
            <a:pPr lvl="1">
              <a:spcBef>
                <a:spcPts val="0"/>
              </a:spcBef>
            </a:pPr>
            <a:r>
              <a:rPr lang="en" dirty="0" smtClean="0"/>
              <a:t>Tatsuya Kushida (kushida@</a:t>
            </a:r>
            <a:r>
              <a:rPr lang="en" altLang="ja-JP" dirty="0"/>
              <a:t>biosciencedbc.jp</a:t>
            </a:r>
            <a:r>
              <a:rPr lang="en" dirty="0" smtClean="0"/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Shigeru Yatsuzuka (yatsuzuka@biosciencedbc.jp)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Links </a:t>
            </a:r>
            <a:r>
              <a:rPr lang="en" dirty="0"/>
              <a:t>related to the project</a:t>
            </a:r>
            <a:endParaRPr dirty="0"/>
          </a:p>
          <a:p>
            <a:pPr marL="914400" lvl="0">
              <a:lnSpc>
                <a:spcPct val="100000"/>
              </a:lnSpc>
            </a:pPr>
            <a:r>
              <a:rPr lang="en-US" dirty="0" smtClean="0"/>
              <a:t>Life Science Cross search </a:t>
            </a:r>
          </a:p>
          <a:p>
            <a:pPr marL="584200" lvl="0" indent="0">
              <a:lnSpc>
                <a:spcPct val="100000"/>
              </a:lnSpc>
              <a:buNone/>
            </a:pPr>
            <a:r>
              <a:rPr lang="en-US" dirty="0" smtClean="0"/>
              <a:t>      https</a:t>
            </a:r>
            <a:r>
              <a:rPr lang="en-US" dirty="0"/>
              <a:t>://biosciencedbc.jp/dbsearch/index.php?lang=en</a:t>
            </a: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+α </a:t>
            </a:r>
            <a:r>
              <a:rPr lang="en-US" altLang="ja-JP" dirty="0"/>
              <a:t>Database (archive) page example: FANTOM5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04" y="709040"/>
            <a:ext cx="4284392" cy="4018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64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</a:t>
            </a:r>
            <a:r>
              <a:rPr kumimoji="1" lang="en-US" altLang="ja-JP" dirty="0" smtClean="0"/>
              <a:t>α </a:t>
            </a:r>
            <a:r>
              <a:rPr kumimoji="1" lang="en-US" altLang="ja-JP" dirty="0"/>
              <a:t>Google Dataset Search result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" y="1202043"/>
            <a:ext cx="8636000" cy="3032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61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</a:t>
            </a:r>
            <a:r>
              <a:rPr kumimoji="1" lang="en-US" altLang="ja-JP" dirty="0" smtClean="0"/>
              <a:t>α </a:t>
            </a:r>
            <a:r>
              <a:rPr kumimoji="1" lang="en-US" altLang="ja-JP" dirty="0"/>
              <a:t>Example of </a:t>
            </a:r>
            <a:r>
              <a:rPr kumimoji="1" lang="en-US" altLang="ja-JP" dirty="0" err="1" smtClean="0"/>
              <a:t>FAIRsharing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2" y="726728"/>
            <a:ext cx="6506944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941480" y="1749758"/>
            <a:ext cx="504056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        "@context": "</a:t>
            </a:r>
            <a:r>
              <a:rPr lang="en-US" altLang="ja-JP" sz="1200" dirty="0">
                <a:solidFill>
                  <a:srgbClr val="FF0000"/>
                </a:solidFill>
              </a:rPr>
              <a:t>http://schema.org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"@id": "https://doi.org/10.25504/FAIRsharing.dq46p7", </a:t>
            </a:r>
          </a:p>
          <a:p>
            <a:r>
              <a:rPr lang="en-US" altLang="ja-JP" sz="1200" dirty="0"/>
              <a:t>        "@type": "</a:t>
            </a:r>
            <a:r>
              <a:rPr lang="en-US" altLang="ja-JP" sz="1200" dirty="0">
                <a:solidFill>
                  <a:srgbClr val="FF0000"/>
                </a:solidFill>
              </a:rPr>
              <a:t>Dataset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alternateName</a:t>
            </a:r>
            <a:r>
              <a:rPr lang="en-US" altLang="ja-JP" sz="1200" dirty="0"/>
              <a:t>": "LSDB Archive", </a:t>
            </a:r>
          </a:p>
          <a:p>
            <a:r>
              <a:rPr lang="en-US" altLang="ja-JP" sz="1200" dirty="0"/>
              <a:t>        "citation": {</a:t>
            </a:r>
          </a:p>
          <a:p>
            <a:r>
              <a:rPr lang="en-US" altLang="ja-JP" sz="1200" dirty="0"/>
              <a:t>                "@type": "</a:t>
            </a:r>
            <a:r>
              <a:rPr lang="en-US" altLang="ja-JP" sz="1200" dirty="0" err="1"/>
              <a:t>CreativeWork</a:t>
            </a:r>
            <a:r>
              <a:rPr lang="en-US" altLang="ja-JP" sz="1200" dirty="0"/>
              <a:t>", </a:t>
            </a:r>
          </a:p>
          <a:p>
            <a:r>
              <a:rPr lang="en-US" altLang="ja-JP" sz="1200" dirty="0"/>
              <a:t>                "identifier": "doi:10.25504/FAIRsharing.dq46p7"</a:t>
            </a:r>
          </a:p>
          <a:p>
            <a:r>
              <a:rPr lang="en-US" altLang="ja-JP" sz="1200" dirty="0"/>
              <a:t>        },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datePublished</a:t>
            </a:r>
            <a:r>
              <a:rPr lang="en-US" altLang="ja-JP" sz="1200" dirty="0"/>
              <a:t>": "2016-08-17 03:47:58", </a:t>
            </a:r>
          </a:p>
          <a:p>
            <a:r>
              <a:rPr lang="en-US" altLang="ja-JP" sz="1200" dirty="0"/>
              <a:t>        "description": "If a database is </a:t>
            </a:r>
            <a:r>
              <a:rPr lang="en-US" altLang="ja-JP" sz="1200" dirty="0" smtClean="0"/>
              <a:t>…", </a:t>
            </a:r>
            <a:endParaRPr lang="en-US" altLang="ja-JP" sz="1200" dirty="0"/>
          </a:p>
          <a:p>
            <a:r>
              <a:rPr lang="en-US" altLang="ja-JP" sz="1200" dirty="0"/>
              <a:t>        "identifier": "10.25504/FAIRsharing.dq46p7", </a:t>
            </a:r>
          </a:p>
          <a:p>
            <a:r>
              <a:rPr lang="en-US" altLang="ja-JP" sz="1200" dirty="0"/>
              <a:t>        "license": "https://creativecommons.org/licenses/by-</a:t>
            </a:r>
            <a:r>
              <a:rPr lang="en-US" altLang="ja-JP" sz="1200" dirty="0" err="1"/>
              <a:t>sa</a:t>
            </a:r>
            <a:r>
              <a:rPr lang="en-US" altLang="ja-JP" sz="1200" dirty="0"/>
              <a:t>/4.0/. </a:t>
            </a:r>
            <a:r>
              <a:rPr lang="en-US" altLang="ja-JP" sz="1200" dirty="0" smtClean="0"/>
              <a:t>...", </a:t>
            </a:r>
            <a:endParaRPr lang="en-US" altLang="ja-JP" sz="1200" dirty="0"/>
          </a:p>
          <a:p>
            <a:r>
              <a:rPr lang="en-US" altLang="ja-JP" sz="1200" dirty="0"/>
              <a:t>        "name": "Life Science Database Archive", </a:t>
            </a:r>
          </a:p>
          <a:p>
            <a:r>
              <a:rPr lang="en-US" altLang="ja-JP" sz="1200" dirty="0"/>
              <a:t>        "</a:t>
            </a:r>
            <a:r>
              <a:rPr lang="en-US" altLang="ja-JP" sz="1200" dirty="0" err="1"/>
              <a:t>url</a:t>
            </a:r>
            <a:r>
              <a:rPr lang="en-US" altLang="ja-JP" sz="1200" dirty="0"/>
              <a:t>": "https://doi.org/10.25504/FAIRsharing.dq46p7"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074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+</a:t>
            </a:r>
            <a:r>
              <a:rPr kumimoji="1" lang="en-US" altLang="ja-JP" dirty="0" smtClean="0"/>
              <a:t>α </a:t>
            </a:r>
            <a:r>
              <a:rPr kumimoji="1" lang="en-US" altLang="ja-JP" dirty="0"/>
              <a:t>Example of </a:t>
            </a:r>
            <a:r>
              <a:rPr kumimoji="1" lang="en-US" altLang="ja-JP" dirty="0" err="1" smtClean="0"/>
              <a:t>UniProt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0" y="755458"/>
            <a:ext cx="7884368" cy="3524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08" y="640250"/>
            <a:ext cx="5150779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136670" y="1432338"/>
            <a:ext cx="28124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26025" y="1864386"/>
            <a:ext cx="281248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36222"/>
            <a:ext cx="5426536" cy="15099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01" y="357823"/>
            <a:ext cx="5426536" cy="15021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517478"/>
            <a:ext cx="4993986" cy="152572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6469455" y="908720"/>
            <a:ext cx="565633" cy="31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35088" y="918880"/>
            <a:ext cx="138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from tomorrow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8" y="446688"/>
            <a:ext cx="8511250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73139" y="48983"/>
            <a:ext cx="8003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C000"/>
                </a:solidFill>
              </a:rPr>
              <a:t>When you want to search the recipe of BANANA CAKE…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805216" y="2750944"/>
            <a:ext cx="936104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00628" y="2725544"/>
            <a:ext cx="1368152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266188" y="2717036"/>
            <a:ext cx="864096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36200" y="2717036"/>
            <a:ext cx="745480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049496" y="2717036"/>
            <a:ext cx="745480" cy="224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91" y="387461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thumbnail image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07463" y="427523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Rating info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82436" y="388346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C000"/>
                </a:solidFill>
              </a:rPr>
              <a:t>reviews number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5753" y="433743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C000"/>
                </a:solidFill>
              </a:rPr>
              <a:t>Cook time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9685" y="392440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C000"/>
                </a:solidFill>
              </a:rPr>
              <a:t>nutrition calories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15" name="直線矢印コネクタ 14"/>
          <p:cNvCxnSpPr>
            <a:stCxn id="5" idx="2"/>
          </p:cNvCxnSpPr>
          <p:nvPr/>
        </p:nvCxnSpPr>
        <p:spPr>
          <a:xfrm flipH="1">
            <a:off x="1861909" y="3687048"/>
            <a:ext cx="411359" cy="23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11" idx="0"/>
          </p:cNvCxnSpPr>
          <p:nvPr/>
        </p:nvCxnSpPr>
        <p:spPr>
          <a:xfrm flipH="1">
            <a:off x="3327798" y="2941568"/>
            <a:ext cx="207153" cy="1333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endCxn id="12" idx="0"/>
          </p:cNvCxnSpPr>
          <p:nvPr/>
        </p:nvCxnSpPr>
        <p:spPr>
          <a:xfrm flipH="1">
            <a:off x="4706352" y="2928261"/>
            <a:ext cx="6560" cy="955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870780" y="2941568"/>
            <a:ext cx="290210" cy="1395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444972" y="2941568"/>
            <a:ext cx="1021142" cy="982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3038" y="4647678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C000"/>
                </a:solidFill>
              </a:rPr>
              <a:t>These snippet information are useful to find good recipe data.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461665"/>
            <a:ext cx="3960440" cy="31778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0" y="3702024"/>
            <a:ext cx="3600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https://www.geniuskitchen.com/recipe/best-ever-banana-cake-with-cream-cheese-frosting-67256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67" y="4271863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C000"/>
                </a:solidFill>
              </a:rPr>
              <a:t>Is it a Piece of Cake?</a:t>
            </a:r>
          </a:p>
          <a:p>
            <a:r>
              <a:rPr lang="en-US" altLang="ja-JP" sz="2400" dirty="0" smtClean="0">
                <a:solidFill>
                  <a:srgbClr val="FFC000"/>
                </a:solidFill>
              </a:rPr>
              <a:t>How to use markup schema?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06172" y="640144"/>
            <a:ext cx="510805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***HTML SOURCE***</a:t>
            </a:r>
          </a:p>
          <a:p>
            <a:endParaRPr lang="en-US" altLang="ja-JP" sz="1400" dirty="0"/>
          </a:p>
          <a:p>
            <a:r>
              <a:rPr lang="en-US" altLang="ja-JP" sz="1400" dirty="0"/>
              <a:t>&lt;script type="application/</a:t>
            </a:r>
            <a:r>
              <a:rPr lang="en-US" altLang="ja-JP" sz="1400" dirty="0" err="1"/>
              <a:t>ld+json</a:t>
            </a:r>
            <a:r>
              <a:rPr lang="en-US" altLang="ja-JP" sz="1400" dirty="0" smtClean="0"/>
              <a:t>"&gt;</a:t>
            </a:r>
          </a:p>
          <a:p>
            <a:r>
              <a:rPr lang="en-US" altLang="ja-JP" sz="1400" dirty="0" smtClean="0"/>
              <a:t>   {"@</a:t>
            </a:r>
            <a:r>
              <a:rPr lang="en-US" altLang="ja-JP" sz="1400" dirty="0" err="1"/>
              <a:t>context":"http</a:t>
            </a:r>
            <a:r>
              <a:rPr lang="en-US" altLang="ja-JP" sz="1400" dirty="0"/>
              <a:t>://schema.org",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...........................</a:t>
            </a:r>
            <a:endParaRPr lang="en-US" altLang="ja-JP" sz="1400" dirty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	</a:t>
            </a:r>
            <a:r>
              <a:rPr lang="en-US" altLang="ja-JP" sz="1400" dirty="0" smtClean="0">
                <a:solidFill>
                  <a:srgbClr val="FF0000"/>
                </a:solidFill>
              </a:rPr>
              <a:t>"</a:t>
            </a:r>
            <a:r>
              <a:rPr lang="en-US" altLang="ja-JP" sz="1400" dirty="0">
                <a:solidFill>
                  <a:srgbClr val="FF0000"/>
                </a:solidFill>
              </a:rPr>
              <a:t>totalTime":"PT1H15M"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 smtClean="0"/>
              <a:t>	"</a:t>
            </a:r>
            <a:r>
              <a:rPr lang="en-US" altLang="ja-JP" sz="1400" dirty="0" err="1"/>
              <a:t>aggregateRating</a:t>
            </a:r>
            <a:r>
              <a:rPr lang="en-US" altLang="ja-JP" sz="1400" dirty="0"/>
              <a:t>":{"@type":"</a:t>
            </a:r>
            <a:r>
              <a:rPr lang="en-US" altLang="ja-JP" sz="1400" dirty="0" err="1"/>
              <a:t>AggregateRating</a:t>
            </a:r>
            <a:r>
              <a:rPr lang="en-US" altLang="ja-JP" sz="1400" dirty="0" smtClean="0"/>
              <a:t>",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smtClean="0">
                <a:solidFill>
                  <a:srgbClr val="FF0000"/>
                </a:solidFill>
              </a:rPr>
              <a:t>"</a:t>
            </a:r>
            <a:r>
              <a:rPr lang="en-US" altLang="ja-JP" sz="1400" dirty="0">
                <a:solidFill>
                  <a:srgbClr val="FF0000"/>
                </a:solidFill>
              </a:rPr>
              <a:t>ratingValue":"5.0"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00"/>
                </a:solidFill>
              </a:rPr>
              <a:t>"reviewCount":"1368"</a:t>
            </a:r>
            <a:r>
              <a:rPr lang="en-US" altLang="ja-JP" sz="1400" dirty="0"/>
              <a:t>},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	"</a:t>
            </a:r>
            <a:r>
              <a:rPr lang="en-US" altLang="ja-JP" sz="1400" dirty="0"/>
              <a:t>nutrition":{"@type":"</a:t>
            </a:r>
            <a:r>
              <a:rPr lang="en-US" altLang="ja-JP" sz="1400" dirty="0" err="1"/>
              <a:t>NutritionInformation</a:t>
            </a:r>
            <a:r>
              <a:rPr lang="en-US" altLang="ja-JP" sz="1400" dirty="0" smtClean="0"/>
              <a:t>",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	</a:t>
            </a:r>
            <a:r>
              <a:rPr lang="en-US" altLang="ja-JP" sz="1400" dirty="0" smtClean="0">
                <a:solidFill>
                  <a:srgbClr val="FF0000"/>
                </a:solidFill>
              </a:rPr>
              <a:t>"</a:t>
            </a:r>
            <a:r>
              <a:rPr lang="en-US" altLang="ja-JP" sz="1400" dirty="0">
                <a:solidFill>
                  <a:srgbClr val="FF0000"/>
                </a:solidFill>
              </a:rPr>
              <a:t>calories":"503.5"</a:t>
            </a:r>
            <a:r>
              <a:rPr lang="en-US" altLang="ja-JP" sz="1400" dirty="0"/>
              <a:t>,......................................},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	</a:t>
            </a:r>
            <a:r>
              <a:rPr lang="en-US" altLang="ja-JP" sz="1400" dirty="0" smtClean="0">
                <a:solidFill>
                  <a:srgbClr val="FF0000"/>
                </a:solidFill>
              </a:rPr>
              <a:t>"</a:t>
            </a:r>
            <a:r>
              <a:rPr lang="en-US" altLang="ja-JP" sz="1400" dirty="0" err="1">
                <a:solidFill>
                  <a:srgbClr val="FF0000"/>
                </a:solidFill>
              </a:rPr>
              <a:t>thumbnailUrl</a:t>
            </a:r>
            <a:r>
              <a:rPr lang="en-US" altLang="ja-JP" sz="1400" dirty="0">
                <a:solidFill>
                  <a:srgbClr val="FF0000"/>
                </a:solidFill>
              </a:rPr>
              <a:t>"</a:t>
            </a:r>
            <a:r>
              <a:rPr lang="en-US" altLang="ja-JP" sz="1400" dirty="0"/>
              <a:t>:"https://images.video.snidigital.com</a:t>
            </a:r>
            <a:r>
              <a:rPr lang="en-US" altLang="ja-JP" sz="1400" dirty="0" smtClean="0"/>
              <a:t>/	image/upload/w_1024,h_576,c_fit/prod/genius/sni1	</a:t>
            </a:r>
            <a:r>
              <a:rPr lang="en-US" altLang="ja-JP" sz="1400" dirty="0" err="1" smtClean="0"/>
              <a:t>uss-aakamaihdnetScripps</a:t>
            </a:r>
            <a:r>
              <a:rPr lang="en-US" altLang="ja-JP" sz="1400" dirty="0" smtClean="0"/>
              <a:t>_-	_Genius_Kitchen129781170925_4179510_Best_E	ver_Banana_Cake_1517343623jpg.jpg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 smtClean="0"/>
              <a:t>	...........................</a:t>
            </a:r>
          </a:p>
          <a:p>
            <a:r>
              <a:rPr lang="en-US" altLang="ja-JP" sz="1400" dirty="0" smtClean="0"/>
              <a:t>   }</a:t>
            </a:r>
          </a:p>
          <a:p>
            <a:r>
              <a:rPr lang="en-US" altLang="ja-JP" sz="1400" dirty="0" smtClean="0"/>
              <a:t>&lt;/</a:t>
            </a:r>
            <a:r>
              <a:rPr lang="en-US" altLang="ja-JP" sz="1400" dirty="0"/>
              <a:t>script&gt;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564" y="0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C000"/>
                </a:solidFill>
              </a:rPr>
              <a:t>Inserted structured data into html source (=markup)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7" y="852282"/>
            <a:ext cx="8712968" cy="2489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48061" y="24775"/>
            <a:ext cx="675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C000"/>
                </a:solidFill>
              </a:rPr>
              <a:t>There is a guideline for the Recipe data markup.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67744" y="3430766"/>
            <a:ext cx="48965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https://developers.google.com/search/docs/data-types/recipe#guidelines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08158" y="4302864"/>
            <a:ext cx="499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C000"/>
                </a:solidFill>
              </a:rPr>
              <a:t>based on schema.org/Recipe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C000"/>
                </a:solidFill>
              </a:rPr>
              <a:t>not all schema data are reflected</a:t>
            </a:r>
            <a:endParaRPr kumimoji="1" lang="en-US" altLang="ja-JP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2051565" y="95077"/>
            <a:ext cx="5171677" cy="790515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3" y="1786592"/>
            <a:ext cx="3032844" cy="1180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1" y="3050796"/>
            <a:ext cx="3020413" cy="1588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下矢印 5"/>
          <p:cNvSpPr/>
          <p:nvPr/>
        </p:nvSpPr>
        <p:spPr>
          <a:xfrm rot="2176946">
            <a:off x="3367969" y="594153"/>
            <a:ext cx="336515" cy="1162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19207430">
            <a:off x="5125139" y="567882"/>
            <a:ext cx="321555" cy="1357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8" name="Picture 4" descr="C:\Documents and Settings\shoko\My Documents\My Pictures\Microsoft クリップ オーガナイザ\j04339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211" y="1957006"/>
            <a:ext cx="1302193" cy="1302193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9" name="テキスト ボックス 8"/>
          <p:cNvSpPr txBox="1"/>
          <p:nvPr/>
        </p:nvSpPr>
        <p:spPr>
          <a:xfrm>
            <a:off x="1320347" y="111623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provide</a:t>
            </a:r>
          </a:p>
          <a:p>
            <a:r>
              <a:rPr kumimoji="1" lang="en-US" altLang="ja-JP" dirty="0" smtClean="0">
                <a:solidFill>
                  <a:schemeClr val="accent1"/>
                </a:solidFill>
              </a:rPr>
              <a:t>structured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31637" y="2643734"/>
            <a:ext cx="134844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schema based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search engine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0407" y="2231768"/>
            <a:ext cx="175560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advanced data user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informatician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64641" y="1155674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provide</a:t>
            </a:r>
          </a:p>
          <a:p>
            <a:r>
              <a:rPr kumimoji="1" lang="en-US" altLang="ja-JP" dirty="0" smtClean="0">
                <a:solidFill>
                  <a:schemeClr val="accent1"/>
                </a:solidFill>
              </a:rPr>
              <a:t>semantic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67829" y="3626731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* easy integration</a:t>
            </a:r>
          </a:p>
          <a:p>
            <a:r>
              <a:rPr lang="en-US" altLang="ja-JP" dirty="0">
                <a:solidFill>
                  <a:schemeClr val="accent1"/>
                </a:solidFill>
              </a:rPr>
              <a:t>* </a:t>
            </a:r>
            <a:r>
              <a:rPr lang="en-US" altLang="ja-JP" dirty="0" smtClean="0">
                <a:solidFill>
                  <a:schemeClr val="accent1"/>
                </a:solidFill>
              </a:rPr>
              <a:t>accurate 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12679" y="201114"/>
            <a:ext cx="449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Web page with markup schema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1242" y="464843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* provide rich 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89432" y="0"/>
            <a:ext cx="417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C000"/>
                </a:solidFill>
              </a:rPr>
              <a:t>How about in biological field?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18907" y="3414030"/>
            <a:ext cx="48965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https://developers.google.com/search/docs/data-types/recipe#guidelines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3569" y="4652642"/>
            <a:ext cx="80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FFC000"/>
                </a:solidFill>
              </a:rPr>
              <a:t>Some markup schema standards for application tools are establishing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45416" y="3631217"/>
            <a:ext cx="26581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>
                <a:solidFill>
                  <a:srgbClr val="FFC000"/>
                </a:solidFill>
              </a:rPr>
              <a:t>http://bioschemas.org/specifications/Tool/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0" y="990137"/>
            <a:ext cx="4104134" cy="2677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8" y="990137"/>
            <a:ext cx="4314057" cy="240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074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80192" y="26864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C000"/>
                </a:solidFill>
              </a:rPr>
              <a:t>Goal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232" y="916712"/>
            <a:ext cx="778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C000"/>
                </a:solidFill>
              </a:rPr>
              <a:t>We will try to markup the web page of biological tools.</a:t>
            </a:r>
            <a:endParaRPr kumimoji="1" lang="en-US" altLang="ja-JP" sz="2400" dirty="0" smtClean="0">
              <a:solidFill>
                <a:srgbClr val="FFC000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108584" y="2212856"/>
            <a:ext cx="122413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048" y="3653016"/>
            <a:ext cx="778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C000"/>
                </a:solidFill>
              </a:rPr>
              <a:t>Discuss about the markup methods and schema for biological tools.</a:t>
            </a:r>
            <a:endParaRPr kumimoji="1" lang="en-US" altLang="ja-JP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42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546</Words>
  <Application>Microsoft Office PowerPoint</Application>
  <PresentationFormat>画面に合わせる (16:9)</PresentationFormat>
  <Paragraphs>106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Ｐゴシック</vt:lpstr>
      <vt:lpstr>Arial</vt:lpstr>
      <vt:lpstr>Wingdings</vt:lpstr>
      <vt:lpstr>Simple Light</vt:lpstr>
      <vt:lpstr>Putting structured data into individual entry pages in biological database</vt:lpstr>
      <vt:lpstr>PowerPoint プレゼンテーション</vt:lpstr>
      <vt:lpstr>Background information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Post-biohackathon perspectives</vt:lpstr>
      <vt:lpstr>Contact and links</vt:lpstr>
      <vt:lpstr>+α Database (archive) page example: FANTOM5  </vt:lpstr>
      <vt:lpstr>+α Google Dataset Search result </vt:lpstr>
      <vt:lpstr>+α Example of FAIRsharing</vt:lpstr>
      <vt:lpstr>+α Example of UniProt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structured data into individual entry pages in biological database</dc:title>
  <dc:creator>大波純一</dc:creator>
  <cp:lastModifiedBy>大波 純一</cp:lastModifiedBy>
  <cp:revision>8</cp:revision>
  <dcterms:modified xsi:type="dcterms:W3CDTF">2018-11-05T09:48:42Z</dcterms:modified>
</cp:coreProperties>
</file>