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>
      <p:cViewPr varScale="1">
        <p:scale>
          <a:sx n="98" d="100"/>
          <a:sy n="98" d="100"/>
        </p:scale>
        <p:origin x="200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97239a74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97239a74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97239a74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97239a74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3aecb2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3aecb2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97239a7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97239a7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97239a7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97239a7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7239a7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7239a7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7239a7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7239a7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20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97239a7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97239a7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97239a7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97239a7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aecb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aecb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97239a7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97239a7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hackathon" type="title">
  <p:cSld name="TITLE">
    <p:bg>
      <p:bgPr>
        <a:solidFill>
          <a:srgbClr val="112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1253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xir-europe/BioHackathon/tree/master/interoperability/Pathway%20effect%20prediction%20for%20protein%20targ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h2018paris.info/" TargetMode="External"/><Relationship Id="rId4" Type="http://schemas.openxmlformats.org/officeDocument/2006/relationships/hyperlink" Target="http://your.sit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actome.org/" TargetMode="External"/><Relationship Id="rId3" Type="http://schemas.openxmlformats.org/officeDocument/2006/relationships/hyperlink" Target="https://github.com/elixir-europe/BioHackathon/tree/master/interoperability/Pathway%20effect%20prediction%20for%20protein%20targets" TargetMode="External"/><Relationship Id="rId7" Type="http://schemas.openxmlformats.org/officeDocument/2006/relationships/hyperlink" Target="https://www.ebi.ac.uk/inta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pentargets.org/" TargetMode="External"/><Relationship Id="rId5" Type="http://schemas.openxmlformats.org/officeDocument/2006/relationships/hyperlink" Target="https://hpo.jax.org/" TargetMode="External"/><Relationship Id="rId4" Type="http://schemas.openxmlformats.org/officeDocument/2006/relationships/hyperlink" Target="https://www.uniprot.org/" TargetMode="External"/><Relationship Id="rId9" Type="http://schemas.openxmlformats.org/officeDocument/2006/relationships/hyperlink" Target="http://www.pathwaycommon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Pathway effect prediction for protein targets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Proponent: </a:t>
            </a:r>
            <a:r>
              <a:rPr lang="en-GB" dirty="0"/>
              <a:t>Rabie </a:t>
            </a:r>
            <a:r>
              <a:rPr lang="en-GB" dirty="0" err="1"/>
              <a:t>Saidi</a:t>
            </a:r>
            <a:r>
              <a:rPr lang="en-GB" dirty="0"/>
              <a:t> and Andrew Nightingale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EMBL-EBI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links</a:t>
            </a:r>
            <a:endParaRPr dirty="0"/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GB" sz="1400" dirty="0">
                <a:hlinkClick r:id="rId3"/>
              </a:rPr>
              <a:t>Pathway effect prediction for protein targets</a:t>
            </a:r>
            <a:endParaRPr lang="en" sz="1400" u="sng" dirty="0">
              <a:solidFill>
                <a:schemeClr val="hlink"/>
              </a:solidFill>
              <a:hlinkClick r:id="rId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" sz="1400" u="sng" dirty="0" err="1">
                <a:solidFill>
                  <a:schemeClr val="hlink"/>
                </a:solidFill>
              </a:rPr>
              <a:t>uniprot.org</a:t>
            </a:r>
            <a:endParaRPr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9900"/>
              </a:solidFill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5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organisation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of the hacking project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Duration: 4 hacking days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Project representation at the </a:t>
            </a:r>
            <a:r>
              <a:rPr lang="en" dirty="0" err="1"/>
              <a:t>biohackathon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Rabie </a:t>
            </a:r>
            <a:r>
              <a:rPr lang="en-GB" dirty="0" err="1"/>
              <a:t>Saidi</a:t>
            </a:r>
            <a:r>
              <a:rPr lang="en-GB" dirty="0"/>
              <a:t>	 	Role: Data Scientist AI/ML Big Data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Andrew Nightingale      Role: Data Scientist Drug Discovery/DTI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Call for additional expertise from </a:t>
            </a:r>
            <a:r>
              <a:rPr lang="en" b="1" dirty="0" err="1"/>
              <a:t>biohackathon</a:t>
            </a:r>
            <a:r>
              <a:rPr lang="en" b="1" dirty="0"/>
              <a:t> attendees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Bioinformaticians</a:t>
            </a:r>
            <a:r>
              <a:rPr lang="en" dirty="0">
                <a:solidFill>
                  <a:srgbClr val="FF9900"/>
                </a:solidFill>
                <a:highlight>
                  <a:srgbClr val="FFFFFF"/>
                </a:highlight>
              </a:rPr>
              <a:t>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Scala/Python programmers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Graph processing practitioners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Any one who is interested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and tasks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Day 1-2: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Understand and </a:t>
            </a:r>
            <a:r>
              <a:rPr lang="en" dirty="0" err="1"/>
              <a:t>investi</a:t>
            </a:r>
            <a:r>
              <a:rPr lang="en-GB" dirty="0" err="1"/>
              <a:t>ga</a:t>
            </a:r>
            <a:r>
              <a:rPr lang="en" dirty="0" err="1"/>
              <a:t>te</a:t>
            </a:r>
            <a:r>
              <a:rPr lang="en" dirty="0"/>
              <a:t> Data sources (UniProt </a:t>
            </a:r>
            <a:r>
              <a:rPr lang="en" dirty="0" err="1"/>
              <a:t>etc</a:t>
            </a:r>
            <a:r>
              <a:rPr lang="en" dirty="0"/>
              <a:t>)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Figure out how to link data sources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Preliminary design of data model for the final product (</a:t>
            </a:r>
            <a:r>
              <a:rPr lang="en" dirty="0" err="1"/>
              <a:t>eg</a:t>
            </a:r>
            <a:r>
              <a:rPr lang="en" dirty="0"/>
              <a:t>, graph, </a:t>
            </a:r>
            <a:r>
              <a:rPr lang="en" dirty="0" err="1"/>
              <a:t>dataframe</a:t>
            </a:r>
            <a:r>
              <a:rPr lang="en" dirty="0"/>
              <a:t>,..)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Choose appropriate technologies and data structures (</a:t>
            </a:r>
            <a:r>
              <a:rPr lang="en" dirty="0" err="1"/>
              <a:t>eg</a:t>
            </a:r>
            <a:r>
              <a:rPr lang="en" dirty="0"/>
              <a:t>, Spark,..)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Day 2-3: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Agree and </a:t>
            </a:r>
            <a:r>
              <a:rPr lang="en" dirty="0" err="1"/>
              <a:t>finalise</a:t>
            </a:r>
            <a:r>
              <a:rPr lang="en" dirty="0"/>
              <a:t> design of data model for the final product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-GB" dirty="0"/>
              <a:t>I</a:t>
            </a:r>
            <a:r>
              <a:rPr lang="en" dirty="0" err="1"/>
              <a:t>mplementation</a:t>
            </a:r>
            <a:r>
              <a:rPr lang="en" dirty="0"/>
              <a:t> hack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Day 4: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Continue hack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Start exploring the product with queries and ML models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Day 5: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Tidy up.</a:t>
            </a:r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dirty="0"/>
              <a:t>Report outcomes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Task 3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...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and links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Contact (s)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Rabie </a:t>
            </a:r>
            <a:r>
              <a:rPr lang="en-GB" dirty="0" err="1"/>
              <a:t>Saidi</a:t>
            </a:r>
            <a:r>
              <a:rPr lang="en-GB" dirty="0"/>
              <a:t> (Skype: raby_s, Email:rsaidi@ebi.ac.uk) and Andrew Nightingale (Skype:force10night, </a:t>
            </a:r>
            <a:r>
              <a:rPr lang="en-GB" dirty="0" err="1"/>
              <a:t>Email:anight@ebi.ac.uk</a:t>
            </a:r>
            <a:r>
              <a:rPr lang="en-GB" dirty="0"/>
              <a:t>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Links related to the project</a:t>
            </a:r>
            <a:endParaRPr dirty="0"/>
          </a:p>
          <a:p>
            <a:pPr lvl="1"/>
            <a:r>
              <a:rPr lang="en-GB" b="1" dirty="0" err="1"/>
              <a:t>Github</a:t>
            </a:r>
            <a:r>
              <a:rPr lang="en-GB" b="1" dirty="0"/>
              <a:t>: </a:t>
            </a:r>
            <a:r>
              <a:rPr lang="en-GB" dirty="0">
                <a:hlinkClick r:id="rId3"/>
              </a:rPr>
              <a:t>Pathway effect prediction for protein targets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UniProt</a:t>
            </a:r>
            <a:endParaRPr lang="en-GB" dirty="0">
              <a:hlinkClick r:id="rId5"/>
            </a:endParaRPr>
          </a:p>
          <a:p>
            <a:pPr lvl="1"/>
            <a:r>
              <a:rPr lang="en-GB" dirty="0">
                <a:hlinkClick r:id="rId5"/>
              </a:rPr>
              <a:t>Human Phenotype Ontology HPO</a:t>
            </a:r>
            <a:r>
              <a:rPr lang="en-GB" dirty="0"/>
              <a:t> </a:t>
            </a:r>
          </a:p>
          <a:p>
            <a:pPr lvl="1"/>
            <a:r>
              <a:rPr lang="en-GB" dirty="0">
                <a:hlinkClick r:id="rId6"/>
              </a:rPr>
              <a:t>Open Targets</a:t>
            </a:r>
            <a:r>
              <a:rPr lang="en-GB" dirty="0"/>
              <a:t> </a:t>
            </a:r>
          </a:p>
          <a:p>
            <a:pPr lvl="1"/>
            <a:r>
              <a:rPr lang="en-GB" dirty="0">
                <a:hlinkClick r:id="rId7"/>
              </a:rPr>
              <a:t>Intact</a:t>
            </a:r>
            <a:r>
              <a:rPr lang="en-GB" dirty="0"/>
              <a:t> </a:t>
            </a:r>
          </a:p>
          <a:p>
            <a:pPr lvl="1"/>
            <a:r>
              <a:rPr lang="en-GB" dirty="0">
                <a:hlinkClick r:id="rId8"/>
              </a:rPr>
              <a:t>Reactome</a:t>
            </a:r>
            <a:r>
              <a:rPr lang="en-GB" dirty="0"/>
              <a:t> </a:t>
            </a:r>
          </a:p>
          <a:p>
            <a:pPr lvl="1"/>
            <a:r>
              <a:rPr lang="en-GB" dirty="0">
                <a:hlinkClick r:id="rId9"/>
              </a:rPr>
              <a:t>PathwaysCommons</a:t>
            </a:r>
            <a:endParaRPr lang="en-GB" dirty="0"/>
          </a:p>
          <a:p>
            <a:pPr marL="127000" indent="0">
              <a:buNone/>
            </a:pPr>
            <a:br>
              <a:rPr lang="en-GB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SzPts val="1200"/>
            </a:pPr>
            <a:r>
              <a:rPr lang="en-GB" sz="2000" dirty="0"/>
              <a:t>Drug discovery pipelines are immensely expensive in time and resources</a:t>
            </a:r>
          </a:p>
          <a:p>
            <a:pPr lvl="0" indent="-304800">
              <a:buSzPts val="1200"/>
            </a:pPr>
            <a:endParaRPr lang="en-GB" sz="2000" dirty="0"/>
          </a:p>
          <a:p>
            <a:pPr lvl="0" indent="-304800">
              <a:buSzPts val="1200"/>
            </a:pPr>
            <a:r>
              <a:rPr lang="en-GB" sz="2000" dirty="0"/>
              <a:t>Time and money are wasted if a drug is rejected due to toxicities discovered in late stages</a:t>
            </a:r>
          </a:p>
          <a:p>
            <a:pPr lvl="1" indent="-304800">
              <a:buSzPts val="1200"/>
            </a:pPr>
            <a:r>
              <a:rPr lang="en-GB" sz="1800" dirty="0"/>
              <a:t>Toxicity includes affecting the normal function of some pathways not initially targeted.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3</a:t>
            </a:fld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Biohackathon project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2705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SzPts val="1200"/>
            </a:pPr>
            <a:r>
              <a:rPr lang="en-GB" sz="2000" dirty="0"/>
              <a:t>Better pathway effect prediction tools would enable scientists to qualify protein targets in early stages with more confidence, resulting in higher success rates. </a:t>
            </a:r>
          </a:p>
          <a:p>
            <a:pPr lvl="0" indent="-304800">
              <a:buSzPts val="1200"/>
            </a:pPr>
            <a:endParaRPr lang="en-GB" sz="2000" dirty="0"/>
          </a:p>
          <a:p>
            <a:pPr lvl="0" indent="-304800">
              <a:buSzPts val="1200"/>
            </a:pPr>
            <a:r>
              <a:rPr lang="en-GB" sz="2000" dirty="0"/>
              <a:t>Using UniProt, HPO, pathway, protein interaction data etc, we will explore mapping and integration approaches to build a "query-able" structure (dataset, knowledge network,..) of these data. </a:t>
            </a:r>
          </a:p>
          <a:p>
            <a:pPr lvl="0" indent="-304800">
              <a:buSzPts val="1200"/>
            </a:pPr>
            <a:endParaRPr lang="en-GB" sz="2000" dirty="0"/>
          </a:p>
          <a:p>
            <a:pPr lvl="0" indent="-304800">
              <a:buSzPts val="1200"/>
            </a:pPr>
            <a:r>
              <a:rPr lang="en-GB" sz="2000" dirty="0"/>
              <a:t>This will help create tools for scientists to better understand effects of drugs on potential protein targets in multiple pathways.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Premises for the </a:t>
            </a:r>
            <a:r>
              <a:rPr lang="en" dirty="0" err="1"/>
              <a:t>Biohackathon</a:t>
            </a:r>
            <a:r>
              <a:rPr lang="en" dirty="0"/>
              <a:t> project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02408" y="1190215"/>
            <a:ext cx="8520600" cy="2705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/>
              <a:t>A drug will target at least one protein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/>
              <a:t>A protein will interact with other proteins (of other pathways)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/>
              <a:t>The pathway dynamic process will adapt to the effect of targeting the protein and could cause side effects.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endParaRPr lang="en-GB"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endParaRPr lang="en-GB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hacking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expected outcome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b="1" dirty="0"/>
              <a:t>General goal of the hacking project</a:t>
            </a:r>
            <a:endParaRPr sz="2000" b="1" dirty="0"/>
          </a:p>
          <a:p>
            <a:pPr lvl="1">
              <a:spcBef>
                <a:spcPts val="0"/>
              </a:spcBef>
            </a:pPr>
            <a:r>
              <a:rPr lang="en-GB" sz="1800" dirty="0"/>
              <a:t>To build a "query-able" and visually interpretable structure (</a:t>
            </a:r>
            <a:r>
              <a:rPr lang="en-GB" sz="1800" dirty="0" err="1"/>
              <a:t>eg</a:t>
            </a:r>
            <a:r>
              <a:rPr lang="en-GB" sz="1800" dirty="0"/>
              <a:t> a dataset, knowledge network,..). </a:t>
            </a:r>
            <a:r>
              <a:rPr lang="en-GB" sz="2000" dirty="0"/>
              <a:t> </a:t>
            </a:r>
          </a:p>
          <a:p>
            <a:pPr lvl="1">
              <a:spcBef>
                <a:spcPts val="0"/>
              </a:spcBef>
            </a:pPr>
            <a:endParaRPr lang="en-GB" sz="2000" dirty="0"/>
          </a:p>
          <a:p>
            <a:r>
              <a:rPr lang="en" sz="2000" b="1" dirty="0"/>
              <a:t>Expected results </a:t>
            </a:r>
            <a:r>
              <a:rPr lang="en" sz="2000" dirty="0"/>
              <a:t>at the end of the hackathon</a:t>
            </a:r>
            <a:endParaRPr sz="2000" dirty="0"/>
          </a:p>
          <a:p>
            <a:pPr lvl="1"/>
            <a:r>
              <a:rPr lang="en-GB" sz="1800" dirty="0"/>
              <a:t>Understanding the data involved</a:t>
            </a:r>
          </a:p>
          <a:p>
            <a:pPr lvl="1"/>
            <a:r>
              <a:rPr lang="en-GB" sz="1800" dirty="0"/>
              <a:t>Mapping and connecting data to create a network</a:t>
            </a:r>
          </a:p>
          <a:p>
            <a:pPr lvl="1"/>
            <a:r>
              <a:rPr lang="en-GB" sz="1800" dirty="0"/>
              <a:t>Enable exploration of network via querying/visualisation</a:t>
            </a:r>
          </a:p>
          <a:p>
            <a:pPr lvl="1"/>
            <a:r>
              <a:rPr lang="en-GB" sz="1800" dirty="0"/>
              <a:t>Identifying scenarios of pathways being affected by the chosen target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A37B-236C-AE43-A5E6-80A8859B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Graph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6C559-E280-B245-91E3-F65CBD5EF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7E736D-E803-3542-A8BF-E37B36503B36}"/>
              </a:ext>
            </a:extLst>
          </p:cNvPr>
          <p:cNvSpPr/>
          <p:nvPr/>
        </p:nvSpPr>
        <p:spPr>
          <a:xfrm>
            <a:off x="2196548" y="1211749"/>
            <a:ext cx="113306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BA52E-0DE6-AF4B-93B7-65AFAC4ABCCC}"/>
              </a:ext>
            </a:extLst>
          </p:cNvPr>
          <p:cNvSpPr/>
          <p:nvPr/>
        </p:nvSpPr>
        <p:spPr>
          <a:xfrm>
            <a:off x="5496340" y="1117328"/>
            <a:ext cx="1043608" cy="874643"/>
          </a:xfrm>
          <a:prstGeom prst="rect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Pathway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86385-0AD3-0D4E-9A33-9654B4B36C4D}"/>
              </a:ext>
            </a:extLst>
          </p:cNvPr>
          <p:cNvSpPr/>
          <p:nvPr/>
        </p:nvSpPr>
        <p:spPr>
          <a:xfrm>
            <a:off x="3402909" y="2327489"/>
            <a:ext cx="1043608" cy="874643"/>
          </a:xfrm>
          <a:prstGeom prst="rect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Pathway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E5C29-F7DA-944B-8E53-7CCD77732ED8}"/>
              </a:ext>
            </a:extLst>
          </p:cNvPr>
          <p:cNvSpPr/>
          <p:nvPr/>
        </p:nvSpPr>
        <p:spPr>
          <a:xfrm>
            <a:off x="3329609" y="3537650"/>
            <a:ext cx="1043608" cy="874643"/>
          </a:xfrm>
          <a:prstGeom prst="rect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Pathway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692C1D-6A73-8F48-8709-86609DD74730}"/>
              </a:ext>
            </a:extLst>
          </p:cNvPr>
          <p:cNvSpPr/>
          <p:nvPr/>
        </p:nvSpPr>
        <p:spPr>
          <a:xfrm>
            <a:off x="6966799" y="1522419"/>
            <a:ext cx="113306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ADFE34-8365-D442-A740-3FE4AEE8A6D7}"/>
              </a:ext>
            </a:extLst>
          </p:cNvPr>
          <p:cNvSpPr/>
          <p:nvPr/>
        </p:nvSpPr>
        <p:spPr>
          <a:xfrm>
            <a:off x="6599579" y="3553290"/>
            <a:ext cx="113306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 3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226F480-4974-7644-9A3F-A5ADAE0470B6}"/>
              </a:ext>
            </a:extLst>
          </p:cNvPr>
          <p:cNvSpPr/>
          <p:nvPr/>
        </p:nvSpPr>
        <p:spPr>
          <a:xfrm>
            <a:off x="546652" y="1211749"/>
            <a:ext cx="993913" cy="6213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 1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4B39DE9-F688-6B48-9154-3FA53D02C33E}"/>
              </a:ext>
            </a:extLst>
          </p:cNvPr>
          <p:cNvSpPr/>
          <p:nvPr/>
        </p:nvSpPr>
        <p:spPr>
          <a:xfrm>
            <a:off x="546652" y="2016819"/>
            <a:ext cx="993913" cy="6213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 2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8091615-7356-9E42-B433-2B1A8CBCA565}"/>
              </a:ext>
            </a:extLst>
          </p:cNvPr>
          <p:cNvSpPr/>
          <p:nvPr/>
        </p:nvSpPr>
        <p:spPr>
          <a:xfrm>
            <a:off x="8136422" y="877320"/>
            <a:ext cx="993913" cy="6213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 3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30F6DDF-71B1-704B-AAFC-4FC767E53AD0}"/>
              </a:ext>
            </a:extLst>
          </p:cNvPr>
          <p:cNvSpPr/>
          <p:nvPr/>
        </p:nvSpPr>
        <p:spPr>
          <a:xfrm>
            <a:off x="7870678" y="2916309"/>
            <a:ext cx="993913" cy="6213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6D4A97-B1A8-FA49-9450-37D340EEDAB2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1292087" y="1522420"/>
            <a:ext cx="904461" cy="32229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9941B-1726-4C42-A5B9-C22049FE8A7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04229" y="1554650"/>
            <a:ext cx="2192111" cy="1814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B9C104-0DD5-FC49-80E5-4FEF584A4126}"/>
              </a:ext>
            </a:extLst>
          </p:cNvPr>
          <p:cNvCxnSpPr>
            <a:cxnSpLocks/>
          </p:cNvCxnSpPr>
          <p:nvPr/>
        </p:nvCxnSpPr>
        <p:spPr>
          <a:xfrm flipV="1">
            <a:off x="1292087" y="1563720"/>
            <a:ext cx="904461" cy="77558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A7650A-6B69-E345-A97F-82FE40CCBEC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01313" y="1897047"/>
            <a:ext cx="701596" cy="86776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952AFC-D9F1-B04B-9F8F-426A6DCBDB2E}"/>
              </a:ext>
            </a:extLst>
          </p:cNvPr>
          <p:cNvCxnSpPr>
            <a:cxnSpLocks/>
          </p:cNvCxnSpPr>
          <p:nvPr/>
        </p:nvCxnSpPr>
        <p:spPr>
          <a:xfrm flipV="1">
            <a:off x="4465864" y="2190079"/>
            <a:ext cx="3067465" cy="46535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BE089E-2785-9941-83DF-02AD2BBE30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348439" y="3896190"/>
            <a:ext cx="2251140" cy="10064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B34F91-1DF3-1649-81C4-B673F834A5F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8099860" y="1498661"/>
            <a:ext cx="483930" cy="366658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E5D52-CAE6-3E48-8D9F-C208EBDF35B7}"/>
              </a:ext>
            </a:extLst>
          </p:cNvPr>
          <p:cNvCxnSpPr>
            <a:cxnSpLocks/>
            <a:stCxn id="16" idx="3"/>
            <a:endCxn id="11" idx="6"/>
          </p:cNvCxnSpPr>
          <p:nvPr/>
        </p:nvCxnSpPr>
        <p:spPr>
          <a:xfrm flipH="1">
            <a:off x="7732640" y="3537650"/>
            <a:ext cx="634995" cy="35854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B1C9273-559D-E942-A6F6-34B3199B2990}"/>
              </a:ext>
            </a:extLst>
          </p:cNvPr>
          <p:cNvCxnSpPr>
            <a:stCxn id="5" idx="3"/>
            <a:endCxn id="11" idx="4"/>
          </p:cNvCxnSpPr>
          <p:nvPr/>
        </p:nvCxnSpPr>
        <p:spPr>
          <a:xfrm rot="16200000" flipH="1">
            <a:off x="3543308" y="616288"/>
            <a:ext cx="2441974" cy="4803629"/>
          </a:xfrm>
          <a:prstGeom prst="bentConnector3">
            <a:avLst>
              <a:gd name="adj1" fmla="val 11471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Post-biohackathon perspectives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249850"/>
            <a:ext cx="8520600" cy="2785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sz="2000" dirty="0"/>
              <a:t>Link to other drug discovery project ‘</a:t>
            </a:r>
            <a:r>
              <a:rPr lang="en-GB" sz="2000" dirty="0" err="1"/>
              <a:t>CROssBAR</a:t>
            </a:r>
            <a:r>
              <a:rPr lang="en-GB" sz="2000" dirty="0"/>
              <a:t>’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sz="20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sz="2000" dirty="0"/>
              <a:t>Integrate other related resources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GB" sz="20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sz="2000" dirty="0"/>
              <a:t>Explore hosting and public usage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sz="20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/>
              <a:t>Make an assessment </a:t>
            </a:r>
            <a:endParaRPr sz="20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472</Words>
  <Application>Microsoft Macintosh PowerPoint</Application>
  <PresentationFormat>On-screen Show (16:9)</PresentationFormat>
  <Paragraphs>110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Pathway effect prediction for protein targets</vt:lpstr>
      <vt:lpstr>Background information</vt:lpstr>
      <vt:lpstr>Background</vt:lpstr>
      <vt:lpstr>Motivation for the Biohackathon project</vt:lpstr>
      <vt:lpstr>Premises for the Biohackathon project</vt:lpstr>
      <vt:lpstr>Goals of the hacking project</vt:lpstr>
      <vt:lpstr>Goal and expected outcome</vt:lpstr>
      <vt:lpstr>Potential Graph Illustration</vt:lpstr>
      <vt:lpstr>Post-biohackathon perspectives</vt:lpstr>
      <vt:lpstr>Hack organisation</vt:lpstr>
      <vt:lpstr>Organisation of the hacking project</vt:lpstr>
      <vt:lpstr>Steps and tasks</vt:lpstr>
      <vt:lpstr>Contact and links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effect prediction for protein targets</dc:title>
  <cp:lastModifiedBy>Andrew Nightingale</cp:lastModifiedBy>
  <cp:revision>13</cp:revision>
  <dcterms:modified xsi:type="dcterms:W3CDTF">2018-11-12T13:28:42Z</dcterms:modified>
</cp:coreProperties>
</file>