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81" r:id="rId3"/>
    <p:sldId id="282" r:id="rId4"/>
    <p:sldId id="280" r:id="rId5"/>
    <p:sldId id="270" r:id="rId6"/>
    <p:sldId id="278" r:id="rId7"/>
    <p:sldId id="277" r:id="rId8"/>
    <p:sldId id="276" r:id="rId9"/>
    <p:sldId id="27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53F2"/>
    <a:srgbClr val="F29B92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4DAE6-7A8F-4F48-9AD1-F278C4226D9A}" type="datetimeFigureOut">
              <a:rPr lang="fr-FR" smtClean="0"/>
              <a:t>02/11/2018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96B22-15B8-46B7-9224-EF7C48CA4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38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DADA-A641-F04B-8DE3-7D893515C21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604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</a:t>
            </a:r>
            <a:r>
              <a:rPr lang="fr-FR" baseline="0" dirty="0" smtClean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4172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</a:t>
            </a:r>
            <a:r>
              <a:rPr lang="fr-FR" baseline="0" dirty="0" smtClean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2407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</a:t>
            </a:r>
            <a:r>
              <a:rPr lang="fr-FR" baseline="0" dirty="0" smtClean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1378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</a:t>
            </a:r>
            <a:r>
              <a:rPr lang="fr-FR" baseline="0" dirty="0" smtClean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0541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</a:t>
            </a:r>
            <a:r>
              <a:rPr lang="fr-FR" baseline="0" dirty="0" smtClean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126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</a:t>
            </a:r>
            <a:r>
              <a:rPr lang="fr-FR" baseline="0" dirty="0" smtClean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0736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</a:t>
            </a:r>
            <a:r>
              <a:rPr lang="fr-FR" baseline="0" dirty="0" smtClean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1881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02/11/2018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64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02/11/2018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93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02/11/2018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331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5600" y="365132"/>
            <a:ext cx="10080000" cy="713521"/>
          </a:xfrm>
          <a:prstGeom prst="rect">
            <a:avLst/>
          </a:prstGeom>
        </p:spPr>
        <p:txBody>
          <a:bodyPr/>
          <a:lstStyle>
            <a:lvl1pPr>
              <a:defRPr sz="2667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311542" y="6511003"/>
            <a:ext cx="823617" cy="287872"/>
          </a:xfrm>
          <a:prstGeom prst="rect">
            <a:avLst/>
          </a:prstGeom>
        </p:spPr>
        <p:txBody>
          <a:bodyPr rIns="0"/>
          <a:lstStyle>
            <a:lvl1pPr algn="r">
              <a:defRPr sz="1333" b="0" i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90F7D937-8C47-D949-9B66-03B4793ACCA3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1078648"/>
            <a:ext cx="12192000" cy="0"/>
          </a:xfrm>
          <a:prstGeom prst="line">
            <a:avLst/>
          </a:prstGeom>
          <a:ln>
            <a:solidFill>
              <a:srgbClr val="EF4C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5600" y="6508800"/>
            <a:ext cx="4195200" cy="312000"/>
          </a:xfrm>
          <a:prstGeom prst="rect">
            <a:avLst/>
          </a:prstGeom>
        </p:spPr>
        <p:txBody>
          <a:bodyPr/>
          <a:lstStyle>
            <a:lvl1pPr>
              <a:defRPr sz="1333" b="0" i="1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fr-FR" dirty="0" smtClean="0"/>
              <a:t>US14-Orphanet</a:t>
            </a:r>
            <a:endParaRPr lang="fr-FR" dirty="0"/>
          </a:p>
        </p:txBody>
      </p:sp>
      <p:sp>
        <p:nvSpPr>
          <p:cNvPr id="15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928000" y="6511003"/>
            <a:ext cx="1339443" cy="287872"/>
          </a:xfrm>
          <a:prstGeom prst="rect">
            <a:avLst/>
          </a:prstGeom>
        </p:spPr>
        <p:txBody>
          <a:bodyPr/>
          <a:lstStyle>
            <a:lvl1pPr>
              <a:defRPr sz="1333" b="0" i="1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fr-FR" smtClean="0"/>
              <a:t>7 mars 2018</a:t>
            </a:r>
            <a:endParaRPr lang="fr-FR" dirty="0"/>
          </a:p>
        </p:txBody>
      </p:sp>
      <p:cxnSp>
        <p:nvCxnSpPr>
          <p:cNvPr id="17" name="Connecteur droit 16"/>
          <p:cNvCxnSpPr/>
          <p:nvPr userDrawn="1"/>
        </p:nvCxnSpPr>
        <p:spPr>
          <a:xfrm>
            <a:off x="-14583" y="6465116"/>
            <a:ext cx="12192000" cy="0"/>
          </a:xfrm>
          <a:prstGeom prst="line">
            <a:avLst/>
          </a:prstGeom>
          <a:ln w="3175">
            <a:solidFill>
              <a:srgbClr val="EF4C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1" b="19461"/>
          <a:stretch/>
        </p:blipFill>
        <p:spPr>
          <a:xfrm>
            <a:off x="5679795" y="6496964"/>
            <a:ext cx="1347964" cy="334435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065600" y="1319999"/>
            <a:ext cx="10080000" cy="4923485"/>
          </a:xfrm>
        </p:spPr>
        <p:txBody>
          <a:bodyPr/>
          <a:lstStyle>
            <a:lvl5pPr>
              <a:defRPr sz="2667" i="0">
                <a:latin typeface="+mn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4340434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ELIX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elixir_helix_200_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3" y="-26988"/>
            <a:ext cx="12240683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elixir_1_RZ_ma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4" y="4760686"/>
            <a:ext cx="2427817" cy="185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440084" y="6237289"/>
            <a:ext cx="390313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sz="2400" i="1" dirty="0" err="1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www.elixir-europe.org</a:t>
            </a:r>
            <a:endParaRPr lang="en-US" sz="2400" i="1" dirty="0">
              <a:solidFill>
                <a:srgbClr val="003F41"/>
              </a:solidFill>
              <a:latin typeface="Corbel" pitchFamily="34" charset="0"/>
              <a:ea typeface="Geneva" charset="-128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1424" y="3356993"/>
            <a:ext cx="10363200" cy="864096"/>
          </a:xfrm>
        </p:spPr>
        <p:txBody>
          <a:bodyPr>
            <a:normAutofit/>
          </a:bodyPr>
          <a:lstStyle>
            <a:lvl1pPr algn="r">
              <a:defRPr sz="5000" b="1">
                <a:solidFill>
                  <a:srgbClr val="003F41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503712" y="4293097"/>
            <a:ext cx="7755467" cy="899583"/>
          </a:xfrm>
        </p:spPr>
        <p:txBody>
          <a:bodyPr>
            <a:normAutofit/>
          </a:bodyPr>
          <a:lstStyle>
            <a:lvl1pPr marL="0" indent="0" algn="r">
              <a:buNone/>
              <a:defRPr lang="en-US" sz="2800" i="1"/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634328" y="5192680"/>
            <a:ext cx="67088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2000" dirty="0" smtClean="0">
                <a:solidFill>
                  <a:schemeClr val="tx2"/>
                </a:solidFill>
              </a:rPr>
              <a:t>ELIXIR H-CNV community meeting September 28th 2018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03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02/11/2018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72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02/11/2018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73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02/11/2018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80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02/11/2018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57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02/11/2018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97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02/11/2018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19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02/11/2018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88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02/11/2018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58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F4637-373D-4836-AA95-4B9D85F327C3}" type="datetimeFigureOut">
              <a:rPr lang="fr-FR" smtClean="0"/>
              <a:t>02/11/2018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18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bh2018paris.info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hpo.jax.org/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jp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8.jp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pha.ne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Orphanet" TargetMode="External"/><Relationship Id="rId4" Type="http://schemas.openxmlformats.org/officeDocument/2006/relationships/hyperlink" Target="http://www.orphadat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630622" y="1917310"/>
            <a:ext cx="11971284" cy="2493078"/>
          </a:xfrm>
        </p:spPr>
        <p:txBody>
          <a:bodyPr>
            <a:normAutofit/>
          </a:bodyPr>
          <a:lstStyle/>
          <a:p>
            <a:r>
              <a:rPr lang="en-US" sz="4000" smtClean="0"/>
              <a:t>Improve Orphanet disease description knowledge</a:t>
            </a:r>
            <a:br>
              <a:rPr lang="en-US" sz="4000" smtClean="0"/>
            </a:br>
            <a:r>
              <a:rPr lang="en-US" sz="4000" smtClean="0"/>
              <a:t>by phenotypic automated recognition</a:t>
            </a:r>
            <a:br>
              <a:rPr lang="en-US" sz="4000" smtClean="0"/>
            </a:br>
            <a:r>
              <a:rPr lang="en-US" sz="4000" smtClean="0"/>
              <a:t>by using scrapping toolkits 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921938" y="4399662"/>
            <a:ext cx="4267200" cy="971591"/>
          </a:xfrm>
        </p:spPr>
        <p:txBody>
          <a:bodyPr>
            <a:normAutofit/>
          </a:bodyPr>
          <a:lstStyle/>
          <a:p>
            <a:r>
              <a:rPr lang="en-US" smtClean="0"/>
              <a:t>Marc Hanauer</a:t>
            </a:r>
            <a:br>
              <a:rPr lang="en-US" smtClean="0"/>
            </a:br>
            <a:r>
              <a:rPr lang="en-US" smtClean="0"/>
              <a:t>marc.hanauer@inserm.fr </a:t>
            </a:r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 bwMode="auto">
          <a:xfrm>
            <a:off x="2375338" y="4399662"/>
            <a:ext cx="4267200" cy="971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 algn="r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None/>
              <a:defRPr lang="en-US" sz="2800" i="1">
                <a:solidFill>
                  <a:schemeClr val="tx1"/>
                </a:solidFill>
                <a:latin typeface="Corbel"/>
                <a:ea typeface="ＭＳ Ｐゴシック" charset="0"/>
                <a:cs typeface="+mn-cs"/>
              </a:defRPr>
            </a:lvl1pPr>
            <a:lvl2pPr marL="457145" indent="0" algn="ctr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Corbel"/>
                <a:ea typeface="+mn-ea"/>
                <a:cs typeface="+mn-cs"/>
              </a:defRPr>
            </a:lvl2pPr>
            <a:lvl3pPr marL="914290" indent="0" algn="ctr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Corbel"/>
                <a:ea typeface="+mn-ea"/>
                <a:cs typeface="+mn-cs"/>
              </a:defRPr>
            </a:lvl3pPr>
            <a:lvl4pPr marL="1371435" indent="0" algn="ctr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Corbel"/>
                <a:ea typeface="+mn-ea"/>
                <a:cs typeface="+mn-cs"/>
              </a:defRPr>
            </a:lvl4pPr>
            <a:lvl5pPr marL="1828581" indent="0" algn="ctr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Corbel"/>
                <a:ea typeface="+mn-ea"/>
                <a:cs typeface="+mn-cs"/>
              </a:defRPr>
            </a:lvl5pPr>
            <a:lvl6pPr marL="2285726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871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016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161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fr-FR" kern="0" smtClean="0"/>
              <a:t>David Lagorce</a:t>
            </a:r>
            <a:br>
              <a:rPr lang="fr-FR" kern="0" smtClean="0"/>
            </a:br>
            <a:r>
              <a:rPr lang="fr-FR" kern="0" smtClean="0"/>
              <a:t>david.lagorce@inserm.fr </a:t>
            </a:r>
            <a:endParaRPr lang="fr-FR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08938" y="5192680"/>
            <a:ext cx="6831724" cy="4408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488" y="6248400"/>
            <a:ext cx="2914650" cy="609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8445062" y="6222694"/>
            <a:ext cx="2969172" cy="4408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761" y="5828592"/>
            <a:ext cx="1899773" cy="78820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867" y="5741971"/>
            <a:ext cx="3031068" cy="571352"/>
          </a:xfrm>
          <a:prstGeom prst="rect">
            <a:avLst/>
          </a:prstGeom>
        </p:spPr>
      </p:pic>
      <p:sp>
        <p:nvSpPr>
          <p:cNvPr id="14" name="Google Shape;68;p11"/>
          <p:cNvSpPr txBox="1">
            <a:spLocks/>
          </p:cNvSpPr>
          <p:nvPr/>
        </p:nvSpPr>
        <p:spPr>
          <a:xfrm>
            <a:off x="0" y="311205"/>
            <a:ext cx="4812933" cy="7747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sv-SE" sz="3200" b="1">
                <a:latin typeface="+mj-lt"/>
                <a:ea typeface="+mj-ea"/>
                <a:cs typeface="+mj-cs"/>
              </a:rPr>
              <a:t>BioHackathon</a:t>
            </a:r>
            <a:r>
              <a:rPr lang="sv-SE" sz="3200" b="1">
                <a:latin typeface="+mj-lt"/>
                <a:ea typeface="+mj-ea"/>
                <a:cs typeface="+mj-cs"/>
              </a:rPr>
              <a:t> 2018 - Paris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sv-SE" sz="1800" u="sng" smtClean="0">
                <a:solidFill>
                  <a:srgbClr val="FF9900"/>
                </a:solidFill>
                <a:hlinkClick r:id="rId6"/>
              </a:rPr>
              <a:t>http://bh2018paris.info/</a:t>
            </a:r>
            <a:endParaRPr lang="sv-SE" sz="360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solidFill>
                  <a:schemeClr val="tx1"/>
                </a:solidFill>
              </a:rPr>
              <a:t>Background information - Context of the project</a:t>
            </a:r>
            <a:endParaRPr lang="fr-FR" sz="2800" b="1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smtClean="0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7F094E4E-CA87-4811-9A91-EAD22BD8190F}"/>
              </a:ext>
            </a:extLst>
          </p:cNvPr>
          <p:cNvSpPr txBox="1">
            <a:spLocks/>
          </p:cNvSpPr>
          <p:nvPr/>
        </p:nvSpPr>
        <p:spPr>
          <a:xfrm>
            <a:off x="1801180" y="4229853"/>
            <a:ext cx="8685965" cy="20899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smtClean="0"/>
              <a:t>Mission</a:t>
            </a:r>
            <a:r>
              <a:rPr lang="fr-FR" sz="2000" dirty="0" smtClean="0"/>
              <a:t>:</a:t>
            </a:r>
          </a:p>
          <a:p>
            <a:pPr lvl="1"/>
            <a:r>
              <a:rPr lang="fr-FR" sz="2000" dirty="0" err="1" smtClean="0"/>
              <a:t>collect</a:t>
            </a:r>
            <a:endParaRPr lang="fr-FR" sz="2000" dirty="0" smtClean="0"/>
          </a:p>
          <a:p>
            <a:pPr lvl="1"/>
            <a:r>
              <a:rPr lang="fr-FR" sz="2000" dirty="0" err="1" smtClean="0"/>
              <a:t>integrate</a:t>
            </a:r>
            <a:endParaRPr lang="fr-FR" sz="2000" dirty="0" smtClean="0"/>
          </a:p>
          <a:p>
            <a:pPr lvl="1"/>
            <a:r>
              <a:rPr lang="fr-FR" sz="2000" dirty="0" err="1" smtClean="0"/>
              <a:t>produce</a:t>
            </a:r>
            <a:r>
              <a:rPr lang="fr-FR" sz="2000" dirty="0" smtClean="0"/>
              <a:t>    </a:t>
            </a:r>
          </a:p>
          <a:p>
            <a:pPr lvl="1"/>
            <a:r>
              <a:rPr lang="fr-FR" sz="2000" dirty="0" err="1" smtClean="0"/>
              <a:t>disseminate</a:t>
            </a:r>
            <a:r>
              <a:rPr lang="fr-FR" sz="2000" dirty="0" smtClean="0"/>
              <a:t> </a:t>
            </a:r>
            <a:endParaRPr lang="fr-FR" sz="1800" b="1" dirty="0" smtClean="0"/>
          </a:p>
          <a:p>
            <a:pPr defTabSz="447675"/>
            <a:endParaRPr lang="fr-FR" sz="2400" b="1" dirty="0" smtClean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75AF8E5-97E6-4BD8-8364-BD38B1ACB8C1}"/>
              </a:ext>
            </a:extLst>
          </p:cNvPr>
          <p:cNvSpPr txBox="1"/>
          <p:nvPr/>
        </p:nvSpPr>
        <p:spPr>
          <a:xfrm>
            <a:off x="4501480" y="4588708"/>
            <a:ext cx="55356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000" b="1" dirty="0" err="1">
                <a:latin typeface="+mn-lt"/>
              </a:rPr>
              <a:t>Added</a:t>
            </a:r>
            <a:r>
              <a:rPr lang="fr-FR" sz="2000" b="1" dirty="0">
                <a:latin typeface="+mn-lt"/>
              </a:rPr>
              <a:t>-value data and information on RD</a:t>
            </a:r>
            <a:r>
              <a:rPr lang="fr-FR" sz="2000" dirty="0">
                <a:latin typeface="+mn-lt"/>
              </a:rPr>
              <a:t> </a:t>
            </a:r>
          </a:p>
          <a:p>
            <a:pPr lvl="1"/>
            <a:r>
              <a:rPr lang="fr-FR" sz="2000" dirty="0">
                <a:latin typeface="+mn-lt"/>
              </a:rPr>
              <a:t>	- </a:t>
            </a:r>
            <a:r>
              <a:rPr lang="fr-FR" sz="2000" dirty="0" err="1">
                <a:latin typeface="+mn-lt"/>
              </a:rPr>
              <a:t>manually</a:t>
            </a:r>
            <a:r>
              <a:rPr lang="fr-FR" sz="2000" dirty="0">
                <a:latin typeface="+mn-lt"/>
              </a:rPr>
              <a:t> </a:t>
            </a:r>
            <a:r>
              <a:rPr lang="fr-FR" sz="2000" dirty="0" err="1">
                <a:latin typeface="+mn-lt"/>
              </a:rPr>
              <a:t>curated</a:t>
            </a:r>
            <a:r>
              <a:rPr lang="fr-FR" sz="2000" dirty="0">
                <a:latin typeface="+mn-lt"/>
              </a:rPr>
              <a:t>,</a:t>
            </a:r>
          </a:p>
          <a:p>
            <a:pPr lvl="1"/>
            <a:r>
              <a:rPr lang="fr-FR" sz="2000" dirty="0">
                <a:latin typeface="+mn-lt"/>
              </a:rPr>
              <a:t>	- expert-</a:t>
            </a:r>
            <a:r>
              <a:rPr lang="fr-FR" sz="2000" dirty="0" err="1">
                <a:latin typeface="+mn-lt"/>
              </a:rPr>
              <a:t>reviewed</a:t>
            </a:r>
            <a:r>
              <a:rPr lang="fr-FR" sz="2000" dirty="0">
                <a:latin typeface="+mn-lt"/>
              </a:rPr>
              <a:t>, </a:t>
            </a:r>
          </a:p>
          <a:p>
            <a:pPr lvl="1"/>
            <a:r>
              <a:rPr lang="fr-FR" sz="2000" dirty="0">
                <a:latin typeface="+mn-lt"/>
              </a:rPr>
              <a:t>	- </a:t>
            </a:r>
            <a:r>
              <a:rPr lang="fr-FR" sz="2000" dirty="0" err="1">
                <a:latin typeface="+mn-lt"/>
              </a:rPr>
              <a:t>re-usable</a:t>
            </a:r>
            <a:endParaRPr lang="fr-FR" dirty="0">
              <a:latin typeface="+mn-lt"/>
            </a:endParaRPr>
          </a:p>
        </p:txBody>
      </p:sp>
      <p:sp>
        <p:nvSpPr>
          <p:cNvPr id="19" name="Rectangle avec flèche vers la gauche 2">
            <a:extLst>
              <a:ext uri="{FF2B5EF4-FFF2-40B4-BE49-F238E27FC236}">
                <a16:creationId xmlns:a16="http://schemas.microsoft.com/office/drawing/2014/main" id="{48BE999B-603B-447C-B28B-12ADE5AD8BF3}"/>
              </a:ext>
            </a:extLst>
          </p:cNvPr>
          <p:cNvSpPr/>
          <p:nvPr/>
        </p:nvSpPr>
        <p:spPr>
          <a:xfrm>
            <a:off x="4096435" y="4279020"/>
            <a:ext cx="5445606" cy="193391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4402"/>
            </a:avLst>
          </a:prstGeom>
          <a:noFill/>
          <a:ln w="9525" cap="rnd" cmpd="sng">
            <a:solidFill>
              <a:schemeClr val="accent1"/>
            </a:solidFill>
            <a:round/>
          </a:ln>
          <a:effectLst>
            <a:glow rad="12700">
              <a:schemeClr val="accent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818"/>
            <a:ext cx="7965164" cy="296963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28"/>
          <a:stretch/>
        </p:blipFill>
        <p:spPr>
          <a:xfrm>
            <a:off x="6757678" y="1745323"/>
            <a:ext cx="1207486" cy="108347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7" r="34557"/>
          <a:stretch/>
        </p:blipFill>
        <p:spPr>
          <a:xfrm>
            <a:off x="7965164" y="1745323"/>
            <a:ext cx="1923159" cy="108934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91" r="1319"/>
          <a:stretch/>
        </p:blipFill>
        <p:spPr>
          <a:xfrm>
            <a:off x="9888323" y="1742720"/>
            <a:ext cx="1471480" cy="108607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8131740" y="3594264"/>
            <a:ext cx="3228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chemeClr val="accent2"/>
                </a:solidFill>
              </a:rPr>
              <a:t>2410 </a:t>
            </a:r>
            <a:r>
              <a:rPr lang="fr-FR" sz="2400" dirty="0" err="1" smtClean="0">
                <a:solidFill>
                  <a:schemeClr val="accent2"/>
                </a:solidFill>
              </a:rPr>
              <a:t>Clinical</a:t>
            </a:r>
            <a:r>
              <a:rPr lang="fr-FR" sz="2400" dirty="0" smtClean="0">
                <a:solidFill>
                  <a:schemeClr val="accent2"/>
                </a:solidFill>
              </a:rPr>
              <a:t> description</a:t>
            </a:r>
            <a:endParaRPr lang="fr-FR" sz="2400" dirty="0">
              <a:solidFill>
                <a:schemeClr val="accent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31740" y="3126723"/>
            <a:ext cx="3107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schemeClr val="accent2"/>
                </a:solidFill>
              </a:rPr>
              <a:t>5455</a:t>
            </a:r>
            <a:r>
              <a:rPr lang="fr-FR" sz="2400" dirty="0">
                <a:solidFill>
                  <a:schemeClr val="accent2"/>
                </a:solidFill>
              </a:rPr>
              <a:t> </a:t>
            </a:r>
            <a:r>
              <a:rPr lang="fr-FR" sz="2400" dirty="0" err="1" smtClean="0">
                <a:solidFill>
                  <a:schemeClr val="accent2"/>
                </a:solidFill>
              </a:rPr>
              <a:t>Disease</a:t>
            </a:r>
            <a:r>
              <a:rPr lang="fr-FR" sz="2400" dirty="0" smtClean="0">
                <a:solidFill>
                  <a:schemeClr val="accent2"/>
                </a:solidFill>
              </a:rPr>
              <a:t> </a:t>
            </a:r>
            <a:r>
              <a:rPr lang="fr-FR" sz="2400" dirty="0" err="1" smtClean="0">
                <a:solidFill>
                  <a:schemeClr val="accent2"/>
                </a:solidFill>
              </a:rPr>
              <a:t>definition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1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chemeClr val="tx1"/>
                </a:solidFill>
              </a:rPr>
              <a:t>Background information - Context of the project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smtClean="0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grpSp>
        <p:nvGrpSpPr>
          <p:cNvPr id="6" name="Grouper 24"/>
          <p:cNvGrpSpPr/>
          <p:nvPr/>
        </p:nvGrpSpPr>
        <p:grpSpPr>
          <a:xfrm>
            <a:off x="3290399" y="1634587"/>
            <a:ext cx="3240360" cy="585065"/>
            <a:chOff x="409037" y="1718810"/>
            <a:chExt cx="3240360" cy="58506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7" name="Rectangle à coins arrondis 6"/>
            <p:cNvSpPr/>
            <p:nvPr/>
          </p:nvSpPr>
          <p:spPr>
            <a:xfrm>
              <a:off x="409037" y="1718810"/>
              <a:ext cx="3240360" cy="585065"/>
            </a:xfrm>
            <a:prstGeom prst="roundRect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454042" y="1808820"/>
              <a:ext cx="31503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mtClean="0"/>
                <a:t>Around 6,000 rare </a:t>
              </a:r>
              <a:r>
                <a:rPr lang="fr-FR" dirty="0" err="1"/>
                <a:t>disorders</a:t>
              </a:r>
              <a:endParaRPr lang="fr-FR" dirty="0"/>
            </a:p>
          </p:txBody>
        </p:sp>
      </p:grpSp>
      <p:grpSp>
        <p:nvGrpSpPr>
          <p:cNvPr id="9" name="Grouper 23"/>
          <p:cNvGrpSpPr/>
          <p:nvPr/>
        </p:nvGrpSpPr>
        <p:grpSpPr>
          <a:xfrm>
            <a:off x="8026605" y="1424141"/>
            <a:ext cx="3859891" cy="870173"/>
            <a:chOff x="5309987" y="1472330"/>
            <a:chExt cx="3859891" cy="870173"/>
          </a:xfrm>
          <a:solidFill>
            <a:srgbClr val="FFC000"/>
          </a:solidFill>
        </p:grpSpPr>
        <p:sp>
          <p:nvSpPr>
            <p:cNvPr id="11" name="Rectangle à coins arrondis 10"/>
            <p:cNvSpPr/>
            <p:nvPr/>
          </p:nvSpPr>
          <p:spPr>
            <a:xfrm>
              <a:off x="5532967" y="1472330"/>
              <a:ext cx="3385337" cy="870173"/>
            </a:xfrm>
            <a:prstGeom prst="roundRect">
              <a:avLst/>
            </a:prstGeom>
            <a:grpFill/>
            <a:ln w="952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5309987" y="1518746"/>
              <a:ext cx="38598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mtClean="0"/>
                <a:t>Human Phenotype Ontology (HPO) </a:t>
              </a:r>
              <a:r>
                <a:rPr lang="fr-FR" dirty="0" err="1"/>
                <a:t>phenotypes</a:t>
              </a:r>
              <a:endParaRPr lang="fr-FR" dirty="0"/>
            </a:p>
          </p:txBody>
        </p:sp>
      </p:grp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831478"/>
              </p:ext>
            </p:extLst>
          </p:nvPr>
        </p:nvGraphicFramePr>
        <p:xfrm>
          <a:off x="5038367" y="2629045"/>
          <a:ext cx="4500502" cy="21336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430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894">
                <a:tc>
                  <a:txBody>
                    <a:bodyPr/>
                    <a:lstStyle/>
                    <a:p>
                      <a:r>
                        <a:rPr lang="fr-FR" sz="1400" dirty="0" err="1"/>
                        <a:t>Frequencies</a:t>
                      </a:r>
                      <a:endParaRPr lang="fr-FR" sz="1400" dirty="0"/>
                    </a:p>
                  </a:txBody>
                  <a:tcPr>
                    <a:lnT w="254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Diagnostic </a:t>
                      </a:r>
                      <a:r>
                        <a:rPr lang="fr-FR" sz="1400" dirty="0" err="1"/>
                        <a:t>criteria</a:t>
                      </a:r>
                      <a:endParaRPr lang="fr-FR" sz="1400" dirty="0"/>
                    </a:p>
                  </a:txBody>
                  <a:tcPr>
                    <a:lnT w="254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8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Obligate (100%)</a:t>
                      </a:r>
                      <a:endParaRPr lang="fr-F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Pathognomonic sign</a:t>
                      </a:r>
                      <a:endParaRPr lang="fr-F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8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Very frequent (99-80%)</a:t>
                      </a:r>
                      <a:endParaRPr lang="fr-F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Diagnostic criterion</a:t>
                      </a:r>
                      <a:endParaRPr lang="fr-F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8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Frequent (79-30%)</a:t>
                      </a:r>
                      <a:endParaRPr lang="fr-F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8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Occasional (29–5%)</a:t>
                      </a:r>
                      <a:endParaRPr lang="fr-F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8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Very rare (1-4%)</a:t>
                      </a:r>
                      <a:endParaRPr lang="fr-F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8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Absent 0%</a:t>
                      </a:r>
                      <a:endParaRPr lang="fr-F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>
                    <a:lnB w="254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lnB w="254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Bulle ronde 15"/>
          <p:cNvSpPr/>
          <p:nvPr/>
        </p:nvSpPr>
        <p:spPr>
          <a:xfrm>
            <a:off x="4157450" y="4742090"/>
            <a:ext cx="2250250" cy="1080120"/>
          </a:xfrm>
          <a:prstGeom prst="wedgeEllipseCallout">
            <a:avLst>
              <a:gd name="adj1" fmla="val 39157"/>
              <a:gd name="adj2" fmla="val -53534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Annotated</a:t>
            </a:r>
            <a:r>
              <a:rPr lang="fr-FR" dirty="0"/>
              <a:t> by </a:t>
            </a:r>
            <a:r>
              <a:rPr lang="fr-FR" dirty="0" err="1"/>
              <a:t>Orphanet</a:t>
            </a:r>
            <a:endParaRPr lang="fr-FR" dirty="0"/>
          </a:p>
        </p:txBody>
      </p:sp>
      <p:sp>
        <p:nvSpPr>
          <p:cNvPr id="17" name="Bulle ronde 16"/>
          <p:cNvSpPr/>
          <p:nvPr/>
        </p:nvSpPr>
        <p:spPr>
          <a:xfrm>
            <a:off x="7815910" y="4309552"/>
            <a:ext cx="2250250" cy="1080120"/>
          </a:xfrm>
          <a:prstGeom prst="wedgeEllipseCallout">
            <a:avLst>
              <a:gd name="adj1" fmla="val -33147"/>
              <a:gd name="adj2" fmla="val -54718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Disseminated</a:t>
            </a:r>
            <a:r>
              <a:rPr lang="fr-FR" dirty="0"/>
              <a:t> by </a:t>
            </a:r>
            <a:r>
              <a:rPr lang="fr-FR" dirty="0" err="1"/>
              <a:t>Orphanet</a:t>
            </a:r>
            <a:r>
              <a:rPr lang="fr-FR" dirty="0"/>
              <a:t> and HPO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6407700" y="1945295"/>
            <a:ext cx="2013093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6343513" y="1959583"/>
            <a:ext cx="1980220" cy="75059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69 195 </a:t>
            </a:r>
            <a:r>
              <a:rPr lang="fr-FR" sz="1400" dirty="0"/>
              <a:t>annotations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935" y="1784625"/>
            <a:ext cx="1704737" cy="321340"/>
          </a:xfrm>
          <a:prstGeom prst="rect">
            <a:avLst/>
          </a:prstGeom>
        </p:spPr>
      </p:pic>
      <p:sp>
        <p:nvSpPr>
          <p:cNvPr id="21" name="Ellipse 20"/>
          <p:cNvSpPr/>
          <p:nvPr/>
        </p:nvSpPr>
        <p:spPr>
          <a:xfrm>
            <a:off x="3733223" y="2120670"/>
            <a:ext cx="1980220" cy="450050"/>
          </a:xfrm>
          <a:prstGeom prst="ellipse">
            <a:avLst/>
          </a:prstGeom>
          <a:solidFill>
            <a:srgbClr val="660066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3244 </a:t>
            </a:r>
            <a:r>
              <a:rPr lang="fr-FR" dirty="0"/>
              <a:t>RD</a:t>
            </a:r>
          </a:p>
        </p:txBody>
      </p:sp>
      <p:sp>
        <p:nvSpPr>
          <p:cNvPr id="22" name="Ellipse 21"/>
          <p:cNvSpPr/>
          <p:nvPr/>
        </p:nvSpPr>
        <p:spPr>
          <a:xfrm>
            <a:off x="9099582" y="2135601"/>
            <a:ext cx="1980220" cy="4500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5714 </a:t>
            </a:r>
            <a:r>
              <a:rPr lang="fr-FR" dirty="0"/>
              <a:t>HPO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121" y="1169526"/>
            <a:ext cx="441220" cy="694245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869913" y="3773978"/>
            <a:ext cx="631767" cy="8811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7" t="15603" r="14589" b="55319"/>
          <a:stretch/>
        </p:blipFill>
        <p:spPr>
          <a:xfrm>
            <a:off x="347084" y="2510718"/>
            <a:ext cx="3562571" cy="3597669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9910858" y="2710177"/>
            <a:ext cx="2056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hlinkClick r:id="rId8"/>
              </a:rPr>
              <a:t>https://hpo.jax.org/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95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chemeClr val="tx1"/>
                </a:solidFill>
              </a:rPr>
              <a:t>Background information - Context of the project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smtClean="0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1590" y="1119560"/>
            <a:ext cx="5269277" cy="33346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863" y="3268762"/>
            <a:ext cx="3919756" cy="31019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4998" y="3441257"/>
            <a:ext cx="4523577" cy="27569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Ellipse 26"/>
          <p:cNvSpPr/>
          <p:nvPr/>
        </p:nvSpPr>
        <p:spPr>
          <a:xfrm>
            <a:off x="4410833" y="3268762"/>
            <a:ext cx="1168035" cy="465810"/>
          </a:xfrm>
          <a:prstGeom prst="ellipse">
            <a:avLst/>
          </a:prstGeom>
          <a:noFill/>
          <a:ln w="41275">
            <a:solidFill>
              <a:srgbClr val="0C53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 courbée vers le haut 27"/>
          <p:cNvSpPr/>
          <p:nvPr/>
        </p:nvSpPr>
        <p:spPr>
          <a:xfrm rot="464224" flipV="1">
            <a:off x="5261479" y="2864449"/>
            <a:ext cx="2046410" cy="566284"/>
          </a:xfrm>
          <a:prstGeom prst="curvedUpArrow">
            <a:avLst/>
          </a:prstGeom>
          <a:ln>
            <a:solidFill>
              <a:srgbClr val="0C53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9" name="Flèche courbée vers le haut 28"/>
          <p:cNvSpPr/>
          <p:nvPr/>
        </p:nvSpPr>
        <p:spPr>
          <a:xfrm rot="21253429" flipH="1" flipV="1">
            <a:off x="2530927" y="2814969"/>
            <a:ext cx="2223870" cy="566284"/>
          </a:xfrm>
          <a:prstGeom prst="curvedUpArrow">
            <a:avLst/>
          </a:prstGeom>
          <a:ln>
            <a:solidFill>
              <a:srgbClr val="0C53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26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solidFill>
                  <a:schemeClr val="tx1"/>
                </a:solidFill>
              </a:rPr>
              <a:t>Expected Outcomes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smtClean="0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39337" y="1737360"/>
            <a:ext cx="105072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We propose to try to:</a:t>
            </a:r>
          </a:p>
          <a:p>
            <a:endParaRPr lang="fr-FR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speed-up </a:t>
            </a:r>
            <a:r>
              <a:rPr lang="en-US" sz="2400"/>
              <a:t>the process </a:t>
            </a:r>
            <a:r>
              <a:rPr lang="en-US" sz="2400" smtClean="0"/>
              <a:t>of disease-HPO annotation by </a:t>
            </a:r>
            <a:r>
              <a:rPr lang="en-US" sz="2400" smtClean="0"/>
              <a:t>using text-mining recognition </a:t>
            </a:r>
            <a:r>
              <a:rPr lang="en-US" sz="2400"/>
              <a:t>on Orphanet textual information / or pubmed </a:t>
            </a:r>
            <a:r>
              <a:rPr lang="en-US" sz="2400" smtClean="0"/>
              <a:t>publication</a:t>
            </a:r>
          </a:p>
          <a:p>
            <a:endParaRPr lang="en-US" sz="24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improve </a:t>
            </a:r>
            <a:r>
              <a:rPr lang="en-US" sz="2400"/>
              <a:t>the curation process by </a:t>
            </a:r>
            <a:r>
              <a:rPr lang="en-US" sz="2400" smtClean="0"/>
              <a:t>comparison </a:t>
            </a:r>
            <a:r>
              <a:rPr lang="en-US" sz="2400"/>
              <a:t>between the automated recognition and the annotations already provided by Orphanet</a:t>
            </a:r>
            <a:r>
              <a:rPr lang="en-US" sz="2400" smtClean="0"/>
              <a:t>.</a:t>
            </a:r>
          </a:p>
          <a:p>
            <a:endParaRPr lang="fr-FR" sz="2400"/>
          </a:p>
          <a:p>
            <a:r>
              <a:rPr lang="en-US" sz="2400"/>
              <a:t>To this end, </a:t>
            </a:r>
            <a:r>
              <a:rPr lang="en-US" sz="2400" smtClean="0"/>
              <a:t>through </a:t>
            </a:r>
            <a:r>
              <a:rPr lang="en-US" sz="2400"/>
              <a:t>a dedicated pipeline we propose to text-mine data from our database and/or from elsewhere (url, text files) in order to scrap HPO terms.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425565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chemeClr val="tx1"/>
                </a:solidFill>
              </a:rPr>
              <a:t>Approaches to reach goals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smtClean="0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sp>
        <p:nvSpPr>
          <p:cNvPr id="4" name="Flèche droite 3"/>
          <p:cNvSpPr/>
          <p:nvPr/>
        </p:nvSpPr>
        <p:spPr>
          <a:xfrm>
            <a:off x="873304" y="3410348"/>
            <a:ext cx="9983568" cy="534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1017144" y="2882602"/>
            <a:ext cx="3412438" cy="1570125"/>
          </a:xfrm>
          <a:prstGeom prst="roundRect">
            <a:avLst/>
          </a:prstGeom>
          <a:solidFill>
            <a:srgbClr val="F29B9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4499044" y="2882602"/>
            <a:ext cx="2130167" cy="15701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6698673" y="2882602"/>
            <a:ext cx="3671057" cy="157012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028523" y="3159832"/>
            <a:ext cx="3406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b="1"/>
              <a:t>- Text Contents Extracted from Orphanet</a:t>
            </a:r>
          </a:p>
          <a:p>
            <a:r>
              <a:rPr lang="fr-FR" sz="1500" b="1"/>
              <a:t>   XML – JSON</a:t>
            </a:r>
          </a:p>
          <a:p>
            <a:r>
              <a:rPr lang="fr-FR" sz="1500" b="1"/>
              <a:t>- PDF </a:t>
            </a:r>
          </a:p>
          <a:p>
            <a:r>
              <a:rPr lang="fr-FR" sz="1500" b="1"/>
              <a:t>- URLs (PubMed, Journal Abstracts) 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824893" y="3252164"/>
            <a:ext cx="1442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smtClean="0"/>
              <a:t>TOOLS TO</a:t>
            </a:r>
          </a:p>
          <a:p>
            <a:pPr algn="ctr"/>
            <a:r>
              <a:rPr lang="fr-FR" sz="2400" b="1" smtClean="0"/>
              <a:t>BIOHACK</a:t>
            </a:r>
            <a:endParaRPr lang="fr-FR" sz="2400" b="1"/>
          </a:p>
        </p:txBody>
      </p:sp>
      <p:sp>
        <p:nvSpPr>
          <p:cNvPr id="19" name="ZoneTexte 18"/>
          <p:cNvSpPr txBox="1"/>
          <p:nvPr/>
        </p:nvSpPr>
        <p:spPr>
          <a:xfrm>
            <a:off x="6718232" y="3021784"/>
            <a:ext cx="37473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b="1" smtClean="0"/>
              <a:t>- Evaluate Orphanet Annotations</a:t>
            </a:r>
          </a:p>
          <a:p>
            <a:r>
              <a:rPr lang="fr-FR" sz="1500" b="1" smtClean="0"/>
              <a:t>- Update and Revise Annotations</a:t>
            </a:r>
          </a:p>
          <a:p>
            <a:r>
              <a:rPr lang="fr-FR" sz="1500" b="1"/>
              <a:t>- </a:t>
            </a:r>
            <a:r>
              <a:rPr lang="fr-FR" sz="1500" b="1" smtClean="0"/>
              <a:t>Increase HPO Terms stored in database</a:t>
            </a:r>
            <a:endParaRPr lang="fr-FR" sz="1500" b="1"/>
          </a:p>
          <a:p>
            <a:r>
              <a:rPr lang="fr-FR" sz="1500" b="1" smtClean="0"/>
              <a:t>- Enrich and Evolve Annotations for new RD</a:t>
            </a:r>
          </a:p>
          <a:p>
            <a:r>
              <a:rPr lang="fr-FR" sz="1500" b="1"/>
              <a:t>- </a:t>
            </a:r>
            <a:r>
              <a:rPr lang="fr-FR" sz="1500" b="1" smtClean="0"/>
              <a:t>Improve HPO-ORDO </a:t>
            </a:r>
            <a:r>
              <a:rPr lang="fr-FR" sz="1500" b="1" smtClean="0"/>
              <a:t>Ontology (HOOM)</a:t>
            </a:r>
            <a:endParaRPr lang="fr-FR" sz="1500" b="1"/>
          </a:p>
          <a:p>
            <a:endParaRPr lang="fr-FR" sz="1500" b="1"/>
          </a:p>
          <a:p>
            <a:endParaRPr lang="fr-FR" sz="1500" b="1" smtClean="0"/>
          </a:p>
          <a:p>
            <a:endParaRPr lang="fr-FR" sz="1500" b="1"/>
          </a:p>
        </p:txBody>
      </p:sp>
      <p:sp>
        <p:nvSpPr>
          <p:cNvPr id="11" name="Flèche courbée vers le haut 10"/>
          <p:cNvSpPr/>
          <p:nvPr/>
        </p:nvSpPr>
        <p:spPr>
          <a:xfrm rot="803034" flipV="1">
            <a:off x="1032582" y="1694740"/>
            <a:ext cx="2350515" cy="95971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7" name="Picture 4" descr="RÃ©sultat de recherche d'images pour &quot;json&quot;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1" y="1169927"/>
            <a:ext cx="1806789" cy="86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RÃ©sultat de recherche d'images pour &quot;pdf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746" y="1374266"/>
            <a:ext cx="1090185" cy="79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RÃ©sultat de recherche d'images pour &quot;xml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294" y="1958592"/>
            <a:ext cx="919005" cy="91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èche courbée vers le haut 29"/>
          <p:cNvSpPr/>
          <p:nvPr/>
        </p:nvSpPr>
        <p:spPr>
          <a:xfrm rot="8984584" flipH="1" flipV="1">
            <a:off x="143051" y="4891856"/>
            <a:ext cx="3722668" cy="95971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5"/>
          <a:stretch/>
        </p:blipFill>
        <p:spPr>
          <a:xfrm>
            <a:off x="296478" y="4595215"/>
            <a:ext cx="2371665" cy="11083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9"/>
          <a:srcRect b="54372"/>
          <a:stretch/>
        </p:blipFill>
        <p:spPr>
          <a:xfrm>
            <a:off x="2622841" y="4662991"/>
            <a:ext cx="1903263" cy="8805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1479" y="5240974"/>
            <a:ext cx="1987728" cy="1118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9" b="32957"/>
          <a:stretch/>
        </p:blipFill>
        <p:spPr>
          <a:xfrm>
            <a:off x="10054111" y="3937276"/>
            <a:ext cx="2036092" cy="657939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192" y="2549550"/>
            <a:ext cx="1801629" cy="107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smtClean="0">
                <a:solidFill>
                  <a:schemeClr val="tx1"/>
                </a:solidFill>
              </a:rPr>
              <a:t>Exemples of approaches </a:t>
            </a:r>
            <a:r>
              <a:rPr lang="en-US" sz="2800" b="1">
                <a:solidFill>
                  <a:schemeClr val="tx1"/>
                </a:solidFill>
              </a:rPr>
              <a:t>to reach goals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smtClean="0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518648" y="1867261"/>
            <a:ext cx="3680967" cy="18454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270459" y="1867261"/>
            <a:ext cx="3680967" cy="18454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5270459" y="3771189"/>
            <a:ext cx="3680967" cy="18454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1518648" y="3771189"/>
            <a:ext cx="3680967" cy="184542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592853" y="2309719"/>
            <a:ext cx="2826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>
                <a:solidFill>
                  <a:schemeClr val="bg1"/>
                </a:solidFill>
              </a:rPr>
              <a:t>phenopacket-scraper</a:t>
            </a:r>
          </a:p>
        </p:txBody>
      </p:sp>
      <p:pic>
        <p:nvPicPr>
          <p:cNvPr id="1030" name="Picture 6" descr="RÃ©sultat de recherche d'images pour &quot;Monarch Initiative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750" y="1980115"/>
            <a:ext cx="1524231" cy="37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Monarch Initiative hpo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712" y="2005905"/>
            <a:ext cx="902842" cy="34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avec flèche 16"/>
          <p:cNvCxnSpPr/>
          <p:nvPr/>
        </p:nvCxnSpPr>
        <p:spPr>
          <a:xfrm flipH="1">
            <a:off x="2440865" y="2789974"/>
            <a:ext cx="859289" cy="210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3948892" y="2791247"/>
            <a:ext cx="470119" cy="26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3128907" y="2779271"/>
            <a:ext cx="449826" cy="56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357775" y="2967021"/>
            <a:ext cx="55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chemeClr val="bg1"/>
                </a:solidFill>
              </a:rPr>
              <a:t>API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807665" y="3282250"/>
            <a:ext cx="59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>
                <a:solidFill>
                  <a:schemeClr val="bg1"/>
                </a:solidFill>
              </a:rPr>
              <a:t>core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721784" y="2937607"/>
            <a:ext cx="93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>
                <a:solidFill>
                  <a:schemeClr val="bg1"/>
                </a:solidFill>
              </a:rPr>
              <a:t>webapp</a:t>
            </a:r>
            <a:endParaRPr lang="fr-FR">
              <a:solidFill>
                <a:schemeClr val="bg1"/>
              </a:solidFill>
            </a:endParaRPr>
          </a:p>
        </p:txBody>
      </p:sp>
      <p:pic>
        <p:nvPicPr>
          <p:cNvPr id="1034" name="Picture 10" descr="RÃ©sultat de recherche d'images pour &quot;python&quot;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10" b="11503"/>
          <a:stretch/>
        </p:blipFill>
        <p:spPr bwMode="auto">
          <a:xfrm>
            <a:off x="4357775" y="2497908"/>
            <a:ext cx="675532" cy="2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Ã©sultat de recherche d'images pour &quot;docker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61" y="2960902"/>
            <a:ext cx="945141" cy="3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m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532" y="2305984"/>
            <a:ext cx="1444172" cy="29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ZoneTexte 31"/>
          <p:cNvSpPr txBox="1"/>
          <p:nvPr/>
        </p:nvSpPr>
        <p:spPr>
          <a:xfrm>
            <a:off x="7152548" y="2261451"/>
            <a:ext cx="1600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BioTM - </a:t>
            </a:r>
            <a:r>
              <a:rPr lang="fr-FR"/>
              <a:t>LaSIGE</a:t>
            </a:r>
          </a:p>
          <a:p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6139988" y="2816387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mtClean="0">
                <a:solidFill>
                  <a:schemeClr val="bg1"/>
                </a:solidFill>
              </a:rPr>
              <a:t>IHP</a:t>
            </a:r>
            <a:endParaRPr lang="fr-FR" sz="2400">
              <a:solidFill>
                <a:schemeClr val="bg1"/>
              </a:solidFill>
            </a:endParaRPr>
          </a:p>
        </p:txBody>
      </p:sp>
      <p:pic>
        <p:nvPicPr>
          <p:cNvPr id="40" name="Picture 10" descr="RÃ©sultat de recherche d'images pour &quot;python&quot;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10" b="11503"/>
          <a:stretch/>
        </p:blipFill>
        <p:spPr bwMode="auto">
          <a:xfrm>
            <a:off x="6777176" y="2986098"/>
            <a:ext cx="675532" cy="2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2" descr="RÃ©sultat de recherche d'images pour &quot;docker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085" y="3186947"/>
            <a:ext cx="945141" cy="3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ZoneTexte 32"/>
          <p:cNvSpPr txBox="1"/>
          <p:nvPr/>
        </p:nvSpPr>
        <p:spPr>
          <a:xfrm>
            <a:off x="5615340" y="4525620"/>
            <a:ext cx="2991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http://labs.rd.ciencias.ulisboa.pt/mer</a:t>
            </a:r>
            <a:r>
              <a:rPr lang="fr-FR" sz="1400" smtClean="0"/>
              <a:t>/</a:t>
            </a:r>
          </a:p>
          <a:p>
            <a:r>
              <a:rPr lang="fr-FR" sz="1400" smtClean="0"/>
              <a:t>https</a:t>
            </a:r>
            <a:r>
              <a:rPr lang="fr-FR" sz="1400"/>
              <a:t>://github.com/lasigeBioTM/MER</a:t>
            </a:r>
          </a:p>
        </p:txBody>
      </p:sp>
      <p:pic>
        <p:nvPicPr>
          <p:cNvPr id="43" name="Picture 14" descr="Hom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815" y="4211136"/>
            <a:ext cx="1444172" cy="29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ZoneTexte 43"/>
          <p:cNvSpPr txBox="1"/>
          <p:nvPr/>
        </p:nvSpPr>
        <p:spPr>
          <a:xfrm>
            <a:off x="7068831" y="4166603"/>
            <a:ext cx="1600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BioTM - </a:t>
            </a:r>
            <a:r>
              <a:rPr lang="fr-FR"/>
              <a:t>LaSIGE</a:t>
            </a:r>
          </a:p>
          <a:p>
            <a:endParaRPr lang="fr-FR"/>
          </a:p>
        </p:txBody>
      </p:sp>
      <p:cxnSp>
        <p:nvCxnSpPr>
          <p:cNvPr id="35" name="Connecteur en angle 34"/>
          <p:cNvCxnSpPr/>
          <p:nvPr/>
        </p:nvCxnSpPr>
        <p:spPr>
          <a:xfrm>
            <a:off x="7243010" y="5035693"/>
            <a:ext cx="419396" cy="200849"/>
          </a:xfrm>
          <a:prstGeom prst="bentConnector3">
            <a:avLst>
              <a:gd name="adj1" fmla="val -15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7623196" y="5043211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smtClean="0">
                <a:solidFill>
                  <a:schemeClr val="bg1"/>
                </a:solidFill>
              </a:rPr>
              <a:t> MER API</a:t>
            </a:r>
            <a:endParaRPr lang="fr-FR" sz="1600">
              <a:solidFill>
                <a:schemeClr val="bg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3038452" y="4315900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mtClean="0">
                <a:solidFill>
                  <a:schemeClr val="bg1"/>
                </a:solidFill>
              </a:rPr>
              <a:t>Hippo</a:t>
            </a:r>
          </a:p>
        </p:txBody>
      </p:sp>
      <p:pic>
        <p:nvPicPr>
          <p:cNvPr id="51" name="Picture 6" descr="RÃ©sultat de recherche d'images pour &quot;Monarch Initiative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923" y="3865581"/>
            <a:ext cx="1524231" cy="37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8" descr="RÃ©sultat de recherche d'images pour &quot;Monarch Initiative hpo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885" y="3891371"/>
            <a:ext cx="902842" cy="34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645" y="4304852"/>
            <a:ext cx="436040" cy="432886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1553050" y="4715360"/>
            <a:ext cx="3372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https://github.com/KCCG/phenomics-hippo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9647496" y="5663703"/>
            <a:ext cx="200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Some others exist…</a:t>
            </a:r>
            <a:endParaRPr lang="fr-FR"/>
          </a:p>
        </p:txBody>
      </p:sp>
      <p:pic>
        <p:nvPicPr>
          <p:cNvPr id="1026" name="Picture 2" descr="RÃ©sultat de recherche d'images pour &quot;react js logo language&quot;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584" y="5085069"/>
            <a:ext cx="837939" cy="36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38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b="1" smtClean="0">
                <a:solidFill>
                  <a:schemeClr val="tx1"/>
                </a:solidFill>
              </a:rPr>
              <a:t>Technical Tasks and Skills Needed 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smtClean="0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065600" y="1518298"/>
            <a:ext cx="6168044" cy="748145"/>
          </a:xfrm>
          <a:prstGeom prst="round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1180483" y="1859230"/>
            <a:ext cx="82193" cy="82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340351" y="1649322"/>
            <a:ext cx="4573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Overview of toolkits proposed</a:t>
            </a:r>
            <a:endParaRPr lang="en-US" sz="2800"/>
          </a:p>
        </p:txBody>
      </p:sp>
      <p:sp>
        <p:nvSpPr>
          <p:cNvPr id="15" name="Rectangle à coins arrondis 14"/>
          <p:cNvSpPr/>
          <p:nvPr/>
        </p:nvSpPr>
        <p:spPr>
          <a:xfrm>
            <a:off x="1383053" y="2310351"/>
            <a:ext cx="6291719" cy="748145"/>
          </a:xfrm>
          <a:prstGeom prst="round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1497937" y="2651283"/>
            <a:ext cx="82193" cy="82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657805" y="2441375"/>
            <a:ext cx="6016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Testing\Enhancing of docker 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IPH- </a:t>
            </a:r>
            <a:r>
              <a:rPr lang="fr-FR" sz="2800" smtClean="0">
                <a:solidFill>
                  <a:schemeClr val="accent1">
                    <a:lumMod val="75000"/>
                  </a:schemeClr>
                </a:solidFill>
              </a:rPr>
              <a:t>BioTM</a:t>
            </a:r>
            <a:endParaRPr lang="fr-FR" sz="28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1580130" y="3441590"/>
            <a:ext cx="6442794" cy="1001006"/>
          </a:xfrm>
          <a:prstGeom prst="round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695013" y="3782522"/>
            <a:ext cx="82193" cy="82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1854881" y="3572614"/>
            <a:ext cx="52783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Testing\Enhancing of </a:t>
            </a:r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MER – </a:t>
            </a:r>
            <a:r>
              <a:rPr lang="fr-FR" sz="2800" smtClean="0">
                <a:solidFill>
                  <a:schemeClr val="accent6">
                    <a:lumMod val="75000"/>
                  </a:schemeClr>
                </a:solidFill>
              </a:rPr>
              <a:t>BioTM</a:t>
            </a:r>
          </a:p>
          <a:p>
            <a:r>
              <a:rPr lang="en-US" sz="2800" smtClean="0"/>
              <a:t>	</a:t>
            </a:r>
            <a:r>
              <a:rPr lang="en-US" sz="2800" i="1" smtClean="0">
                <a:solidFill>
                  <a:schemeClr val="accent6">
                    <a:lumMod val="75000"/>
                  </a:schemeClr>
                </a:solidFill>
              </a:rPr>
              <a:t>Testing API and Sources</a:t>
            </a:r>
            <a:endParaRPr lang="fr-FR" sz="2800" i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1777205" y="4839920"/>
            <a:ext cx="7059224" cy="1001006"/>
          </a:xfrm>
          <a:prstGeom prst="round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1892089" y="5180852"/>
            <a:ext cx="82193" cy="82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2051957" y="4970944"/>
            <a:ext cx="68762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Testing </a:t>
            </a:r>
            <a:r>
              <a:rPr lang="fr-FR" sz="2800" smtClean="0">
                <a:solidFill>
                  <a:schemeClr val="accent2">
                    <a:lumMod val="75000"/>
                  </a:schemeClr>
                </a:solidFill>
              </a:rPr>
              <a:t>Hippo </a:t>
            </a:r>
            <a:r>
              <a:rPr lang="en-US" sz="2800" smtClean="0"/>
              <a:t>and try to derive a local </a:t>
            </a:r>
            <a:r>
              <a:rPr lang="fr-FR" sz="2800" smtClean="0">
                <a:solidFill>
                  <a:schemeClr val="accent2">
                    <a:lumMod val="75000"/>
                  </a:schemeClr>
                </a:solidFill>
              </a:rPr>
              <a:t>Hippo</a:t>
            </a:r>
            <a:endParaRPr lang="fr-FR" sz="28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smtClean="0"/>
              <a:t>	</a:t>
            </a:r>
            <a:r>
              <a:rPr lang="en-US" sz="2800" i="1" smtClean="0">
                <a:solidFill>
                  <a:schemeClr val="accent2">
                    <a:lumMod val="75000"/>
                  </a:schemeClr>
                </a:solidFill>
              </a:rPr>
              <a:t>Replace Pubmed by another source</a:t>
            </a:r>
            <a:endParaRPr lang="fr-FR" sz="2800" i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6185471" y="5982983"/>
            <a:ext cx="6008531" cy="455218"/>
          </a:xfrm>
        </p:spPr>
        <p:txBody>
          <a:bodyPr>
            <a:normAutofit fontScale="92500"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smtClean="0">
                <a:solidFill>
                  <a:srgbClr val="24292E"/>
                </a:solidFill>
                <a:latin typeface="-apple-system"/>
              </a:rPr>
              <a:t> </a:t>
            </a:r>
            <a:r>
              <a:rPr lang="fr-FR" altLang="fr-FR" b="1" smtClean="0">
                <a:solidFill>
                  <a:srgbClr val="24292E"/>
                </a:solidFill>
                <a:latin typeface="-apple-system"/>
              </a:rPr>
              <a:t>Expected </a:t>
            </a:r>
            <a:r>
              <a:rPr lang="fr-FR" altLang="fr-FR" b="1">
                <a:solidFill>
                  <a:srgbClr val="24292E"/>
                </a:solidFill>
                <a:latin typeface="-apple-system"/>
              </a:rPr>
              <a:t>hacking days</a:t>
            </a:r>
            <a:r>
              <a:rPr lang="fr-FR" altLang="fr-FR">
                <a:solidFill>
                  <a:srgbClr val="24292E"/>
                </a:solidFill>
                <a:latin typeface="-apple-system"/>
              </a:rPr>
              <a:t>: 4 days</a:t>
            </a:r>
            <a:endParaRPr lang="fr-FR" altLang="fr-FR" sz="4000">
              <a:latin typeface="Arial" panose="020B0604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202075" y="1750699"/>
            <a:ext cx="3991927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sz="2800" b="1">
                <a:latin typeface="+mj-lt"/>
                <a:ea typeface="+mj-ea"/>
                <a:cs typeface="+mj-cs"/>
              </a:rPr>
              <a:t>Skills: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altLang="fr-FR" sz="2800" b="1">
                <a:latin typeface="+mj-lt"/>
                <a:ea typeface="+mj-ea"/>
                <a:cs typeface="+mj-cs"/>
              </a:rPr>
              <a:t>Python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sz="2800" b="1">
                <a:latin typeface="+mj-lt"/>
                <a:ea typeface="+mj-ea"/>
                <a:cs typeface="+mj-cs"/>
              </a:rPr>
              <a:t>React JS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altLang="fr-FR" sz="2800" b="1">
                <a:latin typeface="+mj-lt"/>
                <a:ea typeface="+mj-ea"/>
                <a:cs typeface="+mj-cs"/>
              </a:rPr>
              <a:t>Web APIs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altLang="fr-FR" sz="2800" b="1">
                <a:latin typeface="+mj-lt"/>
                <a:ea typeface="+mj-ea"/>
                <a:cs typeface="+mj-cs"/>
              </a:rPr>
              <a:t>XML, JSON, RDF/owl files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fr-FR" altLang="fr-FR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948790" y="114896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smtClean="0">
                <a:solidFill>
                  <a:schemeClr val="accent2">
                    <a:lumMod val="75000"/>
                  </a:schemeClr>
                </a:solidFill>
              </a:rPr>
              <a:t>Day 1-2</a:t>
            </a:r>
            <a:endParaRPr lang="fr-FR" b="1" i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411560" y="309777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smtClean="0">
                <a:solidFill>
                  <a:schemeClr val="accent2">
                    <a:lumMod val="75000"/>
                  </a:schemeClr>
                </a:solidFill>
              </a:rPr>
              <a:t>Day 3</a:t>
            </a:r>
            <a:endParaRPr lang="fr-FR" b="1" i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783799" y="443965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smtClean="0">
                <a:solidFill>
                  <a:schemeClr val="accent2">
                    <a:lumMod val="75000"/>
                  </a:schemeClr>
                </a:solidFill>
              </a:rPr>
              <a:t>Day 4</a:t>
            </a:r>
            <a:endParaRPr lang="fr-FR" b="1" i="1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69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100" b="1" smtClean="0">
                <a:solidFill>
                  <a:schemeClr val="tx1"/>
                </a:solidFill>
              </a:rPr>
              <a:t>LINKS</a:t>
            </a:r>
            <a:r>
              <a:rPr lang="fr-FR" smtClean="0"/>
              <a:t/>
            </a:r>
            <a:br>
              <a:rPr lang="fr-FR" smtClean="0"/>
            </a:b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3200"/>
              <a:t>Phenopacket-Scrapper</a:t>
            </a:r>
          </a:p>
          <a:p>
            <a:pPr marL="457200" lvl="1" indent="0">
              <a:buNone/>
            </a:pPr>
            <a:r>
              <a:rPr lang="fr-FR" sz="2000"/>
              <a:t>https://github.com/monarch-initiative/phenopacket-scraper-core</a:t>
            </a:r>
          </a:p>
          <a:p>
            <a:pPr marL="457200" lvl="1" indent="0">
              <a:buNone/>
            </a:pPr>
            <a:r>
              <a:rPr lang="fr-FR" sz="2000"/>
              <a:t>https://github.com/monarch-initiative/phenopacket-scraper-webapp</a:t>
            </a:r>
          </a:p>
          <a:p>
            <a:pPr marL="457200" lvl="1" indent="0">
              <a:buNone/>
            </a:pPr>
            <a:r>
              <a:rPr lang="fr-FR" sz="2000"/>
              <a:t>https://</a:t>
            </a:r>
            <a:r>
              <a:rPr lang="fr-FR" sz="2000" smtClean="0"/>
              <a:t>github.com/monarch-initiative/phenopacket-scraper-api</a:t>
            </a:r>
          </a:p>
          <a:p>
            <a:pPr marL="457200" lvl="1" indent="0">
              <a:buNone/>
            </a:pPr>
            <a:endParaRPr lang="fr-FR" sz="2000" smtClean="0"/>
          </a:p>
          <a:p>
            <a:r>
              <a:rPr lang="fr-FR" smtClean="0"/>
              <a:t> </a:t>
            </a:r>
            <a:r>
              <a:rPr lang="en-US" sz="3200"/>
              <a:t>P</a:t>
            </a:r>
            <a:r>
              <a:rPr lang="en-US" sz="3200" smtClean="0"/>
              <a:t>henomics-hippo</a:t>
            </a:r>
            <a:endParaRPr lang="fr-FR" sz="3200" smtClean="0"/>
          </a:p>
          <a:p>
            <a:pPr marL="457200" lvl="1" indent="0">
              <a:buNone/>
            </a:pPr>
            <a:r>
              <a:rPr lang="fr-FR" sz="2100"/>
              <a:t>https://</a:t>
            </a:r>
            <a:r>
              <a:rPr lang="fr-FR" sz="2100" smtClean="0"/>
              <a:t>github.com/KCCG/phenomics-hippo</a:t>
            </a:r>
          </a:p>
          <a:p>
            <a:pPr marL="457200" lvl="1" indent="0">
              <a:buNone/>
            </a:pPr>
            <a:r>
              <a:rPr lang="fr-FR" sz="2100" smtClean="0"/>
              <a:t>https</a:t>
            </a:r>
            <a:r>
              <a:rPr lang="fr-FR" sz="2100"/>
              <a:t>://hippo.monarchinitiative.org</a:t>
            </a:r>
            <a:endParaRPr lang="fr-FR" sz="2100" smtClean="0"/>
          </a:p>
          <a:p>
            <a:pPr marL="457200" lvl="1" indent="0">
              <a:buNone/>
            </a:pPr>
            <a:endParaRPr lang="fr-FR" sz="2100"/>
          </a:p>
          <a:p>
            <a:r>
              <a:rPr lang="fr-FR" sz="3200"/>
              <a:t>IHP</a:t>
            </a:r>
          </a:p>
          <a:p>
            <a:pPr marL="457200" lvl="1" indent="0">
              <a:buNone/>
            </a:pPr>
            <a:r>
              <a:rPr lang="fr-FR" sz="2000"/>
              <a:t>https://</a:t>
            </a:r>
            <a:r>
              <a:rPr lang="fr-FR" sz="2000" smtClean="0"/>
              <a:t>github.com/lasigeBioTM/IHP</a:t>
            </a:r>
          </a:p>
          <a:p>
            <a:pPr marL="457200" lvl="1" indent="0">
              <a:buNone/>
            </a:pPr>
            <a:endParaRPr lang="fr-FR"/>
          </a:p>
          <a:p>
            <a:r>
              <a:rPr lang="fr-FR" smtClean="0"/>
              <a:t>MER</a:t>
            </a:r>
          </a:p>
          <a:p>
            <a:pPr marL="457200" lvl="1" indent="0">
              <a:buNone/>
            </a:pPr>
            <a:r>
              <a:rPr lang="fr-FR" sz="2000"/>
              <a:t>http://labs.rd.ciencias.ulisboa.pt/mer/</a:t>
            </a:r>
          </a:p>
          <a:p>
            <a:pPr marL="457200" lvl="1" indent="0">
              <a:buNone/>
            </a:pPr>
            <a:r>
              <a:rPr lang="fr-FR" sz="2000"/>
              <a:t>https://</a:t>
            </a:r>
            <a:r>
              <a:rPr lang="fr-FR" sz="2000" smtClean="0"/>
              <a:t>github.com/lasigeBioTM/MER</a:t>
            </a:r>
            <a:endParaRPr lang="fr-FR" sz="2000"/>
          </a:p>
        </p:txBody>
      </p:sp>
      <p:sp>
        <p:nvSpPr>
          <p:cNvPr id="4" name="Rectangle 3"/>
          <p:cNvSpPr/>
          <p:nvPr/>
        </p:nvSpPr>
        <p:spPr>
          <a:xfrm>
            <a:off x="7730838" y="616988"/>
            <a:ext cx="4342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kern="0">
                <a:solidFill>
                  <a:schemeClr val="accent5">
                    <a:lumMod val="75000"/>
                  </a:schemeClr>
                </a:solidFill>
              </a:rPr>
              <a:t>David </a:t>
            </a:r>
            <a:r>
              <a:rPr lang="fr-FR" sz="2400" kern="0" smtClean="0">
                <a:solidFill>
                  <a:schemeClr val="accent5">
                    <a:lumMod val="75000"/>
                  </a:schemeClr>
                </a:solidFill>
              </a:rPr>
              <a:t>Lagorce </a:t>
            </a:r>
            <a:r>
              <a:rPr lang="fr-FR" i="1" kern="0" smtClean="0">
                <a:solidFill>
                  <a:schemeClr val="accent5">
                    <a:lumMod val="75000"/>
                  </a:schemeClr>
                </a:solidFill>
              </a:rPr>
              <a:t>david.lagorce@inserm.fr</a:t>
            </a:r>
            <a:r>
              <a:rPr lang="fr-FR" kern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fr-FR" kern="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8949267" y="4795335"/>
            <a:ext cx="2102536" cy="369332"/>
            <a:chOff x="7730838" y="4025592"/>
            <a:chExt cx="2102536" cy="369332"/>
          </a:xfrm>
        </p:grpSpPr>
        <p:sp>
          <p:nvSpPr>
            <p:cNvPr id="5" name="ZoneTexte 4"/>
            <p:cNvSpPr txBox="1"/>
            <p:nvPr/>
          </p:nvSpPr>
          <p:spPr>
            <a:xfrm>
              <a:off x="9184350" y="4025592"/>
              <a:ext cx="649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/>
                <a:t>Links</a:t>
              </a:r>
            </a:p>
          </p:txBody>
        </p:sp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0838" y="4074602"/>
              <a:ext cx="1439335" cy="271313"/>
            </a:xfrm>
            <a:prstGeom prst="rect">
              <a:avLst/>
            </a:prstGeom>
          </p:spPr>
        </p:pic>
      </p:grpSp>
      <p:sp>
        <p:nvSpPr>
          <p:cNvPr id="8" name="ZoneTexte 7"/>
          <p:cNvSpPr txBox="1"/>
          <p:nvPr/>
        </p:nvSpPr>
        <p:spPr>
          <a:xfrm>
            <a:off x="8949267" y="5164667"/>
            <a:ext cx="29570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>
                <a:hlinkClick r:id="rId3"/>
              </a:rPr>
              <a:t>www.orpha.net</a:t>
            </a:r>
            <a:endParaRPr lang="fr-FR" smtClean="0"/>
          </a:p>
          <a:p>
            <a:r>
              <a:rPr lang="fr-FR" smtClean="0">
                <a:hlinkClick r:id="rId4"/>
              </a:rPr>
              <a:t>www.orphadata.org</a:t>
            </a:r>
            <a:endParaRPr lang="fr-FR" smtClean="0"/>
          </a:p>
          <a:p>
            <a:r>
              <a:rPr lang="fr-FR">
                <a:hlinkClick r:id="rId5"/>
              </a:rPr>
              <a:t>https</a:t>
            </a:r>
            <a:r>
              <a:rPr lang="fr-FR">
                <a:hlinkClick r:id="rId5"/>
              </a:rPr>
              <a:t>://</a:t>
            </a:r>
            <a:r>
              <a:rPr lang="fr-FR" smtClean="0">
                <a:hlinkClick r:id="rId5"/>
              </a:rPr>
              <a:t>github.com/Orphanet</a:t>
            </a:r>
            <a:endParaRPr lang="fr-FR" smtClean="0"/>
          </a:p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8775857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469</Words>
  <Application>Microsoft Office PowerPoint</Application>
  <PresentationFormat>Grand écran</PresentationFormat>
  <Paragraphs>124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8" baseType="lpstr">
      <vt:lpstr>ＭＳ Ｐゴシック</vt:lpstr>
      <vt:lpstr>-apple-system</vt:lpstr>
      <vt:lpstr>Arial</vt:lpstr>
      <vt:lpstr>Calibri</vt:lpstr>
      <vt:lpstr>Calibri Light</vt:lpstr>
      <vt:lpstr>Corbel</vt:lpstr>
      <vt:lpstr>Geneva</vt:lpstr>
      <vt:lpstr>Times New Roman</vt:lpstr>
      <vt:lpstr>Thème Office</vt:lpstr>
      <vt:lpstr>Improve Orphanet disease description knowledge by phenotypic automated recognition by using scrapping toolkits </vt:lpstr>
      <vt:lpstr>Background information - Context of the project</vt:lpstr>
      <vt:lpstr>Background information - Context of the project</vt:lpstr>
      <vt:lpstr>Background information - Context of the project</vt:lpstr>
      <vt:lpstr>Expected Outcomes</vt:lpstr>
      <vt:lpstr>Approaches to reach goals</vt:lpstr>
      <vt:lpstr>Exemples of approaches to reach goals</vt:lpstr>
      <vt:lpstr>Technical Tasks and Skills Needed </vt:lpstr>
      <vt:lpstr>LINKS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US14 - Orphanet</dc:title>
  <dc:creator>David Lagorce</dc:creator>
  <cp:lastModifiedBy>David Lagorce</cp:lastModifiedBy>
  <cp:revision>59</cp:revision>
  <dcterms:created xsi:type="dcterms:W3CDTF">2018-09-27T12:55:25Z</dcterms:created>
  <dcterms:modified xsi:type="dcterms:W3CDTF">2018-11-02T14:55:25Z</dcterms:modified>
</cp:coreProperties>
</file>