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80" r:id="rId3"/>
    <p:sldId id="273" r:id="rId4"/>
    <p:sldId id="269" r:id="rId5"/>
    <p:sldId id="279" r:id="rId6"/>
    <p:sldId id="270" r:id="rId7"/>
    <p:sldId id="278" r:id="rId8"/>
    <p:sldId id="260" r:id="rId9"/>
    <p:sldId id="27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B92"/>
    <a:srgbClr val="0C53F2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8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4DAE6-7A8F-4F48-9AD1-F278C4226D9A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96B22-15B8-46B7-9224-EF7C48CA4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38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60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</a:t>
            </a:r>
            <a:r>
              <a:rPr lang="fr-FR" baseline="0" dirty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132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</a:t>
            </a:r>
            <a:r>
              <a:rPr lang="fr-FR" baseline="0" dirty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723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</a:t>
            </a:r>
            <a:r>
              <a:rPr lang="fr-FR" baseline="0" dirty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00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</a:t>
            </a:r>
            <a:r>
              <a:rPr lang="fr-FR" baseline="0" dirty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803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</a:t>
            </a:r>
            <a:r>
              <a:rPr lang="fr-FR" baseline="0" dirty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54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</a:t>
            </a:r>
            <a:r>
              <a:rPr lang="fr-FR" baseline="0" dirty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26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</a:t>
            </a:r>
            <a:r>
              <a:rPr lang="fr-FR" baseline="0" dirty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66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64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93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331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600" y="365132"/>
            <a:ext cx="10080000" cy="713521"/>
          </a:xfrm>
          <a:prstGeom prst="rect">
            <a:avLst/>
          </a:prstGeom>
        </p:spPr>
        <p:txBody>
          <a:bodyPr/>
          <a:lstStyle>
            <a:lvl1pPr>
              <a:defRPr sz="2667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311542" y="6511003"/>
            <a:ext cx="823617" cy="287872"/>
          </a:xfrm>
          <a:prstGeom prst="rect">
            <a:avLst/>
          </a:prstGeom>
        </p:spPr>
        <p:txBody>
          <a:bodyPr rIns="0"/>
          <a:lstStyle>
            <a:lvl1pPr algn="r">
              <a:defRPr sz="1333" b="0" i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90F7D937-8C47-D949-9B66-03B4793ACC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1078648"/>
            <a:ext cx="12192000" cy="0"/>
          </a:xfrm>
          <a:prstGeom prst="line">
            <a:avLst/>
          </a:prstGeom>
          <a:ln>
            <a:solidFill>
              <a:srgbClr val="EF4C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5600" y="6508800"/>
            <a:ext cx="4195200" cy="312000"/>
          </a:xfrm>
          <a:prstGeom prst="rect">
            <a:avLst/>
          </a:prstGeom>
        </p:spPr>
        <p:txBody>
          <a:bodyPr/>
          <a:lstStyle>
            <a:lvl1pPr>
              <a:defRPr sz="1333" b="0" i="1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fr-FR" dirty="0"/>
              <a:t>US14-Orphanet</a:t>
            </a:r>
          </a:p>
        </p:txBody>
      </p:sp>
      <p:sp>
        <p:nvSpPr>
          <p:cNvPr id="15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928000" y="6511003"/>
            <a:ext cx="1339443" cy="287872"/>
          </a:xfrm>
          <a:prstGeom prst="rect">
            <a:avLst/>
          </a:prstGeom>
        </p:spPr>
        <p:txBody>
          <a:bodyPr/>
          <a:lstStyle>
            <a:lvl1pPr>
              <a:defRPr sz="1333" b="0" i="1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fr-FR"/>
              <a:t>7 mars 2018</a:t>
            </a:r>
            <a:endParaRPr lang="fr-FR" dirty="0"/>
          </a:p>
        </p:txBody>
      </p:sp>
      <p:cxnSp>
        <p:nvCxnSpPr>
          <p:cNvPr id="17" name="Connecteur droit 16"/>
          <p:cNvCxnSpPr/>
          <p:nvPr userDrawn="1"/>
        </p:nvCxnSpPr>
        <p:spPr>
          <a:xfrm>
            <a:off x="-14583" y="6465116"/>
            <a:ext cx="12192000" cy="0"/>
          </a:xfrm>
          <a:prstGeom prst="line">
            <a:avLst/>
          </a:prstGeom>
          <a:ln w="3175">
            <a:solidFill>
              <a:srgbClr val="EF4C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1" b="19461"/>
          <a:stretch/>
        </p:blipFill>
        <p:spPr>
          <a:xfrm>
            <a:off x="5679795" y="6496964"/>
            <a:ext cx="1347964" cy="334435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065600" y="1319999"/>
            <a:ext cx="10080000" cy="4923485"/>
          </a:xfrm>
        </p:spPr>
        <p:txBody>
          <a:bodyPr/>
          <a:lstStyle>
            <a:lvl5pPr>
              <a:defRPr sz="2667" i="0"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4043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ELIX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elixir_1_RZ_ma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4760686"/>
            <a:ext cx="2427817" cy="185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40084" y="6237289"/>
            <a:ext cx="390313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24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www.elixir-europe.org</a:t>
            </a:r>
            <a:endParaRPr lang="en-US" sz="24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</p:spPr>
        <p:txBody>
          <a:bodyPr>
            <a:normAutofit/>
          </a:bodyPr>
          <a:lstStyle>
            <a:lvl1pPr algn="r">
              <a:defRPr sz="5000" b="1">
                <a:solidFill>
                  <a:srgbClr val="003F41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</p:spPr>
        <p:txBody>
          <a:bodyPr>
            <a:normAutofit/>
          </a:bodyPr>
          <a:lstStyle>
            <a:lvl1pPr marL="0" indent="0" algn="r">
              <a:buNone/>
              <a:defRPr lang="en-US" sz="2800" i="1"/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634328" y="5192680"/>
            <a:ext cx="6708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dirty="0">
                <a:solidFill>
                  <a:schemeClr val="tx2"/>
                </a:solidFill>
              </a:rPr>
              <a:t>ELIXIR H-CNV community meeting September 28th 2018</a:t>
            </a:r>
          </a:p>
        </p:txBody>
      </p:sp>
    </p:spTree>
    <p:extLst>
      <p:ext uri="{BB962C8B-B14F-4D97-AF65-F5344CB8AC3E}">
        <p14:creationId xmlns:p14="http://schemas.microsoft.com/office/powerpoint/2010/main" val="285603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72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7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80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57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9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19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58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4637-373D-4836-AA95-4B9D85F327C3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8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P406Jd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630622" y="1917310"/>
            <a:ext cx="11971284" cy="2493078"/>
          </a:xfrm>
        </p:spPr>
        <p:txBody>
          <a:bodyPr>
            <a:normAutofit/>
          </a:bodyPr>
          <a:lstStyle/>
          <a:p>
            <a:r>
              <a:rPr lang="en-US" sz="4000" dirty="0"/>
              <a:t>Development of a catalog of federated SPARQL queries in the field of Rare Diseases 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921938" y="4399662"/>
            <a:ext cx="4267200" cy="971591"/>
          </a:xfrm>
        </p:spPr>
        <p:txBody>
          <a:bodyPr>
            <a:normAutofit/>
          </a:bodyPr>
          <a:lstStyle/>
          <a:p>
            <a:r>
              <a:rPr lang="en-US"/>
              <a:t>Marc Hanauer</a:t>
            </a:r>
            <a:br>
              <a:rPr lang="en-US"/>
            </a:br>
            <a:r>
              <a:rPr lang="en-US"/>
              <a:t>marc.hanauer@inserm.fr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08938" y="5192680"/>
            <a:ext cx="6831724" cy="4408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88" y="6248400"/>
            <a:ext cx="2914650" cy="609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8445062" y="6222694"/>
            <a:ext cx="2969172" cy="4408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761" y="5828592"/>
            <a:ext cx="1899773" cy="78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Background information - Context of the project</a:t>
            </a:r>
            <a:endParaRPr lang="fr-FR" sz="2800" b="1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5485954E-E493-4B6B-A640-43C81FBCD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74" y="1027729"/>
            <a:ext cx="8537851" cy="4802541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AA25DEE6-AC3D-4A49-B281-2AEADD47F951}"/>
              </a:ext>
            </a:extLst>
          </p:cNvPr>
          <p:cNvGrpSpPr/>
          <p:nvPr/>
        </p:nvGrpSpPr>
        <p:grpSpPr>
          <a:xfrm>
            <a:off x="2932651" y="1954635"/>
            <a:ext cx="6326698" cy="3851813"/>
            <a:chOff x="2932651" y="1954635"/>
            <a:chExt cx="6326698" cy="3851813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xmlns="" id="{3AFD473F-2FAF-4FDB-8869-6622066489DC}"/>
                </a:ext>
              </a:extLst>
            </p:cNvPr>
            <p:cNvSpPr/>
            <p:nvPr/>
          </p:nvSpPr>
          <p:spPr>
            <a:xfrm>
              <a:off x="3095538" y="4118994"/>
              <a:ext cx="1518407" cy="62078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xmlns="" id="{418E3B46-84BB-44D1-BD4E-11ECF819B0D0}"/>
                </a:ext>
              </a:extLst>
            </p:cNvPr>
            <p:cNvSpPr/>
            <p:nvPr/>
          </p:nvSpPr>
          <p:spPr>
            <a:xfrm>
              <a:off x="4867014" y="2818701"/>
              <a:ext cx="1844179" cy="116607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xmlns="" id="{88FC58F6-E2FE-45B5-B49C-5FD259573155}"/>
                </a:ext>
              </a:extLst>
            </p:cNvPr>
            <p:cNvSpPr/>
            <p:nvPr/>
          </p:nvSpPr>
          <p:spPr>
            <a:xfrm>
              <a:off x="2932651" y="1954635"/>
              <a:ext cx="1622571" cy="86406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xmlns="" id="{198543B8-F3C9-4C0E-900C-89E126C84176}"/>
                </a:ext>
              </a:extLst>
            </p:cNvPr>
            <p:cNvSpPr/>
            <p:nvPr/>
          </p:nvSpPr>
          <p:spPr>
            <a:xfrm>
              <a:off x="6516148" y="2021747"/>
              <a:ext cx="2743201" cy="106540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xmlns="" id="{4A8E2462-92ED-4D0D-8A9B-6F2A84E74E88}"/>
                </a:ext>
              </a:extLst>
            </p:cNvPr>
            <p:cNvSpPr/>
            <p:nvPr/>
          </p:nvSpPr>
          <p:spPr>
            <a:xfrm>
              <a:off x="4269997" y="4640378"/>
              <a:ext cx="3087150" cy="116607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65364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Background information - Context of the project</a:t>
            </a:r>
            <a:endParaRPr lang="fr-FR" sz="2800" b="1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FA8E8004-557F-46D4-9DED-C438ACD76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1" y="1115468"/>
            <a:ext cx="10321879" cy="491957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EBC991A2-1A6F-4054-A923-34C51286A2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729" y="2189527"/>
            <a:ext cx="3142849" cy="21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Background information - Context of the project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5" name="Organigramme : Préparation 4"/>
          <p:cNvSpPr/>
          <p:nvPr/>
        </p:nvSpPr>
        <p:spPr>
          <a:xfrm>
            <a:off x="4462272" y="1313301"/>
            <a:ext cx="2313432" cy="15270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Orphanet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28" name="Organigramme : Préparation 27"/>
          <p:cNvSpPr/>
          <p:nvPr/>
        </p:nvSpPr>
        <p:spPr>
          <a:xfrm>
            <a:off x="6516624" y="2311473"/>
            <a:ext cx="2313432" cy="1527048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Uniprot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29" name="Organigramme : Préparation 28"/>
          <p:cNvSpPr/>
          <p:nvPr/>
        </p:nvSpPr>
        <p:spPr>
          <a:xfrm>
            <a:off x="8753856" y="1478345"/>
            <a:ext cx="2313432" cy="1527048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Reactome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30" name="Organigramme : Préparation 29"/>
          <p:cNvSpPr/>
          <p:nvPr/>
        </p:nvSpPr>
        <p:spPr>
          <a:xfrm>
            <a:off x="4462272" y="3177742"/>
            <a:ext cx="2313432" cy="1527048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wikidata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31" name="Organigramme : Préparation 30"/>
          <p:cNvSpPr/>
          <p:nvPr/>
        </p:nvSpPr>
        <p:spPr>
          <a:xfrm>
            <a:off x="2316480" y="2232034"/>
            <a:ext cx="2313432" cy="1527048"/>
          </a:xfrm>
          <a:prstGeom prst="flowChartPreparat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wikipathway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32" name="Organigramme : Préparation 31"/>
          <p:cNvSpPr/>
          <p:nvPr/>
        </p:nvSpPr>
        <p:spPr>
          <a:xfrm>
            <a:off x="8403336" y="3596686"/>
            <a:ext cx="2313432" cy="1527048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EBI</a:t>
            </a:r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33" name="Organigramme : Préparation 32"/>
          <p:cNvSpPr/>
          <p:nvPr/>
        </p:nvSpPr>
        <p:spPr>
          <a:xfrm>
            <a:off x="1677924" y="4006798"/>
            <a:ext cx="2313432" cy="1527048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Disgenet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34" name="Organigramme : Préparation 33"/>
          <p:cNvSpPr/>
          <p:nvPr/>
        </p:nvSpPr>
        <p:spPr>
          <a:xfrm>
            <a:off x="6324600" y="4664427"/>
            <a:ext cx="2313432" cy="1527048"/>
          </a:xfrm>
          <a:prstGeom prst="flowChartPreparation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Any</a:t>
            </a:r>
            <a:r>
              <a:rPr lang="fr-FR" dirty="0"/>
              <a:t> relevant</a:t>
            </a:r>
          </a:p>
          <a:p>
            <a:pPr algn="ctr"/>
            <a:r>
              <a:rPr lang="fr-FR" dirty="0"/>
              <a:t>SPARQL</a:t>
            </a:r>
          </a:p>
        </p:txBody>
      </p:sp>
    </p:spTree>
    <p:extLst>
      <p:ext uri="{BB962C8B-B14F-4D97-AF65-F5344CB8AC3E}">
        <p14:creationId xmlns:p14="http://schemas.microsoft.com/office/powerpoint/2010/main" val="24642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Expected Outcomes : Solving puzzle Federation !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5" name="Organigramme : Préparation 4"/>
          <p:cNvSpPr/>
          <p:nvPr/>
        </p:nvSpPr>
        <p:spPr>
          <a:xfrm>
            <a:off x="4462272" y="1313301"/>
            <a:ext cx="2313432" cy="15270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Orphanet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28" name="Organigramme : Préparation 27"/>
          <p:cNvSpPr/>
          <p:nvPr/>
        </p:nvSpPr>
        <p:spPr>
          <a:xfrm>
            <a:off x="6324600" y="2101161"/>
            <a:ext cx="2313432" cy="1527048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Uniprot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29" name="Organigramme : Préparation 28"/>
          <p:cNvSpPr/>
          <p:nvPr/>
        </p:nvSpPr>
        <p:spPr>
          <a:xfrm>
            <a:off x="8101584" y="2839414"/>
            <a:ext cx="2313432" cy="1527048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Reactome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30" name="Organigramme : Préparation 29"/>
          <p:cNvSpPr/>
          <p:nvPr/>
        </p:nvSpPr>
        <p:spPr>
          <a:xfrm>
            <a:off x="4462272" y="2839414"/>
            <a:ext cx="2313432" cy="1527048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wikidata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31" name="Organigramme : Préparation 30"/>
          <p:cNvSpPr/>
          <p:nvPr/>
        </p:nvSpPr>
        <p:spPr>
          <a:xfrm>
            <a:off x="2627376" y="2113162"/>
            <a:ext cx="2313432" cy="1527048"/>
          </a:xfrm>
          <a:prstGeom prst="flowChartPreparat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wikipathway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32" name="Organigramme : Préparation 31"/>
          <p:cNvSpPr/>
          <p:nvPr/>
        </p:nvSpPr>
        <p:spPr>
          <a:xfrm>
            <a:off x="6281928" y="3596686"/>
            <a:ext cx="2313432" cy="1527048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EBI</a:t>
            </a:r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33" name="Organigramme : Préparation 32"/>
          <p:cNvSpPr/>
          <p:nvPr/>
        </p:nvSpPr>
        <p:spPr>
          <a:xfrm>
            <a:off x="2638044" y="3659326"/>
            <a:ext cx="2313432" cy="1527048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Disgenet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34" name="Organigramme : Préparation 33"/>
          <p:cNvSpPr/>
          <p:nvPr/>
        </p:nvSpPr>
        <p:spPr>
          <a:xfrm>
            <a:off x="4514088" y="4371819"/>
            <a:ext cx="2313432" cy="1527048"/>
          </a:xfrm>
          <a:prstGeom prst="flowChartPreparation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Any</a:t>
            </a:r>
            <a:r>
              <a:rPr lang="fr-FR" dirty="0"/>
              <a:t> relevant</a:t>
            </a:r>
          </a:p>
          <a:p>
            <a:pPr algn="ctr"/>
            <a:r>
              <a:rPr lang="fr-FR" dirty="0"/>
              <a:t>SPARQL</a:t>
            </a:r>
          </a:p>
        </p:txBody>
      </p:sp>
    </p:spTree>
    <p:extLst>
      <p:ext uri="{BB962C8B-B14F-4D97-AF65-F5344CB8AC3E}">
        <p14:creationId xmlns:p14="http://schemas.microsoft.com/office/powerpoint/2010/main" val="30440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Expected Outcomes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39337" y="1737360"/>
            <a:ext cx="105072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propose to try to: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Obtain an (editable) catalogue of relevant </a:t>
            </a:r>
            <a:r>
              <a:rPr lang="en-US" sz="2400" dirty="0" err="1"/>
              <a:t>sparql</a:t>
            </a:r>
            <a:r>
              <a:rPr lang="en-US" sz="2400" dirty="0"/>
              <a:t> Endpoint in the field of RD.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Biotools</a:t>
            </a:r>
            <a:r>
              <a:rPr lang="en-US" sz="2400" dirty="0"/>
              <a:t> =&gt; “</a:t>
            </a:r>
            <a:r>
              <a:rPr lang="en-US" sz="2400" dirty="0" err="1"/>
              <a:t>sparql</a:t>
            </a:r>
            <a:r>
              <a:rPr lang="en-US" sz="2400" dirty="0"/>
              <a:t>”, “endpoint”, “rare diseases”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(or list existing) </a:t>
            </a:r>
            <a:r>
              <a:rPr lang="en-US" sz="2400" dirty="0" err="1"/>
              <a:t>sparql</a:t>
            </a:r>
            <a:r>
              <a:rPr lang="en-US" sz="2400" dirty="0"/>
              <a:t> queries for each sources, relevant for 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Give access to federated </a:t>
            </a:r>
            <a:r>
              <a:rPr lang="en-US" sz="2400" dirty="0" err="1"/>
              <a:t>sparql</a:t>
            </a:r>
            <a:r>
              <a:rPr lang="en-US" sz="2400" dirty="0"/>
              <a:t> queries across sources with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nice web interface to end-users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Enjoy!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556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Approaches to reach goals / Hacking </a:t>
            </a:r>
            <a:r>
              <a:rPr lang="en-US" sz="2800" b="1" dirty="0" err="1">
                <a:solidFill>
                  <a:schemeClr val="tx1"/>
                </a:solidFill>
              </a:rPr>
              <a:t>organisation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939337" y="1737360"/>
            <a:ext cx="1050728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Tasks can be done in parallel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each relevant sources. Give a quick definition. List existing or craft sample query for RD perspective.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Setup a web interface to manage resource information and queries (</a:t>
            </a:r>
            <a:r>
              <a:rPr lang="en-US" sz="2400" dirty="0" err="1"/>
              <a:t>jupyter</a:t>
            </a:r>
            <a:r>
              <a:rPr lang="en-US" sz="2400" dirty="0"/>
              <a:t> note book ? Lodestar ? </a:t>
            </a:r>
            <a:r>
              <a:rPr lang="en-US" sz="2400" dirty="0" err="1"/>
              <a:t>YASGui</a:t>
            </a:r>
            <a:r>
              <a:rPr lang="en-US" sz="2400" dirty="0"/>
              <a:t>…) : </a:t>
            </a:r>
            <a:r>
              <a:rPr lang="en-US" sz="2400" u="sng" dirty="0"/>
              <a:t>your expertise is needed </a:t>
            </a:r>
            <a:r>
              <a:rPr lang="en-US" sz="2400" dirty="0"/>
              <a:t>!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Play time : try to setup several federated queries around </a:t>
            </a:r>
            <a:r>
              <a:rPr lang="en-US" sz="2400" dirty="0" err="1"/>
              <a:t>sparql</a:t>
            </a:r>
            <a:r>
              <a:rPr lang="en-US" sz="2400" dirty="0"/>
              <a:t> endpoints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Provide a </a:t>
            </a:r>
            <a:r>
              <a:rPr lang="en-US" sz="2400" dirty="0" err="1"/>
              <a:t>docker</a:t>
            </a:r>
            <a:r>
              <a:rPr lang="en-US" sz="2400" dirty="0"/>
              <a:t> image of </a:t>
            </a:r>
            <a:r>
              <a:rPr lang="en-US" sz="2400" dirty="0" err="1"/>
              <a:t>sparql</a:t>
            </a:r>
            <a:r>
              <a:rPr lang="en-US" sz="2400" dirty="0"/>
              <a:t> </a:t>
            </a:r>
            <a:r>
              <a:rPr lang="en-US" sz="2400" dirty="0" err="1"/>
              <a:t>enpoint</a:t>
            </a:r>
            <a:r>
              <a:rPr lang="en-US" sz="2400" dirty="0"/>
              <a:t> already loaded.</a:t>
            </a:r>
            <a:br>
              <a:rPr lang="en-US" sz="2400" dirty="0"/>
            </a:br>
            <a:endParaRPr lang="en-US" sz="2400" dirty="0"/>
          </a:p>
          <a:p>
            <a:pPr algn="ctr"/>
            <a:r>
              <a:rPr lang="en-US" sz="2400" dirty="0"/>
              <a:t>     </a:t>
            </a:r>
            <a:r>
              <a:rPr lang="en-US" sz="2400" b="1" u="sng" dirty="0">
                <a:solidFill>
                  <a:srgbClr val="FF0000"/>
                </a:solidFill>
              </a:rPr>
              <a:t>your expertise is needed </a:t>
            </a:r>
            <a:r>
              <a:rPr lang="en-US" sz="2400" b="1" dirty="0">
                <a:solidFill>
                  <a:srgbClr val="FF0000"/>
                </a:solidFill>
              </a:rPr>
              <a:t>!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886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>
                <a:solidFill>
                  <a:schemeClr val="tx1"/>
                </a:solidFill>
              </a:rPr>
              <a:t>Skills Needed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24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553536" y="1915901"/>
            <a:ext cx="10080000" cy="3210904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24292E"/>
                </a:solidFill>
                <a:latin typeface="-apple-system"/>
              </a:rPr>
              <a:t>SPARQL masters, </a:t>
            </a:r>
            <a:r>
              <a:rPr lang="fr-FR" altLang="fr-FR" dirty="0" err="1">
                <a:solidFill>
                  <a:srgbClr val="24292E"/>
                </a:solidFill>
                <a:latin typeface="-apple-system"/>
              </a:rPr>
              <a:t>ontologists</a:t>
            </a:r>
            <a:endParaRPr lang="fr-FR" altLang="fr-FR" dirty="0">
              <a:solidFill>
                <a:srgbClr val="24292E"/>
              </a:solidFill>
              <a:latin typeface="-apple-system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24292E"/>
                </a:solidFill>
                <a:latin typeface="-apple-system"/>
              </a:rPr>
              <a:t>Python, Web API, RDF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24292E"/>
                </a:solidFill>
                <a:latin typeface="-apple-system"/>
              </a:rPr>
              <a:t>Docker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rgbClr val="24292E"/>
              </a:solidFill>
              <a:latin typeface="-apple-system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rgbClr val="24292E"/>
              </a:solidFill>
              <a:latin typeface="-apple-system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fr-FR" altLang="fr-FR" b="1" dirty="0" err="1">
                <a:solidFill>
                  <a:srgbClr val="24292E"/>
                </a:solidFill>
                <a:latin typeface="-apple-system"/>
              </a:rPr>
              <a:t>Expected</a:t>
            </a:r>
            <a:r>
              <a:rPr lang="fr-FR" altLang="fr-FR" b="1" dirty="0">
                <a:solidFill>
                  <a:srgbClr val="24292E"/>
                </a:solidFill>
                <a:latin typeface="-apple-system"/>
              </a:rPr>
              <a:t> hacking </a:t>
            </a:r>
            <a:r>
              <a:rPr lang="fr-FR" altLang="fr-FR" b="1" dirty="0" err="1">
                <a:solidFill>
                  <a:srgbClr val="24292E"/>
                </a:solidFill>
                <a:latin typeface="-apple-system"/>
              </a:rPr>
              <a:t>days</a:t>
            </a:r>
            <a:r>
              <a:rPr lang="fr-FR" altLang="fr-FR" dirty="0">
                <a:solidFill>
                  <a:srgbClr val="24292E"/>
                </a:solidFill>
                <a:latin typeface="-apple-system"/>
              </a:rPr>
              <a:t>: 4 </a:t>
            </a:r>
            <a:r>
              <a:rPr lang="fr-FR" altLang="fr-FR" dirty="0" err="1">
                <a:solidFill>
                  <a:srgbClr val="24292E"/>
                </a:solidFill>
                <a:latin typeface="-apple-system"/>
              </a:rPr>
              <a:t>days</a:t>
            </a:r>
            <a:endParaRPr lang="fr-FR" altLang="fr-FR" sz="4000" dirty="0"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28C83878-5028-4144-8828-CE4458713D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89" y="2144638"/>
            <a:ext cx="5550611" cy="275343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E08A29D6-AFA4-4874-A5EC-946B390BD5D5}"/>
              </a:ext>
            </a:extLst>
          </p:cNvPr>
          <p:cNvSpPr txBox="1"/>
          <p:nvPr/>
        </p:nvSpPr>
        <p:spPr>
          <a:xfrm>
            <a:off x="6174298" y="1775306"/>
            <a:ext cx="362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http://scrumblr.ca/bh2018-orphanet</a:t>
            </a:r>
          </a:p>
        </p:txBody>
      </p:sp>
    </p:spTree>
    <p:extLst>
      <p:ext uri="{BB962C8B-B14F-4D97-AF65-F5344CB8AC3E}">
        <p14:creationId xmlns:p14="http://schemas.microsoft.com/office/powerpoint/2010/main" val="305361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b="1">
                <a:solidFill>
                  <a:schemeClr val="tx1"/>
                </a:solidFill>
              </a:rPr>
              <a:t>LINKS</a:t>
            </a:r>
            <a:r>
              <a:rPr lang="fr-FR"/>
              <a:t/>
            </a:r>
            <a:br>
              <a:rPr lang="fr-FR"/>
            </a:b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Project representation at the </a:t>
            </a:r>
            <a:r>
              <a:rPr lang="en-US" dirty="0" err="1"/>
              <a:t>biohackathon</a:t>
            </a:r>
            <a:endParaRPr lang="en-US" dirty="0"/>
          </a:p>
          <a:p>
            <a:pPr lvl="1" fontAlgn="base"/>
            <a:r>
              <a:rPr lang="en-US" dirty="0"/>
              <a:t>Marc </a:t>
            </a:r>
            <a:r>
              <a:rPr lang="en-US" dirty="0" err="1"/>
              <a:t>Hanauer</a:t>
            </a:r>
            <a:r>
              <a:rPr lang="en-US" dirty="0"/>
              <a:t>, </a:t>
            </a:r>
            <a:r>
              <a:rPr lang="en-US" dirty="0" err="1"/>
              <a:t>Orphanet</a:t>
            </a:r>
            <a:r>
              <a:rPr lang="en-US" dirty="0"/>
              <a:t> INSERM</a:t>
            </a:r>
          </a:p>
          <a:p>
            <a:pPr fontAlgn="base"/>
            <a:r>
              <a:rPr lang="en-US" dirty="0"/>
              <a:t>Invited resource people and associated expertise</a:t>
            </a:r>
          </a:p>
          <a:p>
            <a:pPr lvl="1" fontAlgn="base"/>
            <a:r>
              <a:rPr lang="en-US" dirty="0" err="1"/>
              <a:t>Andra</a:t>
            </a:r>
            <a:r>
              <a:rPr lang="en-US" u="sng" dirty="0"/>
              <a:t> </a:t>
            </a:r>
            <a:r>
              <a:rPr lang="en-US" dirty="0" err="1"/>
              <a:t>Waagmeester</a:t>
            </a:r>
            <a:r>
              <a:rPr lang="en-US" dirty="0"/>
              <a:t>, </a:t>
            </a:r>
            <a:r>
              <a:rPr lang="en-US" dirty="0" err="1"/>
              <a:t>Micelio</a:t>
            </a:r>
            <a:endParaRPr lang="en-US" dirty="0"/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You !!</a:t>
            </a:r>
          </a:p>
          <a:p>
            <a:pPr lvl="1" fontAlgn="base"/>
            <a:endParaRPr lang="en-US" dirty="0"/>
          </a:p>
          <a:p>
            <a:pPr marL="457200" lvl="1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fr-FR" dirty="0" err="1"/>
              <a:t>Biohackathon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: </a:t>
            </a:r>
            <a:r>
              <a:rPr lang="fr-FR" u="sng" dirty="0">
                <a:hlinkClick r:id="rId2"/>
              </a:rPr>
              <a:t>https://bit.ly/2P406Jd</a:t>
            </a:r>
            <a:endParaRPr lang="fr-FR" u="sng" dirty="0"/>
          </a:p>
          <a:p>
            <a:pPr marL="0" indent="0" fontAlgn="base">
              <a:buNone/>
            </a:pPr>
            <a:endParaRPr lang="en-US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775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371</Words>
  <Application>Microsoft Office PowerPoint</Application>
  <PresentationFormat>Grand écran</PresentationFormat>
  <Paragraphs>98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Corbel</vt:lpstr>
      <vt:lpstr>Geneva</vt:lpstr>
      <vt:lpstr>Times New Roman</vt:lpstr>
      <vt:lpstr>Wingdings</vt:lpstr>
      <vt:lpstr>Thème Office</vt:lpstr>
      <vt:lpstr>Development of a catalog of federated SPARQL queries in the field of Rare Diseases </vt:lpstr>
      <vt:lpstr>Background information - Context of the project</vt:lpstr>
      <vt:lpstr>Background information - Context of the project</vt:lpstr>
      <vt:lpstr>Background information - Context of the project</vt:lpstr>
      <vt:lpstr>Expected Outcomes : Solving puzzle Federation !</vt:lpstr>
      <vt:lpstr>Expected Outcomes</vt:lpstr>
      <vt:lpstr>Approaches to reach goals / Hacking organisation</vt:lpstr>
      <vt:lpstr>Skills Needed</vt:lpstr>
      <vt:lpstr>LINKS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US14 - Orphanet</dc:title>
  <dc:creator>David Lagorce</dc:creator>
  <cp:lastModifiedBy>Marc</cp:lastModifiedBy>
  <cp:revision>60</cp:revision>
  <dcterms:created xsi:type="dcterms:W3CDTF">2018-09-27T12:55:25Z</dcterms:created>
  <dcterms:modified xsi:type="dcterms:W3CDTF">2018-11-12T10:08:37Z</dcterms:modified>
</cp:coreProperties>
</file>