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2" r:id="rId12"/>
    <p:sldId id="266" r:id="rId13"/>
    <p:sldId id="278" r:id="rId14"/>
    <p:sldId id="275" r:id="rId15"/>
    <p:sldId id="276" r:id="rId16"/>
    <p:sldId id="27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BDC バイオサイエンスデータベースセンター" initials="Nバ" lastIdx="10" clrIdx="0">
    <p:extLst>
      <p:ext uri="{19B8F6BF-5375-455C-9EA6-DF929625EA0E}">
        <p15:presenceInfo xmlns:p15="http://schemas.microsoft.com/office/powerpoint/2012/main" userId="71c6727dedf4a53e" providerId="Windows Live"/>
      </p:ext>
    </p:extLst>
  </p:cmAuthor>
  <p:cmAuthor id="2" name="大波 純一" initials="大波" lastIdx="6" clrIdx="1">
    <p:extLst>
      <p:ext uri="{19B8F6BF-5375-455C-9EA6-DF929625EA0E}">
        <p15:presenceInfo xmlns:p15="http://schemas.microsoft.com/office/powerpoint/2012/main" userId="4f0c31a438e79d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435" autoAdjust="0"/>
  </p:normalViewPr>
  <p:slideViewPr>
    <p:cSldViewPr snapToGrid="0">
      <p:cViewPr varScale="1">
        <p:scale>
          <a:sx n="64" d="100"/>
          <a:sy n="64" d="100"/>
        </p:scale>
        <p:origin x="134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6T11:30:38.313" idx="7">
    <p:pos x="10" y="10"/>
    <p:text>何を説明すればよいですか？</p:text>
    <p:extLst>
      <p:ext uri="{C676402C-5697-4E1C-873F-D02D1690AC5C}">
        <p15:threadingInfo xmlns:p15="http://schemas.microsoft.com/office/powerpoint/2012/main" timeZoneBias="-540"/>
      </p:ext>
    </p:extLst>
  </p:cm>
  <p:cm authorId="2" dt="2018-11-08T12:10:40.534" idx="4">
    <p:pos x="10" y="146"/>
    <p:text>例えば、「Google検索以外にMarkup schemaが上手く活用されている例があるか？」と聞かれた時に例の一つとして、このスライドと次の例を出すのが良いと思います。</p:text>
    <p:extLst>
      <p:ext uri="{C676402C-5697-4E1C-873F-D02D1690AC5C}">
        <p15:threadingInfo xmlns:p15="http://schemas.microsoft.com/office/powerpoint/2012/main" timeZoneBias="-540">
          <p15:parentCm authorId="1" idx="7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6T11:31:00.347" idx="8">
    <p:pos x="10" y="10"/>
    <p:text>何を説明すればよいですか？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6T11:31:05.781" idx="9">
    <p:pos x="10" y="10"/>
    <p:text>何を説明すればよいですか？</p:text>
    <p:extLst>
      <p:ext uri="{C676402C-5697-4E1C-873F-D02D1690AC5C}">
        <p15:threadingInfo xmlns:p15="http://schemas.microsoft.com/office/powerpoint/2012/main" timeZoneBias="-540"/>
      </p:ext>
    </p:extLst>
  </p:cm>
  <p:cm authorId="2" dt="2018-11-08T12:11:40.247" idx="5">
    <p:pos x="10" y="146"/>
    <p:text>FAIRsharing.orgで使われているスキーマは、CreativeWorkのDatasetであるという、スキーマ選択の一例として見せるのが良いと思います。</p:text>
    <p:extLst>
      <p:ext uri="{C676402C-5697-4E1C-873F-D02D1690AC5C}">
        <p15:threadingInfo xmlns:p15="http://schemas.microsoft.com/office/powerpoint/2012/main" timeZoneBias="-540">
          <p15:parentCm authorId="1" idx="9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6T11:31:11.811" idx="10">
    <p:pos x="10" y="10"/>
    <p:text>何を説明すればよいですか？</p:text>
    <p:extLst>
      <p:ext uri="{C676402C-5697-4E1C-873F-D02D1690AC5C}">
        <p15:threadingInfo xmlns:p15="http://schemas.microsoft.com/office/powerpoint/2012/main" timeZoneBias="-540"/>
      </p:ext>
    </p:extLst>
  </p:cm>
  <p:cm authorId="2" dt="2018-11-08T12:12:06.382" idx="6">
    <p:pos x="10" y="146"/>
    <p:text>Uniprotのスキーマの例ですが、詳しくは八塚さんにご説明いただければと思います。</p:text>
    <p:extLst>
      <p:ext uri="{C676402C-5697-4E1C-873F-D02D1690AC5C}">
        <p15:threadingInfo xmlns:p15="http://schemas.microsoft.com/office/powerpoint/2012/main" timeZoneBias="-540">
          <p15:parentCm authorId="1" idx="1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00458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Hi everyone,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Our</a:t>
            </a:r>
            <a:r>
              <a:rPr lang="en-US" altLang="ja-JP" baseline="0" dirty="0"/>
              <a:t> Hackathon Theme is,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"Putting structured data into individual entry pages in biological databases and tools"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768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en-US" altLang="ja-JP" dirty="0"/>
              <a:t>Our</a:t>
            </a:r>
            <a:r>
              <a:rPr kumimoji="1" lang="en-US" altLang="ja-JP" baseline="0" dirty="0"/>
              <a:t> hacking schedule is like this.</a:t>
            </a:r>
          </a:p>
          <a:p>
            <a:pPr marL="158750" indent="0">
              <a:buNone/>
            </a:pPr>
            <a:r>
              <a:rPr kumimoji="1" lang="en-US" altLang="ja-JP" baseline="0" dirty="0"/>
              <a:t> November 13rd. discussion about schema for biological databases and tools</a:t>
            </a:r>
          </a:p>
          <a:p>
            <a:pPr marL="158750" indent="0">
              <a:buNone/>
            </a:pPr>
            <a:r>
              <a:rPr kumimoji="1" lang="en-US" altLang="ja-JP" baseline="0" dirty="0"/>
              <a:t> November 14th. discussion and scripting</a:t>
            </a:r>
          </a:p>
          <a:p>
            <a:pPr marL="158750" indent="0">
              <a:buNone/>
            </a:pPr>
            <a:r>
              <a:rPr kumimoji="1" lang="en-US" altLang="ja-JP" baseline="0" dirty="0"/>
              <a:t> November 15th. scripting and markup program execution</a:t>
            </a:r>
          </a:p>
          <a:p>
            <a:pPr marL="158750" indent="0">
              <a:buNone/>
            </a:pPr>
            <a:r>
              <a:rPr kumimoji="1" lang="en-US" altLang="ja-JP" baseline="0" dirty="0"/>
              <a:t> November 16th. Review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060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3aecb26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3aecb26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dirty="0"/>
              <a:t>Post-biohackathon perspectives is…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Putting constructed data into some public databases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Optimizing our Life Science Cross Search to discussed schema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would like to find the best practice to put good schema markup into biological database web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03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3aecb26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3aecb26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dirty="0"/>
              <a:t>This is the Contact and links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dirty="0"/>
              <a:t>That</a:t>
            </a:r>
            <a:r>
              <a:rPr lang="en" altLang="ja-JP" baseline="0" dirty="0"/>
              <a:t>'s all.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dirty="0"/>
              <a:t>Any question?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altLang="ja-JP" dirty="0"/>
          </a:p>
        </p:txBody>
      </p:sp>
    </p:spTree>
    <p:extLst>
      <p:ext uri="{BB962C8B-B14F-4D97-AF65-F5344CB8AC3E}">
        <p14:creationId xmlns:p14="http://schemas.microsoft.com/office/powerpoint/2010/main" val="257265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en-US" altLang="ja-JP" dirty="0"/>
              <a:t>In this project, 3 persons are participated</a:t>
            </a:r>
            <a:r>
              <a:rPr kumimoji="1" lang="en-US" altLang="ja-JP" baseline="0" dirty="0"/>
              <a:t> in.</a:t>
            </a:r>
          </a:p>
          <a:p>
            <a:pPr marL="158750" indent="0">
              <a:buNone/>
            </a:pPr>
            <a:r>
              <a:rPr kumimoji="1" lang="en-US" altLang="ja-JP" baseline="0" dirty="0"/>
              <a:t>But Team leader, Onami will come tomorrow. </a:t>
            </a:r>
          </a:p>
          <a:p>
            <a:pPr marL="158750" indent="0">
              <a:buNone/>
            </a:pPr>
            <a:r>
              <a:rPr kumimoji="1" lang="en-US" altLang="ja-JP" baseline="0" dirty="0"/>
              <a:t>So today, we: </a:t>
            </a:r>
            <a:r>
              <a:rPr kumimoji="1" lang="en-US" altLang="ja-JP" baseline="0" dirty="0" err="1"/>
              <a:t>Kushida</a:t>
            </a:r>
            <a:r>
              <a:rPr kumimoji="1" lang="en-US" altLang="ja-JP" baseline="0" dirty="0"/>
              <a:t> and </a:t>
            </a:r>
            <a:r>
              <a:rPr kumimoji="1" lang="en-US" altLang="ja-JP" baseline="0" dirty="0" err="1"/>
              <a:t>Yatsuzuka</a:t>
            </a:r>
            <a:r>
              <a:rPr kumimoji="1" lang="en-US" altLang="ja-JP" baseline="0" dirty="0"/>
              <a:t> introduce our project.</a:t>
            </a:r>
          </a:p>
          <a:p>
            <a:pPr marL="158750" indent="0">
              <a:buNone/>
            </a:pPr>
            <a:endParaRPr kumimoji="1" lang="en-US" altLang="ja-JP" dirty="0"/>
          </a:p>
          <a:p>
            <a:pPr marL="15875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895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97239a7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97239a7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r>
              <a:rPr lang="en-US" baseline="0" dirty="0"/>
              <a:t>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73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en-US" altLang="ja-JP" dirty="0"/>
              <a:t>By the way, when you want to search the recipe of BANANA CAKE,</a:t>
            </a:r>
          </a:p>
          <a:p>
            <a:pPr marL="158750" indent="0">
              <a:buNone/>
            </a:pPr>
            <a:r>
              <a:rPr kumimoji="1" lang="en-US" altLang="ja-JP" dirty="0"/>
              <a:t>You would search these</a:t>
            </a:r>
            <a:r>
              <a:rPr kumimoji="1" lang="en-US" altLang="ja-JP" baseline="0" dirty="0"/>
              <a:t> word by search engine.</a:t>
            </a:r>
          </a:p>
          <a:p>
            <a:pPr marL="158750" indent="0">
              <a:buNone/>
            </a:pPr>
            <a:endParaRPr kumimoji="1" lang="en-US" altLang="ja-JP" baseline="0" dirty="0"/>
          </a:p>
          <a:p>
            <a:pPr marL="158750" indent="0">
              <a:buNone/>
            </a:pPr>
            <a:r>
              <a:rPr kumimoji="1" lang="en-US" altLang="ja-JP" dirty="0"/>
              <a:t>The</a:t>
            </a:r>
            <a:r>
              <a:rPr kumimoji="1" lang="en-US" altLang="ja-JP" baseline="0" dirty="0"/>
              <a:t> search result shows like this.</a:t>
            </a:r>
          </a:p>
          <a:p>
            <a:pPr marL="158750" indent="0">
              <a:buNone/>
            </a:pPr>
            <a:r>
              <a:rPr kumimoji="1" lang="en-US" altLang="ja-JP" baseline="0" dirty="0"/>
              <a:t>(</a:t>
            </a:r>
            <a:r>
              <a:rPr kumimoji="1" lang="ja-JP" altLang="en-US" baseline="0" dirty="0"/>
              <a:t>対象を指しながら</a:t>
            </a:r>
            <a:r>
              <a:rPr kumimoji="1" lang="en-US" altLang="ja-JP" baseline="0" dirty="0"/>
              <a:t>)The snippet contains thumbnail image, Rating information, reviews number, cook time, and nutrition calories.</a:t>
            </a:r>
          </a:p>
          <a:p>
            <a:pPr marL="158750" indent="0">
              <a:buNone/>
            </a:pPr>
            <a:r>
              <a:rPr kumimoji="1" lang="en-US" altLang="ja-JP" baseline="0" dirty="0"/>
              <a:t>I think, these snippet information are useful to find good recipe data.</a:t>
            </a:r>
          </a:p>
          <a:p>
            <a:pPr marL="158750" indent="0">
              <a:buNone/>
            </a:pPr>
            <a:endParaRPr kumimoji="1" lang="en-US" altLang="ja-JP" dirty="0"/>
          </a:p>
          <a:p>
            <a:pPr marL="15875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0794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en-US" altLang="ja-JP" dirty="0"/>
              <a:t>This kind of rich</a:t>
            </a:r>
            <a:r>
              <a:rPr kumimoji="1" lang="en-US" altLang="ja-JP" baseline="0" dirty="0"/>
              <a:t> snippet need structured data in html source.</a:t>
            </a:r>
          </a:p>
          <a:p>
            <a:pPr marL="158750" indent="0">
              <a:buNone/>
            </a:pPr>
            <a:r>
              <a:rPr kumimoji="1" lang="en-US" altLang="ja-JP" baseline="0" dirty="0"/>
              <a:t>It's also called "markup".</a:t>
            </a:r>
          </a:p>
          <a:p>
            <a:pPr marL="158750" indent="0">
              <a:buNone/>
            </a:pPr>
            <a:r>
              <a:rPr kumimoji="1" lang="en-US" altLang="ja-JP" dirty="0"/>
              <a:t>Banana</a:t>
            </a:r>
            <a:r>
              <a:rPr kumimoji="1" lang="en-US" altLang="ja-JP" baseline="0" dirty="0"/>
              <a:t> cake recipe contained the structured data.</a:t>
            </a:r>
          </a:p>
          <a:p>
            <a:pPr marL="158750" indent="0">
              <a:buNone/>
            </a:pPr>
            <a:endParaRPr kumimoji="1" lang="en-US" altLang="ja-JP" dirty="0"/>
          </a:p>
          <a:p>
            <a:pPr marL="158750" indent="0">
              <a:buNone/>
            </a:pPr>
            <a:r>
              <a:rPr kumimoji="1" lang="en-US" altLang="ja-JP" dirty="0"/>
              <a:t>But how</a:t>
            </a:r>
            <a:r>
              <a:rPr kumimoji="1" lang="en-US" altLang="ja-JP" baseline="0" dirty="0"/>
              <a:t> to make it?</a:t>
            </a:r>
          </a:p>
          <a:p>
            <a:pPr marL="158750" indent="0">
              <a:buNone/>
            </a:pPr>
            <a:r>
              <a:rPr kumimoji="1" lang="en-US" altLang="ja-JP" baseline="0" dirty="0"/>
              <a:t>Is it a piece of cake to construct such kind of data?</a:t>
            </a:r>
          </a:p>
          <a:p>
            <a:pPr marL="15875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831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1" lang="en-US" altLang="ja-JP" sz="1100" dirty="0">
                <a:solidFill>
                  <a:srgbClr val="FFC000"/>
                </a:solidFill>
              </a:rPr>
              <a:t>There is a guideline for the Recipe data markup.</a:t>
            </a:r>
            <a:endParaRPr kumimoji="1" lang="ja-JP" altLang="en-US" sz="1100" dirty="0">
              <a:solidFill>
                <a:srgbClr val="FFC000"/>
              </a:solidFill>
            </a:endParaRPr>
          </a:p>
          <a:p>
            <a:pPr marL="158750" indent="0">
              <a:buNone/>
            </a:pPr>
            <a:r>
              <a:rPr kumimoji="1" lang="en-US" altLang="ja-JP" sz="1100" dirty="0">
                <a:solidFill>
                  <a:srgbClr val="FFC000"/>
                </a:solidFill>
              </a:rPr>
              <a:t>In the google search guide</a:t>
            </a:r>
            <a:r>
              <a:rPr kumimoji="1" lang="en-US" altLang="ja-JP" sz="1100" baseline="0" dirty="0">
                <a:solidFill>
                  <a:srgbClr val="FFC000"/>
                </a:solidFill>
              </a:rPr>
              <a:t>line, it is based on schema.org/Recipe.</a:t>
            </a:r>
          </a:p>
          <a:p>
            <a:pPr marL="158750" indent="0">
              <a:buNone/>
            </a:pPr>
            <a:r>
              <a:rPr kumimoji="1" lang="en-US" altLang="ja-JP" sz="1100" baseline="0" dirty="0">
                <a:solidFill>
                  <a:srgbClr val="FFC000"/>
                </a:solidFill>
              </a:rPr>
              <a:t>But actually, not all of recipe </a:t>
            </a:r>
            <a:r>
              <a:rPr kumimoji="1" lang="en-US" altLang="ja-JP" sz="1100" baseline="0" dirty="0" smtClean="0">
                <a:solidFill>
                  <a:srgbClr val="FFC000"/>
                </a:solidFill>
              </a:rPr>
              <a:t>properties </a:t>
            </a:r>
            <a:r>
              <a:rPr kumimoji="1" lang="en-US" altLang="ja-JP" sz="1100" baseline="0" dirty="0">
                <a:solidFill>
                  <a:srgbClr val="FFC000"/>
                </a:solidFill>
              </a:rPr>
              <a:t>are used.</a:t>
            </a:r>
            <a:endParaRPr kumimoji="1" lang="en-US" altLang="ja-JP" sz="1100" dirty="0">
              <a:solidFill>
                <a:srgbClr val="FFC000"/>
              </a:solidFill>
            </a:endParaRPr>
          </a:p>
          <a:p>
            <a:pPr marL="158750" indent="0">
              <a:buNone/>
            </a:pPr>
            <a:endParaRPr kumimoji="1" lang="ja-JP" altLang="en-US" sz="11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6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en-US" altLang="ja-JP" dirty="0"/>
              <a:t>Web page with markup</a:t>
            </a:r>
            <a:r>
              <a:rPr kumimoji="1" lang="en-US" altLang="ja-JP" baseline="0" dirty="0"/>
              <a:t> schema can</a:t>
            </a:r>
          </a:p>
          <a:p>
            <a:pPr marL="158750" indent="0">
              <a:buNone/>
            </a:pPr>
            <a:r>
              <a:rPr kumimoji="1" lang="en-US" altLang="ja-JP" baseline="0" dirty="0"/>
              <a:t> </a:t>
            </a:r>
            <a:r>
              <a:rPr kumimoji="1" lang="en-US" altLang="ja-JP" baseline="0" dirty="0" smtClean="0"/>
              <a:t>provide </a:t>
            </a:r>
            <a:r>
              <a:rPr kumimoji="1" lang="en-US" altLang="ja-JP" baseline="0" dirty="0"/>
              <a:t>structured data to schema based search engine.</a:t>
            </a:r>
          </a:p>
          <a:p>
            <a:pPr marL="158750" indent="0">
              <a:buNone/>
            </a:pPr>
            <a:r>
              <a:rPr kumimoji="1" lang="en-US" altLang="ja-JP" baseline="0" dirty="0"/>
              <a:t> </a:t>
            </a:r>
            <a:r>
              <a:rPr kumimoji="1" lang="en-US" altLang="ja-JP" baseline="0" dirty="0" smtClean="0"/>
              <a:t>It can also </a:t>
            </a:r>
            <a:r>
              <a:rPr kumimoji="1" lang="en-US" altLang="ja-JP" baseline="0" dirty="0"/>
              <a:t>provide rich data and efficient and accurate discover for all </a:t>
            </a:r>
            <a:r>
              <a:rPr kumimoji="1" lang="en-US" altLang="ja-JP" baseline="0" dirty="0" smtClean="0"/>
              <a:t>users.</a:t>
            </a:r>
            <a:endParaRPr kumimoji="1" lang="en-US" altLang="ja-JP" baseline="0" dirty="0"/>
          </a:p>
          <a:p>
            <a:pPr marL="158750" indent="0">
              <a:buNone/>
            </a:pPr>
            <a:r>
              <a:rPr kumimoji="1" lang="en-US" altLang="ja-JP" baseline="0" dirty="0"/>
              <a:t>And web page with markup schema also provide semantic data to advanced data user or </a:t>
            </a:r>
            <a:r>
              <a:rPr kumimoji="1" lang="en-US" altLang="ja-JP" baseline="0" dirty="0" err="1"/>
              <a:t>informatician</a:t>
            </a:r>
            <a:r>
              <a:rPr kumimoji="1" lang="en-US" altLang="ja-JP" baseline="0" dirty="0"/>
              <a:t> for easy integration or accurate analysis</a:t>
            </a:r>
          </a:p>
        </p:txBody>
      </p:sp>
    </p:spTree>
    <p:extLst>
      <p:ext uri="{BB962C8B-B14F-4D97-AF65-F5344CB8AC3E}">
        <p14:creationId xmlns:p14="http://schemas.microsoft.com/office/powerpoint/2010/main" val="167585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en-US" altLang="ja-JP" dirty="0"/>
              <a:t>So, recipe</a:t>
            </a:r>
            <a:r>
              <a:rPr kumimoji="1" lang="en-US" altLang="ja-JP" baseline="0" dirty="0"/>
              <a:t> is good.</a:t>
            </a:r>
          </a:p>
          <a:p>
            <a:pPr marL="158750" indent="0">
              <a:buNone/>
            </a:pPr>
            <a:r>
              <a:rPr kumimoji="1" lang="en-US" altLang="ja-JP" dirty="0"/>
              <a:t>How about</a:t>
            </a:r>
            <a:r>
              <a:rPr kumimoji="1" lang="en-US" altLang="ja-JP" baseline="0" dirty="0"/>
              <a:t> in biological field?</a:t>
            </a:r>
          </a:p>
          <a:p>
            <a:pPr marL="158750" indent="0">
              <a:buNone/>
            </a:pPr>
            <a:r>
              <a:rPr kumimoji="1" lang="en-US" altLang="ja-JP" baseline="0" dirty="0"/>
              <a:t>We </a:t>
            </a:r>
            <a:r>
              <a:rPr kumimoji="1" lang="en-US" altLang="ja-JP" baseline="0" dirty="0" smtClean="0"/>
              <a:t>know </a:t>
            </a:r>
            <a:r>
              <a:rPr kumimoji="1" lang="en-US" altLang="ja-JP" baseline="0" dirty="0"/>
              <a:t>s</a:t>
            </a:r>
            <a:r>
              <a:rPr kumimoji="1" lang="en-US" altLang="ja-JP" baseline="0" dirty="0" smtClean="0"/>
              <a:t>ome </a:t>
            </a:r>
            <a:r>
              <a:rPr kumimoji="1" lang="en-US" altLang="ja-JP" baseline="0" dirty="0"/>
              <a:t>markup schema standards for application tools are establishing.</a:t>
            </a:r>
          </a:p>
          <a:p>
            <a:pPr marL="15875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30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en-US" altLang="ja-JP" dirty="0"/>
              <a:t>So, </a:t>
            </a:r>
          </a:p>
          <a:p>
            <a:pPr marL="158750" indent="0">
              <a:buNone/>
            </a:pPr>
            <a:r>
              <a:rPr kumimoji="1" lang="en-US" altLang="ja-JP" baseline="0" dirty="0"/>
              <a:t> We will try to markup the web page of biological databases and tools.</a:t>
            </a:r>
          </a:p>
          <a:p>
            <a:pPr marL="158750" indent="0">
              <a:buNone/>
            </a:pPr>
            <a:r>
              <a:rPr kumimoji="1" lang="en-US" altLang="ja-JP" baseline="0" dirty="0"/>
              <a:t> and </a:t>
            </a:r>
          </a:p>
          <a:p>
            <a:pPr marL="158750" indent="0">
              <a:buNone/>
            </a:pPr>
            <a:r>
              <a:rPr kumimoji="1" lang="en-US" altLang="ja-JP" baseline="0" dirty="0"/>
              <a:t> We would like to discuss about the markup methods and schema for biological tools.</a:t>
            </a:r>
          </a:p>
          <a:p>
            <a:pPr marL="158750" indent="0">
              <a:buNone/>
            </a:pPr>
            <a:endParaRPr kumimoji="1" lang="en-US" altLang="ja-JP" baseline="0" dirty="0"/>
          </a:p>
          <a:p>
            <a:pPr marL="15875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905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ohackathon" type="title">
  <p:cSld name="TITLE">
    <p:bg>
      <p:bgPr>
        <a:solidFill>
          <a:srgbClr val="11253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88000" y="3097425"/>
            <a:ext cx="55680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1307850" y="64963"/>
            <a:ext cx="6528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25175"/>
            <a:ext cx="893250" cy="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100" y="125170"/>
            <a:ext cx="954373" cy="6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11253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</a:defRPr>
            </a:lvl1pPr>
            <a:lvl2pPr lvl="1" rtl="0">
              <a:buNone/>
              <a:defRPr>
                <a:solidFill>
                  <a:srgbClr val="EFEFEF"/>
                </a:solidFill>
              </a:defRPr>
            </a:lvl2pPr>
            <a:lvl3pPr lvl="2" rtl="0">
              <a:buNone/>
              <a:defRPr>
                <a:solidFill>
                  <a:srgbClr val="EFEFEF"/>
                </a:solidFill>
              </a:defRPr>
            </a:lvl3pPr>
            <a:lvl4pPr lvl="3" rtl="0">
              <a:buNone/>
              <a:defRPr>
                <a:solidFill>
                  <a:srgbClr val="EFEFEF"/>
                </a:solidFill>
              </a:defRPr>
            </a:lvl4pPr>
            <a:lvl5pPr lvl="4" rtl="0">
              <a:buNone/>
              <a:defRPr>
                <a:solidFill>
                  <a:srgbClr val="EFEFEF"/>
                </a:solidFill>
              </a:defRPr>
            </a:lvl5pPr>
            <a:lvl6pPr lvl="5" rtl="0">
              <a:buNone/>
              <a:defRPr>
                <a:solidFill>
                  <a:srgbClr val="EFEFEF"/>
                </a:solidFill>
              </a:defRPr>
            </a:lvl6pPr>
            <a:lvl7pPr lvl="6" rtl="0">
              <a:buNone/>
              <a:defRPr>
                <a:solidFill>
                  <a:srgbClr val="EFEFEF"/>
                </a:solidFill>
              </a:defRPr>
            </a:lvl7pPr>
            <a:lvl8pPr lvl="7" rtl="0">
              <a:buNone/>
              <a:defRPr>
                <a:solidFill>
                  <a:srgbClr val="EFEFEF"/>
                </a:solidFill>
              </a:defRPr>
            </a:lvl8pPr>
            <a:lvl9pPr lvl="8" rtl="0">
              <a:buNone/>
              <a:defRPr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4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5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column">
  <p:cSld name="TITLE_AND_TWO_COLUMNS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6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column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7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7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8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8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11700" y="45353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6324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buNone/>
              <a:defRPr sz="1000">
                <a:solidFill>
                  <a:srgbClr val="F3F3F3"/>
                </a:solidFill>
              </a:defRPr>
            </a:lvl1pPr>
            <a:lvl2pPr lvl="1" algn="r" rtl="0">
              <a:buNone/>
              <a:defRPr sz="1000">
                <a:solidFill>
                  <a:srgbClr val="F3F3F3"/>
                </a:solidFill>
              </a:defRPr>
            </a:lvl2pPr>
            <a:lvl3pPr lvl="2" algn="r" rtl="0">
              <a:buNone/>
              <a:defRPr sz="1000">
                <a:solidFill>
                  <a:srgbClr val="F3F3F3"/>
                </a:solidFill>
              </a:defRPr>
            </a:lvl3pPr>
            <a:lvl4pPr lvl="3" algn="r" rtl="0">
              <a:buNone/>
              <a:defRPr sz="1000">
                <a:solidFill>
                  <a:srgbClr val="F3F3F3"/>
                </a:solidFill>
              </a:defRPr>
            </a:lvl4pPr>
            <a:lvl5pPr lvl="4" algn="r" rtl="0">
              <a:buNone/>
              <a:defRPr sz="1000">
                <a:solidFill>
                  <a:srgbClr val="F3F3F3"/>
                </a:solidFill>
              </a:defRPr>
            </a:lvl5pPr>
            <a:lvl6pPr lvl="5" algn="r" rtl="0">
              <a:buNone/>
              <a:defRPr sz="1000">
                <a:solidFill>
                  <a:srgbClr val="F3F3F3"/>
                </a:solidFill>
              </a:defRPr>
            </a:lvl6pPr>
            <a:lvl7pPr lvl="6" algn="r" rtl="0">
              <a:buNone/>
              <a:defRPr sz="1000">
                <a:solidFill>
                  <a:srgbClr val="F3F3F3"/>
                </a:solidFill>
              </a:defRPr>
            </a:lvl7pPr>
            <a:lvl8pPr lvl="7" algn="r" rtl="0">
              <a:buNone/>
              <a:defRPr sz="1000">
                <a:solidFill>
                  <a:srgbClr val="F3F3F3"/>
                </a:solidFill>
              </a:defRPr>
            </a:lvl8pPr>
            <a:lvl9pPr lvl="8" algn="r" rtl="0">
              <a:buNone/>
              <a:defRPr sz="1000">
                <a:solidFill>
                  <a:srgbClr val="F3F3F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io/your_rep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bh2018paris.inf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Putting structured data into individual entry pages in biological databases and tools</a:t>
            </a:r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48640" y="3087265"/>
            <a:ext cx="789432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Proponent: Jun-ichi Onami, Tatsuya Kushida, Shigeru Yatsuzuka</a:t>
            </a:r>
            <a:endParaRPr dirty="0"/>
          </a:p>
          <a:p>
            <a:pPr lvl="0">
              <a:buChar char="●"/>
            </a:pPr>
            <a:r>
              <a:rPr lang="en-US" dirty="0"/>
              <a:t>National Bioscience Database Center (NBDC)</a:t>
            </a:r>
          </a:p>
          <a:p>
            <a:pPr lvl="0">
              <a:buChar char="●"/>
            </a:pPr>
            <a:r>
              <a:rPr lang="en-US" dirty="0"/>
              <a:t>JAPAN SCIENCE AND TECHNOLOGY AGENCY (JST)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links</a:t>
            </a:r>
            <a:endParaRPr dirty="0"/>
          </a:p>
          <a:p>
            <a:pPr lvl="0" indent="-317500">
              <a:buClr>
                <a:srgbClr val="FFF2CC"/>
              </a:buClr>
              <a:buSzPts val="1400"/>
              <a:buChar char="●"/>
            </a:pPr>
            <a:r>
              <a:rPr lang="en-US" sz="1400" u="sng" dirty="0">
                <a:solidFill>
                  <a:schemeClr val="hlink"/>
                </a:solidFill>
              </a:rPr>
              <a:t>https://github.com/elixir-europe/BioHackathon/tree/master/interoperability/Putting%20structured%20data%20into%20individual%20entry%20pages%20in%20biological%20database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http://github.io/your_repo</a:t>
            </a:r>
            <a:endParaRPr sz="14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2620800" y="114225"/>
            <a:ext cx="39024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2CC"/>
                </a:solidFill>
              </a:rPr>
              <a:t>BioHackathon 2018 - Paris</a:t>
            </a:r>
            <a:endParaRPr sz="1400">
              <a:solidFill>
                <a:srgbClr val="FFF2C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9900"/>
                </a:solidFill>
                <a:hlinkClick r:id="rId4"/>
              </a:rPr>
              <a:t>http://bh2018paris.info/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3217970"/>
            <a:ext cx="2189992" cy="690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39552" y="1196752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</a:rPr>
              <a:t>Hacking schedule</a:t>
            </a:r>
          </a:p>
          <a:p>
            <a:endParaRPr kumimoji="1" lang="en-US" altLang="ja-JP" sz="2400" dirty="0">
              <a:solidFill>
                <a:srgbClr val="FFC000"/>
              </a:solidFill>
            </a:endParaRPr>
          </a:p>
          <a:p>
            <a:r>
              <a:rPr lang="en-US" altLang="ja-JP" sz="2400" dirty="0">
                <a:solidFill>
                  <a:srgbClr val="FFC000"/>
                </a:solidFill>
              </a:rPr>
              <a:t> 13th. Nov. Discussion about schema for biological</a:t>
            </a:r>
          </a:p>
          <a:p>
            <a:r>
              <a:rPr lang="en-US" altLang="ja-JP" sz="2400" dirty="0">
                <a:solidFill>
                  <a:srgbClr val="FFC000"/>
                </a:solidFill>
              </a:rPr>
              <a:t>  databases and tools</a:t>
            </a:r>
          </a:p>
          <a:p>
            <a:r>
              <a:rPr lang="en-US" altLang="ja-JP" sz="2400" dirty="0">
                <a:solidFill>
                  <a:srgbClr val="FFC000"/>
                </a:solidFill>
              </a:rPr>
              <a:t> 14th. Nov. Discussion and scripting</a:t>
            </a:r>
            <a:endParaRPr lang="ja-JP" altLang="en-US" sz="2400" dirty="0">
              <a:solidFill>
                <a:srgbClr val="FFC000"/>
              </a:solidFill>
            </a:endParaRPr>
          </a:p>
          <a:p>
            <a:r>
              <a:rPr lang="en-US" altLang="ja-JP" sz="2400" dirty="0">
                <a:solidFill>
                  <a:srgbClr val="FFC000"/>
                </a:solidFill>
              </a:rPr>
              <a:t> 15th. Nov. Scripting and markup program execution</a:t>
            </a:r>
            <a:endParaRPr lang="ja-JP" altLang="en-US" sz="2400" dirty="0">
              <a:solidFill>
                <a:srgbClr val="FFC000"/>
              </a:solidFill>
            </a:endParaRPr>
          </a:p>
          <a:p>
            <a:r>
              <a:rPr lang="en-US" altLang="ja-JP" sz="2400" dirty="0">
                <a:solidFill>
                  <a:srgbClr val="FFC000"/>
                </a:solidFill>
              </a:rPr>
              <a:t> 16th. Nov. Review</a:t>
            </a:r>
            <a:endParaRPr lang="ja-JP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Post-biohackathon perspectives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2000" dirty="0"/>
              <a:t>Putting constructed data into some public databases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2000" dirty="0"/>
              <a:t>Optimizing our Life Science Cross Search to discussed schema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endParaRPr lang="en-US" sz="2000" dirty="0"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en-US" sz="2000" dirty="0">
                <a:sym typeface="Wingdings" panose="05000000000000000000" pitchFamily="2" charset="2"/>
              </a:rPr>
              <a:t> Find the best practice to put good schema markup into biological database web page</a:t>
            </a:r>
            <a:endParaRPr sz="2000"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Contact and links</a:t>
            </a:r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Contact (s)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Jun-ichi Onami (onami@biosciencedbc.jp)</a:t>
            </a:r>
          </a:p>
          <a:p>
            <a:pPr lvl="1">
              <a:spcBef>
                <a:spcPts val="0"/>
              </a:spcBef>
            </a:pPr>
            <a:r>
              <a:rPr lang="en" dirty="0"/>
              <a:t>Tatsuya Kushida (kushida@</a:t>
            </a:r>
            <a:r>
              <a:rPr lang="en" altLang="ja-JP" dirty="0"/>
              <a:t>biosciencedbc.jp</a:t>
            </a:r>
            <a:r>
              <a:rPr lang="en" dirty="0"/>
              <a:t>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Shigeru Yatsuzuka (yatsuzuka@biosciencedbc.jp)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Links related to the project</a:t>
            </a:r>
            <a:endParaRPr dirty="0"/>
          </a:p>
          <a:p>
            <a:pPr marL="914400" lvl="0">
              <a:lnSpc>
                <a:spcPct val="100000"/>
              </a:lnSpc>
            </a:pPr>
            <a:r>
              <a:rPr lang="en-US" dirty="0"/>
              <a:t>Life Science Cross search </a:t>
            </a:r>
          </a:p>
          <a:p>
            <a:pPr marL="584200" lvl="0" indent="0">
              <a:lnSpc>
                <a:spcPct val="100000"/>
              </a:lnSpc>
              <a:buNone/>
            </a:pPr>
            <a:r>
              <a:rPr lang="en-US" dirty="0"/>
              <a:t>      https://biosciencedbc.jp/dbsearch/index.php?lang=en</a:t>
            </a:r>
            <a:endParaRPr dirty="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+α </a:t>
            </a:r>
            <a:r>
              <a:rPr lang="en-US" altLang="ja-JP" dirty="0"/>
              <a:t>Database (archive) page example: FANTOM5</a:t>
            </a:r>
            <a:r>
              <a:rPr kumimoji="1" lang="ja-JP" altLang="en-US" dirty="0"/>
              <a:t/>
            </a:r>
            <a:br>
              <a:rPr kumimoji="1" lang="ja-JP" altLang="en-US" dirty="0"/>
            </a:br>
            <a:r>
              <a:rPr kumimoji="1" lang="ja-JP" altLang="en-US" dirty="0"/>
              <a:t>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804" y="709040"/>
            <a:ext cx="4284392" cy="4018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66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+α Google Dataset Search result</a:t>
            </a:r>
            <a:r>
              <a:rPr kumimoji="1" lang="ja-JP" altLang="en-US" dirty="0"/>
              <a:t/>
            </a:r>
            <a:br>
              <a:rPr kumimoji="1" lang="ja-JP" altLang="en-US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0" y="1202043"/>
            <a:ext cx="8636000" cy="3032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36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+α Example of </a:t>
            </a:r>
            <a:r>
              <a:rPr kumimoji="1" lang="en-US" altLang="ja-JP" dirty="0" err="1"/>
              <a:t>FAIRsharing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2" y="726728"/>
            <a:ext cx="6506944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3941480" y="1749758"/>
            <a:ext cx="504056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        "@context": "</a:t>
            </a:r>
            <a:r>
              <a:rPr lang="en-US" altLang="ja-JP" sz="1200" dirty="0">
                <a:solidFill>
                  <a:srgbClr val="FF0000"/>
                </a:solidFill>
              </a:rPr>
              <a:t>http://schema.org</a:t>
            </a:r>
            <a:r>
              <a:rPr lang="en-US" altLang="ja-JP" sz="1200" dirty="0"/>
              <a:t>", </a:t>
            </a:r>
          </a:p>
          <a:p>
            <a:r>
              <a:rPr lang="en-US" altLang="ja-JP" sz="1200" dirty="0"/>
              <a:t>        "@id": "https://doi.org/10.25504/FAIRsharing.dq46p7", </a:t>
            </a:r>
          </a:p>
          <a:p>
            <a:r>
              <a:rPr lang="en-US" altLang="ja-JP" sz="1200" dirty="0"/>
              <a:t>        "@type": "</a:t>
            </a:r>
            <a:r>
              <a:rPr lang="en-US" altLang="ja-JP" sz="1200" dirty="0">
                <a:solidFill>
                  <a:srgbClr val="FF0000"/>
                </a:solidFill>
              </a:rPr>
              <a:t>Dataset</a:t>
            </a:r>
            <a:r>
              <a:rPr lang="en-US" altLang="ja-JP" sz="1200" dirty="0"/>
              <a:t>", </a:t>
            </a:r>
          </a:p>
          <a:p>
            <a:r>
              <a:rPr lang="en-US" altLang="ja-JP" sz="1200" dirty="0"/>
              <a:t>        "</a:t>
            </a:r>
            <a:r>
              <a:rPr lang="en-US" altLang="ja-JP" sz="1200" dirty="0" err="1"/>
              <a:t>alternateName</a:t>
            </a:r>
            <a:r>
              <a:rPr lang="en-US" altLang="ja-JP" sz="1200" dirty="0"/>
              <a:t>": "LSDB Archive", </a:t>
            </a:r>
          </a:p>
          <a:p>
            <a:r>
              <a:rPr lang="en-US" altLang="ja-JP" sz="1200" dirty="0"/>
              <a:t>        "citation": {</a:t>
            </a:r>
          </a:p>
          <a:p>
            <a:r>
              <a:rPr lang="en-US" altLang="ja-JP" sz="1200" dirty="0"/>
              <a:t>                "@type": "</a:t>
            </a:r>
            <a:r>
              <a:rPr lang="en-US" altLang="ja-JP" sz="1200" dirty="0" err="1"/>
              <a:t>CreativeWork</a:t>
            </a:r>
            <a:r>
              <a:rPr lang="en-US" altLang="ja-JP" sz="1200" dirty="0"/>
              <a:t>", </a:t>
            </a:r>
          </a:p>
          <a:p>
            <a:r>
              <a:rPr lang="en-US" altLang="ja-JP" sz="1200" dirty="0"/>
              <a:t>                "identifier": "doi:10.25504/FAIRsharing.dq46p7"</a:t>
            </a:r>
          </a:p>
          <a:p>
            <a:r>
              <a:rPr lang="en-US" altLang="ja-JP" sz="1200" dirty="0"/>
              <a:t>        }, </a:t>
            </a:r>
          </a:p>
          <a:p>
            <a:r>
              <a:rPr lang="en-US" altLang="ja-JP" sz="1200" dirty="0"/>
              <a:t>        "</a:t>
            </a:r>
            <a:r>
              <a:rPr lang="en-US" altLang="ja-JP" sz="1200" dirty="0" err="1"/>
              <a:t>datePublished</a:t>
            </a:r>
            <a:r>
              <a:rPr lang="en-US" altLang="ja-JP" sz="1200" dirty="0"/>
              <a:t>": "2016-08-17 03:47:58", </a:t>
            </a:r>
          </a:p>
          <a:p>
            <a:r>
              <a:rPr lang="en-US" altLang="ja-JP" sz="1200" dirty="0"/>
              <a:t>        "description": "If a database is …", </a:t>
            </a:r>
          </a:p>
          <a:p>
            <a:r>
              <a:rPr lang="en-US" altLang="ja-JP" sz="1200" dirty="0"/>
              <a:t>        "identifier": "10.25504/FAIRsharing.dq46p7", </a:t>
            </a:r>
          </a:p>
          <a:p>
            <a:r>
              <a:rPr lang="en-US" altLang="ja-JP" sz="1200" dirty="0"/>
              <a:t>        "license": "https://creativecommons.org/licenses/by-</a:t>
            </a:r>
            <a:r>
              <a:rPr lang="en-US" altLang="ja-JP" sz="1200" dirty="0" err="1"/>
              <a:t>sa</a:t>
            </a:r>
            <a:r>
              <a:rPr lang="en-US" altLang="ja-JP" sz="1200" dirty="0"/>
              <a:t>/4.0/. ...", </a:t>
            </a:r>
          </a:p>
          <a:p>
            <a:r>
              <a:rPr lang="en-US" altLang="ja-JP" sz="1200" dirty="0"/>
              <a:t>        "name": "Life Science Database Archive", </a:t>
            </a:r>
          </a:p>
          <a:p>
            <a:r>
              <a:rPr lang="en-US" altLang="ja-JP" sz="1200" dirty="0"/>
              <a:t>        "</a:t>
            </a:r>
            <a:r>
              <a:rPr lang="en-US" altLang="ja-JP" sz="1200" dirty="0" err="1"/>
              <a:t>url</a:t>
            </a:r>
            <a:r>
              <a:rPr lang="en-US" altLang="ja-JP" sz="1200" dirty="0"/>
              <a:t>": "https://doi.org/10.25504/FAIRsharing.dq46p7"</a:t>
            </a:r>
          </a:p>
          <a:p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07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+α Example of </a:t>
            </a:r>
            <a:r>
              <a:rPr kumimoji="1" lang="en-US" altLang="ja-JP" dirty="0" err="1"/>
              <a:t>UniProt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0" y="755458"/>
            <a:ext cx="7884368" cy="3524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08" y="640250"/>
            <a:ext cx="5150779" cy="4149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4136670" y="1432338"/>
            <a:ext cx="281248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326025" y="1864386"/>
            <a:ext cx="281248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7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36222"/>
            <a:ext cx="5426536" cy="150999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01" y="357823"/>
            <a:ext cx="5426536" cy="150212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517478"/>
            <a:ext cx="4993986" cy="1525722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6469455" y="908720"/>
            <a:ext cx="565633" cy="31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35088" y="918880"/>
            <a:ext cx="138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C000"/>
                </a:solidFill>
              </a:rPr>
              <a:t>from tomorrow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48" y="446688"/>
            <a:ext cx="8511250" cy="3312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73139" y="48983"/>
            <a:ext cx="8003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</a:rPr>
              <a:t>When you want to search the recipe of BANANA CAKE…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805216" y="2750944"/>
            <a:ext cx="936104" cy="936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00628" y="2725544"/>
            <a:ext cx="1368152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266188" y="2717036"/>
            <a:ext cx="864096" cy="224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236200" y="2717036"/>
            <a:ext cx="745480" cy="224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049496" y="2717036"/>
            <a:ext cx="745480" cy="224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3191" y="3874618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C000"/>
                </a:solidFill>
              </a:rPr>
              <a:t>thumbnail image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07463" y="427523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C000"/>
                </a:solidFill>
              </a:rPr>
              <a:t>Rating info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82436" y="3883464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C000"/>
                </a:solidFill>
              </a:rPr>
              <a:t>reviews number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95753" y="433743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C000"/>
                </a:solidFill>
              </a:rPr>
              <a:t>Cook time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39685" y="3924401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C000"/>
                </a:solidFill>
              </a:rPr>
              <a:t>nutrition calories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cxnSp>
        <p:nvCxnSpPr>
          <p:cNvPr id="15" name="直線矢印コネクタ 14"/>
          <p:cNvCxnSpPr>
            <a:stCxn id="5" idx="2"/>
          </p:cNvCxnSpPr>
          <p:nvPr/>
        </p:nvCxnSpPr>
        <p:spPr>
          <a:xfrm flipH="1">
            <a:off x="1861909" y="3687048"/>
            <a:ext cx="411359" cy="237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11" idx="0"/>
          </p:cNvCxnSpPr>
          <p:nvPr/>
        </p:nvCxnSpPr>
        <p:spPr>
          <a:xfrm flipH="1">
            <a:off x="3327798" y="2941568"/>
            <a:ext cx="207153" cy="1333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endCxn id="12" idx="0"/>
          </p:cNvCxnSpPr>
          <p:nvPr/>
        </p:nvCxnSpPr>
        <p:spPr>
          <a:xfrm flipH="1">
            <a:off x="4706352" y="2928261"/>
            <a:ext cx="6560" cy="955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870780" y="2941568"/>
            <a:ext cx="290210" cy="1395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6444972" y="2941568"/>
            <a:ext cx="1021142" cy="982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13038" y="4647678"/>
            <a:ext cx="870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C000"/>
                </a:solidFill>
              </a:rPr>
              <a:t>These snippet information are useful to find good recipe data.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461665"/>
            <a:ext cx="3960440" cy="31778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sp>
        <p:nvSpPr>
          <p:cNvPr id="4" name="正方形/長方形 3"/>
          <p:cNvSpPr/>
          <p:nvPr/>
        </p:nvSpPr>
        <p:spPr>
          <a:xfrm>
            <a:off x="0" y="3702024"/>
            <a:ext cx="36004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>
                <a:solidFill>
                  <a:srgbClr val="FFC000"/>
                </a:solidFill>
              </a:rPr>
              <a:t>https://www.geniuskitchen.com/recipe/best-ever-banana-cake-with-cream-cheese-frosting-67256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767" y="4271863"/>
            <a:ext cx="4172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C000"/>
                </a:solidFill>
              </a:rPr>
              <a:t>Is it a Piece of Cake?</a:t>
            </a:r>
          </a:p>
          <a:p>
            <a:r>
              <a:rPr lang="en-US" altLang="ja-JP" sz="2400" dirty="0">
                <a:solidFill>
                  <a:srgbClr val="FFC000"/>
                </a:solidFill>
              </a:rPr>
              <a:t>How to use markup schema?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06172" y="640144"/>
            <a:ext cx="510805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***HTML SOURCE***</a:t>
            </a:r>
          </a:p>
          <a:p>
            <a:endParaRPr lang="en-US" altLang="ja-JP" sz="1400" dirty="0"/>
          </a:p>
          <a:p>
            <a:r>
              <a:rPr lang="en-US" altLang="ja-JP" sz="1400" dirty="0"/>
              <a:t>&lt;script type="application/</a:t>
            </a:r>
            <a:r>
              <a:rPr lang="en-US" altLang="ja-JP" sz="1400" dirty="0" err="1"/>
              <a:t>ld+json</a:t>
            </a:r>
            <a:r>
              <a:rPr lang="en-US" altLang="ja-JP" sz="1400" dirty="0"/>
              <a:t>"&gt;</a:t>
            </a:r>
          </a:p>
          <a:p>
            <a:r>
              <a:rPr lang="en-US" altLang="ja-JP" sz="1400" dirty="0"/>
              <a:t>   {"@</a:t>
            </a:r>
            <a:r>
              <a:rPr lang="en-US" altLang="ja-JP" sz="1400" dirty="0" err="1"/>
              <a:t>context":"http</a:t>
            </a:r>
            <a:r>
              <a:rPr lang="en-US" altLang="ja-JP" sz="1400" dirty="0"/>
              <a:t>://schema.org",</a:t>
            </a:r>
          </a:p>
          <a:p>
            <a:r>
              <a:rPr lang="en-US" altLang="ja-JP" sz="1400" dirty="0"/>
              <a:t>	...........................</a:t>
            </a:r>
          </a:p>
          <a:p>
            <a:r>
              <a:rPr lang="en-US" altLang="ja-JP" sz="1400" dirty="0"/>
              <a:t> 	</a:t>
            </a:r>
            <a:r>
              <a:rPr lang="en-US" altLang="ja-JP" sz="1400" dirty="0">
                <a:solidFill>
                  <a:srgbClr val="FF0000"/>
                </a:solidFill>
              </a:rPr>
              <a:t>"totalTime":"PT1H15M"</a:t>
            </a:r>
            <a:r>
              <a:rPr lang="en-US" altLang="ja-JP" sz="1400" dirty="0"/>
              <a:t>,</a:t>
            </a:r>
          </a:p>
          <a:p>
            <a:r>
              <a:rPr lang="en-US" altLang="ja-JP" sz="1400" dirty="0"/>
              <a:t>	"</a:t>
            </a:r>
            <a:r>
              <a:rPr lang="en-US" altLang="ja-JP" sz="1400" dirty="0" err="1"/>
              <a:t>aggregateRating</a:t>
            </a:r>
            <a:r>
              <a:rPr lang="en-US" altLang="ja-JP" sz="1400" dirty="0"/>
              <a:t>":{"@type":"</a:t>
            </a:r>
            <a:r>
              <a:rPr lang="en-US" altLang="ja-JP" sz="1400" dirty="0" err="1"/>
              <a:t>AggregateRating</a:t>
            </a:r>
            <a:r>
              <a:rPr lang="en-US" altLang="ja-JP" sz="1400" dirty="0"/>
              <a:t>",</a:t>
            </a:r>
          </a:p>
          <a:p>
            <a:r>
              <a:rPr lang="en-US" altLang="ja-JP" sz="1400" dirty="0"/>
              <a:t>	</a:t>
            </a:r>
            <a:r>
              <a:rPr lang="en-US" altLang="ja-JP" sz="1400" dirty="0">
                <a:solidFill>
                  <a:srgbClr val="FF0000"/>
                </a:solidFill>
              </a:rPr>
              <a:t>"ratingValue":"5.0"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00"/>
                </a:solidFill>
              </a:rPr>
              <a:t>"reviewCount":"1368"</a:t>
            </a:r>
            <a:r>
              <a:rPr lang="en-US" altLang="ja-JP" sz="1400" dirty="0"/>
              <a:t>},</a:t>
            </a:r>
          </a:p>
          <a:p>
            <a:r>
              <a:rPr lang="en-US" altLang="ja-JP" sz="1400" dirty="0"/>
              <a:t> 	"nutrition":{"@type":"</a:t>
            </a:r>
            <a:r>
              <a:rPr lang="en-US" altLang="ja-JP" sz="1400" dirty="0" err="1"/>
              <a:t>NutritionInformation</a:t>
            </a:r>
            <a:r>
              <a:rPr lang="en-US" altLang="ja-JP" sz="1400" dirty="0"/>
              <a:t>",</a:t>
            </a:r>
          </a:p>
          <a:p>
            <a:r>
              <a:rPr lang="en-US" altLang="ja-JP" sz="1400" dirty="0"/>
              <a:t> 	</a:t>
            </a:r>
            <a:r>
              <a:rPr lang="en-US" altLang="ja-JP" sz="1400" dirty="0">
                <a:solidFill>
                  <a:srgbClr val="FF0000"/>
                </a:solidFill>
              </a:rPr>
              <a:t>"calories":"503.5"</a:t>
            </a:r>
            <a:r>
              <a:rPr lang="en-US" altLang="ja-JP" sz="1400" dirty="0"/>
              <a:t>,......................................},</a:t>
            </a:r>
          </a:p>
          <a:p>
            <a:r>
              <a:rPr lang="en-US" altLang="ja-JP" sz="1400" dirty="0"/>
              <a:t> 	</a:t>
            </a:r>
            <a:r>
              <a:rPr lang="en-US" altLang="ja-JP" sz="1400" dirty="0">
                <a:solidFill>
                  <a:srgbClr val="FF0000"/>
                </a:solidFill>
              </a:rPr>
              <a:t>"</a:t>
            </a:r>
            <a:r>
              <a:rPr lang="en-US" altLang="ja-JP" sz="1400" dirty="0" err="1">
                <a:solidFill>
                  <a:srgbClr val="FF0000"/>
                </a:solidFill>
              </a:rPr>
              <a:t>thumbnailUrl</a:t>
            </a:r>
            <a:r>
              <a:rPr lang="en-US" altLang="ja-JP" sz="1400" dirty="0">
                <a:solidFill>
                  <a:srgbClr val="FF0000"/>
                </a:solidFill>
              </a:rPr>
              <a:t>"</a:t>
            </a:r>
            <a:r>
              <a:rPr lang="en-US" altLang="ja-JP" sz="1400" dirty="0"/>
              <a:t>:"https://images.video.snidigital.com/	image/upload/w_1024,h_576,c_fit/prod/genius/sni1	</a:t>
            </a:r>
            <a:r>
              <a:rPr lang="en-US" altLang="ja-JP" sz="1400" dirty="0" err="1"/>
              <a:t>uss-aakamaihdnetScripps</a:t>
            </a:r>
            <a:r>
              <a:rPr lang="en-US" altLang="ja-JP" sz="1400" dirty="0"/>
              <a:t>_-	_Genius_Kitchen129781170925_4179510_Best_E	ver_Banana_Cake_1517343623jpg.jpg",</a:t>
            </a:r>
          </a:p>
          <a:p>
            <a:r>
              <a:rPr lang="en-US" altLang="ja-JP" sz="1400" dirty="0"/>
              <a:t>	...........................</a:t>
            </a:r>
          </a:p>
          <a:p>
            <a:r>
              <a:rPr lang="en-US" altLang="ja-JP" sz="1400" dirty="0"/>
              <a:t>   }</a:t>
            </a:r>
          </a:p>
          <a:p>
            <a:r>
              <a:rPr lang="en-US" altLang="ja-JP" sz="1400" dirty="0"/>
              <a:t>&lt;/script&gt;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2564" y="0"/>
            <a:ext cx="719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C000"/>
                </a:solidFill>
              </a:rPr>
              <a:t>Inserted structured data into html source (=markup)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7" y="852282"/>
            <a:ext cx="8712968" cy="24894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148061" y="24775"/>
            <a:ext cx="675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C000"/>
                </a:solidFill>
              </a:rPr>
              <a:t>There is a guideline for the Recipe data markup.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267744" y="3430766"/>
            <a:ext cx="489654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>
                <a:solidFill>
                  <a:srgbClr val="FFC000"/>
                </a:solidFill>
              </a:rPr>
              <a:t>https://developers.google.com/search/docs/data-types/recipe#guidelines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2358" y="3973255"/>
            <a:ext cx="6728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FFC000"/>
                </a:solidFill>
              </a:rPr>
              <a:t>Based on schema.org/Recipe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FFC000"/>
                </a:solidFill>
              </a:rPr>
              <a:t>Actually, not all of Recipe </a:t>
            </a:r>
            <a:r>
              <a:rPr lang="en-US" altLang="ja-JP" sz="2400" dirty="0" smtClean="0">
                <a:solidFill>
                  <a:srgbClr val="FFC000"/>
                </a:solidFill>
              </a:rPr>
              <a:t>properties</a:t>
            </a:r>
            <a:r>
              <a:rPr lang="en-US" altLang="ja-JP" sz="2400" dirty="0" smtClean="0">
                <a:solidFill>
                  <a:srgbClr val="FFC000"/>
                </a:solidFill>
              </a:rPr>
              <a:t> </a:t>
            </a:r>
            <a:r>
              <a:rPr lang="en-US" altLang="ja-JP" sz="2400" dirty="0">
                <a:solidFill>
                  <a:srgbClr val="FFC000"/>
                </a:solidFill>
              </a:rPr>
              <a:t>are used</a:t>
            </a:r>
            <a:endParaRPr kumimoji="1" lang="en-US" altLang="ja-JP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>
            <a:off x="2051565" y="95077"/>
            <a:ext cx="5171677" cy="790515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59" y="1725036"/>
            <a:ext cx="3032844" cy="11803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947" y="2982632"/>
            <a:ext cx="3020413" cy="15885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下矢印 5"/>
          <p:cNvSpPr/>
          <p:nvPr/>
        </p:nvSpPr>
        <p:spPr>
          <a:xfrm rot="2176946">
            <a:off x="3367969" y="594153"/>
            <a:ext cx="336515" cy="1162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 rot="19207430">
            <a:off x="5125139" y="567882"/>
            <a:ext cx="321555" cy="1357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pic>
        <p:nvPicPr>
          <p:cNvPr id="8" name="Picture 4" descr="C:\Documents and Settings\shoko\My Documents\My Pictures\Microsoft クリップ オーガナイザ\j043394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51211" y="1957006"/>
            <a:ext cx="1302193" cy="1302193"/>
          </a:xfrm>
          <a:prstGeom prst="rect">
            <a:avLst/>
          </a:prstGeom>
          <a:noFill/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9" name="テキスト ボックス 8"/>
          <p:cNvSpPr txBox="1"/>
          <p:nvPr/>
        </p:nvSpPr>
        <p:spPr>
          <a:xfrm>
            <a:off x="1320347" y="1116231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provide</a:t>
            </a:r>
          </a:p>
          <a:p>
            <a:r>
              <a:rPr kumimoji="1" lang="en-US" altLang="ja-JP" dirty="0">
                <a:solidFill>
                  <a:schemeClr val="accent1"/>
                </a:solidFill>
              </a:rPr>
              <a:t>structured data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31637" y="2643734"/>
            <a:ext cx="134844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schema based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search engine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0407" y="2231768"/>
            <a:ext cx="175560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advanced data user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(informatician)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64641" y="1155674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provide</a:t>
            </a:r>
          </a:p>
          <a:p>
            <a:r>
              <a:rPr kumimoji="1" lang="en-US" altLang="ja-JP" dirty="0">
                <a:solidFill>
                  <a:schemeClr val="accent1"/>
                </a:solidFill>
              </a:rPr>
              <a:t>semantic data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67829" y="3626731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* easy integration</a:t>
            </a:r>
          </a:p>
          <a:p>
            <a:r>
              <a:rPr lang="en-US" altLang="ja-JP" dirty="0">
                <a:solidFill>
                  <a:schemeClr val="accent1"/>
                </a:solidFill>
              </a:rPr>
              <a:t>* accurate 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12679" y="201114"/>
            <a:ext cx="449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Web page with markup schema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6618" y="4375925"/>
            <a:ext cx="28905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for all users,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accent1"/>
                </a:solidFill>
              </a:rPr>
              <a:t>provide rich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accent1"/>
                </a:solidFill>
              </a:rPr>
              <a:t>efficient and accurate discover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89432" y="0"/>
            <a:ext cx="4177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C000"/>
                </a:solidFill>
              </a:rPr>
              <a:t>How about in biological field?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618907" y="3414030"/>
            <a:ext cx="489654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>
                <a:solidFill>
                  <a:srgbClr val="FFC000"/>
                </a:solidFill>
              </a:rPr>
              <a:t>https://developers.google.com/search/docs/data-types/recipe#guidelines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3569" y="4291135"/>
            <a:ext cx="8090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C000"/>
                </a:solidFill>
              </a:rPr>
              <a:t>Some markup schema standards for application tools are establishing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745416" y="3631217"/>
            <a:ext cx="26581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>
                <a:solidFill>
                  <a:srgbClr val="FFC000"/>
                </a:solidFill>
              </a:rPr>
              <a:t>http://bioschemas.org/specifications/Tool/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60" y="990137"/>
            <a:ext cx="4104134" cy="26778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758" y="990137"/>
            <a:ext cx="4314057" cy="2408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907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80192" y="26864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C000"/>
                </a:solidFill>
              </a:rPr>
              <a:t>Goal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0232" y="916712"/>
            <a:ext cx="7787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</a:rPr>
              <a:t>We will try to markup the web page of biological databases and tools.</a:t>
            </a:r>
            <a:endParaRPr kumimoji="1" lang="en-US" altLang="ja-JP" sz="2400" dirty="0">
              <a:solidFill>
                <a:srgbClr val="FFC000"/>
              </a:solidFill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4108584" y="2212856"/>
            <a:ext cx="122413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048" y="3653016"/>
            <a:ext cx="7787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</a:rPr>
              <a:t>Discussion about the markup methods and schema for biological tools.</a:t>
            </a:r>
            <a:endParaRPr kumimoji="1" lang="en-US" altLang="ja-JP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972</Words>
  <Application>Microsoft Office PowerPoint</Application>
  <PresentationFormat>画面に合わせる (16:9)</PresentationFormat>
  <Paragraphs>156</Paragraphs>
  <Slides>16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ＭＳ Ｐゴシック</vt:lpstr>
      <vt:lpstr>Arial</vt:lpstr>
      <vt:lpstr>Wingdings</vt:lpstr>
      <vt:lpstr>Simple Light</vt:lpstr>
      <vt:lpstr>Putting structured data into individual entry pages in biological databases and tools</vt:lpstr>
      <vt:lpstr>PowerPoint プレゼンテーション</vt:lpstr>
      <vt:lpstr>Background information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Post-biohackathon perspectives</vt:lpstr>
      <vt:lpstr>Contact and links</vt:lpstr>
      <vt:lpstr>+α Database (archive) page example: FANTOM5  </vt:lpstr>
      <vt:lpstr>+α Google Dataset Search result </vt:lpstr>
      <vt:lpstr>+α Example of FAIRsharing</vt:lpstr>
      <vt:lpstr>+α Example of UniProt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structured data into individual entry pages in biological database</dc:title>
  <dc:creator>大波純一</dc:creator>
  <cp:lastModifiedBy>yatsuzuka</cp:lastModifiedBy>
  <cp:revision>27</cp:revision>
  <dcterms:modified xsi:type="dcterms:W3CDTF">2018-11-12T06:36:18Z</dcterms:modified>
</cp:coreProperties>
</file>