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694" r:id="rId3"/>
    <p:sldId id="256" r:id="rId5"/>
    <p:sldId id="257" r:id="rId6"/>
    <p:sldId id="685" r:id="rId7"/>
    <p:sldId id="696" r:id="rId8"/>
    <p:sldId id="697" r:id="rId9"/>
    <p:sldId id="690" r:id="rId10"/>
    <p:sldId id="698" r:id="rId11"/>
    <p:sldId id="701" r:id="rId12"/>
    <p:sldId id="703" r:id="rId13"/>
    <p:sldId id="711" r:id="rId14"/>
    <p:sldId id="702" r:id="rId15"/>
    <p:sldId id="712" r:id="rId16"/>
    <p:sldId id="713" r:id="rId17"/>
    <p:sldId id="704" r:id="rId18"/>
    <p:sldId id="720" r:id="rId19"/>
    <p:sldId id="721" r:id="rId20"/>
    <p:sldId id="705" r:id="rId21"/>
    <p:sldId id="709" r:id="rId22"/>
    <p:sldId id="708" r:id="rId23"/>
    <p:sldId id="710" r:id="rId24"/>
    <p:sldId id="714" r:id="rId25"/>
    <p:sldId id="706" r:id="rId26"/>
    <p:sldId id="718" r:id="rId27"/>
    <p:sldId id="736" r:id="rId28"/>
    <p:sldId id="716" r:id="rId29"/>
    <p:sldId id="737" r:id="rId30"/>
    <p:sldId id="717" r:id="rId31"/>
    <p:sldId id="699" r:id="rId32"/>
    <p:sldId id="719" r:id="rId33"/>
    <p:sldId id="689" r:id="rId34"/>
  </p:sldIdLst>
  <p:sldSz cx="9902825" cy="6858000"/>
  <p:notesSz cx="6858000" cy="9144000"/>
  <p:embeddedFontLst>
    <p:embeddedFont>
      <p:font typeface="Calibri" panose="020F0502020204030204"/>
      <p:regular r:id="rId38"/>
    </p:embeddedFont>
    <p:embeddedFont>
      <p:font typeface="Malgun Gothic" panose="020B0503020000020004" charset="-127"/>
      <p:regular r:id="rId39"/>
    </p:embeddedFont>
    <p:embeddedFont>
      <p:font typeface="Aldhabi" panose="01000000000000000000"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4" d="100"/>
          <a:sy n="74" d="100"/>
        </p:scale>
        <p:origin x="990" y="60"/>
      </p:cViewPr>
      <p:guideLst>
        <p:guide orient="horz" pos="777"/>
        <p:guide orient="horz" pos="1100"/>
        <p:guide pos="3119"/>
        <p:guide pos="420"/>
        <p:guide pos="266"/>
        <p:guide orient="horz" pos="1258"/>
        <p:guide pos="5898"/>
        <p:guide orient="horz" pos="2160"/>
        <p:guide pos="352"/>
        <p:guide pos="5954"/>
        <p:guide orient="horz" pos="868"/>
        <p:guide pos="534"/>
        <p:guide orient="horz" pos="4000"/>
        <p:guide orient="horz" pos="999"/>
      </p:guideLst>
    </p:cSldViewPr>
  </p:slideViewPr>
  <p:notesTextViewPr>
    <p:cViewPr>
      <p:scale>
        <a:sx n="1" d="1"/>
        <a:sy n="1" d="1"/>
      </p:scale>
      <p:origin x="0" y="0"/>
    </p:cViewPr>
  </p:notesTextViewPr>
  <p:sorterViewPr>
    <p:cViewPr>
      <p:scale>
        <a:sx n="70" d="100"/>
        <a:sy n="70" d="100"/>
      </p:scale>
      <p:origin x="0" y="-107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1pPr>
            <a:lvl2pPr marR="0" lvl="1"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2pPr>
            <a:lvl3pPr marR="0" lvl="2"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3pPr>
            <a:lvl4pPr marR="0" lvl="3"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4pPr>
            <a:lvl5pPr marR="0" lvl="4"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5pPr>
            <a:lvl6pPr marR="0" lvl="5"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6pPr>
            <a:lvl7pPr marR="0" lvl="6"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7pPr>
            <a:lvl8pPr marR="0" lvl="7"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8pPr>
            <a:lvl9pPr marR="0" lvl="8"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1pPr>
            <a:lvl2pPr marR="0" lvl="1"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2pPr>
            <a:lvl3pPr marR="0" lvl="2"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3pPr>
            <a:lvl4pPr marR="0" lvl="3"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4pPr>
            <a:lvl5pPr marR="0" lvl="4"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5pPr>
            <a:lvl6pPr marR="0" lvl="5"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6pPr>
            <a:lvl7pPr marR="0" lvl="6"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7pPr>
            <a:lvl8pPr marR="0" lvl="7"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8pPr>
            <a:lvl9pPr marR="0" lvl="8"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9pPr>
          </a:lstStyle>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1pPr>
            <a:lvl2pPr marL="914400" marR="0" lvl="1"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2pPr>
            <a:lvl3pPr marL="1371600" marR="0" lvl="2"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3pPr>
            <a:lvl4pPr marL="1828800" marR="0" lvl="3"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4pPr>
            <a:lvl5pPr marL="2286000" marR="0" lvl="4"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5pPr>
            <a:lvl6pPr marL="2743200" marR="0" lvl="5"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6pPr>
            <a:lvl7pPr marL="3200400" marR="0" lvl="6"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7pPr>
            <a:lvl8pPr marL="3657600" marR="0" lvl="7"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8pPr>
            <a:lvl9pPr marL="4114800" marR="0" lvl="8" indent="-22860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1pPr>
            <a:lvl2pPr marR="0" lvl="1"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2pPr>
            <a:lvl3pPr marR="0" lvl="2"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3pPr>
            <a:lvl4pPr marR="0" lvl="3"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4pPr>
            <a:lvl5pPr marR="0" lvl="4"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5pPr>
            <a:lvl6pPr marR="0" lvl="5"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6pPr>
            <a:lvl7pPr marR="0" lvl="6"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7pPr>
            <a:lvl8pPr marR="0" lvl="7"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8pPr>
            <a:lvl9pPr marR="0" lvl="8" algn="l" rtl="0">
              <a:spcBef>
                <a:spcPts val="0"/>
              </a:spcBef>
              <a:spcAft>
                <a:spcPts val="0"/>
              </a:spcAft>
              <a:buSzPts val="1400"/>
              <a:buNone/>
              <a:defRPr sz="18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rPr>
            </a:fld>
            <a:endParaRPr sz="1200" b="0" i="0" u="none" strike="noStrike" cap="none">
              <a:solidFill>
                <a:schemeClr val="dk1"/>
              </a:solidFill>
              <a:latin typeface="Malgun Gothic" panose="020B0503020000020004" charset="-127"/>
              <a:ea typeface="Malgun Gothic" panose="020B0503020000020004" charset="-127"/>
              <a:cs typeface="Malgun Gothic" panose="020B0503020000020004" charset="-127"/>
              <a:sym typeface="Malgun Gothic" panose="020B0503020000020004" charset="-127"/>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182563" y="539750"/>
            <a:ext cx="6527800" cy="4521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79768" y="5376929"/>
            <a:ext cx="5438140" cy="380521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Arial" panose="020B0604020202020204"/>
              <a:buNone/>
            </a:pPr>
            <a:fld id="{00000000-1234-1234-1234-123412341234}" type="slidenum">
              <a:rPr lang="en-US" sz="13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182563" y="539750"/>
            <a:ext cx="6527800" cy="4521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79768" y="5376929"/>
            <a:ext cx="5438140" cy="380521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Arial" panose="020B0604020202020204"/>
              <a:buNone/>
            </a:pPr>
            <a:fld id="{00000000-1234-1234-1234-123412341234}" type="slidenum">
              <a:rPr lang="en-US" sz="1300" b="0" i="0" u="none" strike="noStrike" cap="none">
                <a:solidFill>
                  <a:srgbClr val="000000"/>
                </a:solidFill>
                <a:latin typeface="Arial" panose="020B0604020202020204"/>
                <a:ea typeface="Arial" panose="020B0604020202020204"/>
                <a:cs typeface="Arial" panose="020B0604020202020204"/>
                <a:sym typeface="Arial" panose="020B0604020202020204"/>
              </a:rPr>
            </a:fld>
            <a:endParaRPr sz="1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Front Cover">
  <p:cSld name="1_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430"/>
          <p:cNvPicPr preferRelativeResize="0"/>
          <p:nvPr/>
        </p:nvPicPr>
        <p:blipFill rotWithShape="1">
          <a:blip r:embed="rId2"/>
          <a:srcRect/>
          <a:stretch>
            <a:fillRect/>
          </a:stretch>
        </p:blipFill>
        <p:spPr>
          <a:xfrm>
            <a:off x="0" y="0"/>
            <a:ext cx="9902825" cy="6858000"/>
          </a:xfrm>
          <a:prstGeom prst="rect">
            <a:avLst/>
          </a:prstGeom>
          <a:noFill/>
          <a:ln>
            <a:noFill/>
          </a:ln>
        </p:spPr>
      </p:pic>
      <p:sp>
        <p:nvSpPr>
          <p:cNvPr id="12" name="Google Shape;12;p430"/>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panose="020F0502020204030204"/>
              <a:buNone/>
            </a:pPr>
            <a:endParaRPr sz="196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 name="Google Shape;13;p430"/>
          <p:cNvPicPr preferRelativeResize="0"/>
          <p:nvPr/>
        </p:nvPicPr>
        <p:blipFill rotWithShape="1">
          <a:blip r:embed="rId3"/>
          <a:srcRect/>
          <a:stretch>
            <a:fillRect/>
          </a:stretch>
        </p:blipFill>
        <p:spPr>
          <a:xfrm>
            <a:off x="4265631" y="6141164"/>
            <a:ext cx="1371564" cy="45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able of Contents2">
  <p:cSld name="2_Table of Contents2">
    <p:spTree>
      <p:nvGrpSpPr>
        <p:cNvPr id="1" name="Shape 14"/>
        <p:cNvGrpSpPr/>
        <p:nvPr/>
      </p:nvGrpSpPr>
      <p:grpSpPr>
        <a:xfrm>
          <a:off x="0" y="0"/>
          <a:ext cx="0" cy="0"/>
          <a:chOff x="0" y="0"/>
          <a:chExt cx="0" cy="0"/>
        </a:xfrm>
      </p:grpSpPr>
      <p:pic>
        <p:nvPicPr>
          <p:cNvPr id="15" name="Google Shape;15;p431"/>
          <p:cNvPicPr preferRelativeResize="0"/>
          <p:nvPr/>
        </p:nvPicPr>
        <p:blipFill rotWithShape="1">
          <a:blip r:embed="rId2"/>
          <a:srcRect/>
          <a:stretch>
            <a:fillRect/>
          </a:stretch>
        </p:blipFill>
        <p:spPr>
          <a:xfrm>
            <a:off x="0" y="0"/>
            <a:ext cx="9902825" cy="6858000"/>
          </a:xfrm>
          <a:prstGeom prst="rect">
            <a:avLst/>
          </a:prstGeom>
          <a:noFill/>
          <a:ln>
            <a:noFill/>
          </a:ln>
        </p:spPr>
      </p:pic>
      <p:cxnSp>
        <p:nvCxnSpPr>
          <p:cNvPr id="16" name="Google Shape;16;p431"/>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17" name="Google Shape;17;p431"/>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panose="020B0604020202020204"/>
              <a:buNone/>
            </a:pPr>
            <a:fld id="{00000000-1234-1234-1234-123412341234}" type="slidenum">
              <a:rPr lang="en-US" sz="900" b="0" i="0" u="none" strike="noStrike" cap="none">
                <a:solidFill>
                  <a:srgbClr val="7F7F7F"/>
                </a:solidFill>
                <a:latin typeface="Arial" panose="020B0604020202020204"/>
                <a:ea typeface="Arial" panose="020B0604020202020204"/>
                <a:cs typeface="Arial" panose="020B0604020202020204"/>
                <a:sym typeface="Arial" panose="020B0604020202020204"/>
              </a:rPr>
            </a:fld>
            <a:endParaRPr sz="900" b="0" i="0" u="none" strike="noStrike" cap="none">
              <a:solidFill>
                <a:srgbClr val="7F7F7F"/>
              </a:solidFill>
              <a:latin typeface="Arial" panose="020B0604020202020204"/>
              <a:ea typeface="Arial" panose="020B0604020202020204"/>
              <a:cs typeface="Arial" panose="020B0604020202020204"/>
              <a:sym typeface="Arial" panose="020B0604020202020204"/>
            </a:endParaRPr>
          </a:p>
        </p:txBody>
      </p:sp>
      <p:sp>
        <p:nvSpPr>
          <p:cNvPr id="18" name="Google Shape;18;p431"/>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panose="020B0604020202020204"/>
                <a:ea typeface="Arial" panose="020B0604020202020204"/>
                <a:cs typeface="Arial" panose="020B0604020202020204"/>
                <a:sym typeface="Arial" panose="020B0604020202020204"/>
              </a:rPr>
              <a:t>Samsung Innovation Campus</a:t>
            </a:r>
            <a:endParaRPr lang="en-US" sz="1100" b="0" i="0" u="none" strike="noStrike" cap="none">
              <a:solidFill>
                <a:srgbClr val="7F7F7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last">
  <p:cSld name="BLANK">
    <p:spTree>
      <p:nvGrpSpPr>
        <p:cNvPr id="1" name="Shape 42"/>
        <p:cNvGrpSpPr/>
        <p:nvPr/>
      </p:nvGrpSpPr>
      <p:grpSpPr>
        <a:xfrm>
          <a:off x="0" y="0"/>
          <a:ext cx="0" cy="0"/>
          <a:chOff x="0" y="0"/>
          <a:chExt cx="0" cy="0"/>
        </a:xfrm>
      </p:grpSpPr>
      <p:pic>
        <p:nvPicPr>
          <p:cNvPr id="43" name="Google Shape;43;p436"/>
          <p:cNvPicPr preferRelativeResize="0"/>
          <p:nvPr/>
        </p:nvPicPr>
        <p:blipFill rotWithShape="1">
          <a:blip r:embed="rId2"/>
          <a:srcRect/>
          <a:stretch>
            <a:fillRect/>
          </a:stretch>
        </p:blipFill>
        <p:spPr>
          <a:xfrm>
            <a:off x="2" y="4395"/>
            <a:ext cx="9899651" cy="6853605"/>
          </a:xfrm>
          <a:prstGeom prst="rect">
            <a:avLst/>
          </a:prstGeom>
          <a:noFill/>
          <a:ln>
            <a:noFill/>
          </a:ln>
        </p:spPr>
      </p:pic>
      <p:sp>
        <p:nvSpPr>
          <p:cNvPr id="44" name="Google Shape;44;p436"/>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6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5" name="Google Shape;45;p436"/>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panose="020B0604020202020204"/>
              <a:buNone/>
            </a:pPr>
            <a:r>
              <a:rPr lang="en-US" sz="1000" b="0" i="0" u="none" strike="noStrike" cap="none">
                <a:solidFill>
                  <a:srgbClr val="FFFFFF"/>
                </a:solidFill>
                <a:latin typeface="Arial" panose="020B0604020202020204"/>
                <a:ea typeface="Arial" panose="020B0604020202020204"/>
                <a:cs typeface="Arial" panose="020B0604020202020204"/>
                <a:sym typeface="Arial" panose="020B0604020202020204"/>
              </a:rPr>
              <a:t>ⓒ2021 SAMSUNG. All rights reserved.</a:t>
            </a:r>
            <a:endParaRPr lang="en-US" sz="100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600"/>
              </a:spcBef>
              <a:spcAft>
                <a:spcPts val="0"/>
              </a:spcAft>
              <a:buClr>
                <a:srgbClr val="FFFFFF"/>
              </a:buClr>
              <a:buSzPts val="1000"/>
              <a:buFont typeface="Arial" panose="020B0604020202020204"/>
              <a:buNone/>
            </a:pPr>
            <a:r>
              <a:rPr lang="en-US" sz="1000" b="0" i="0" u="none" strike="noStrike" cap="none">
                <a:solidFill>
                  <a:srgbClr val="FFFFFF"/>
                </a:solidFill>
                <a:latin typeface="Arial" panose="020B0604020202020204"/>
                <a:ea typeface="Arial" panose="020B0604020202020204"/>
                <a:cs typeface="Arial" panose="020B0604020202020204"/>
                <a:sym typeface="Arial" panose="020B0604020202020204"/>
              </a:rPr>
              <a:t>Samsung Electronics Corporate Citizenship Office holds the copyright of book.</a:t>
            </a:r>
            <a:endParaRPr lang="en-US" sz="100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00"/>
              </a:spcBef>
              <a:spcAft>
                <a:spcPts val="0"/>
              </a:spcAft>
              <a:buClr>
                <a:srgbClr val="FFFFFF"/>
              </a:buClr>
              <a:buSzPts val="1000"/>
              <a:buFont typeface="Arial" panose="020B0604020202020204"/>
              <a:buNone/>
            </a:pPr>
            <a:r>
              <a:rPr lang="en-US" sz="1000" b="0" i="0" u="none" strike="noStrike" cap="none">
                <a:solidFill>
                  <a:srgbClr val="FFFFFF"/>
                </a:solidFill>
                <a:latin typeface="Arial" panose="020B0604020202020204"/>
                <a:ea typeface="Arial" panose="020B0604020202020204"/>
                <a:cs typeface="Arial" panose="020B0604020202020204"/>
                <a:sym typeface="Arial" panose="020B0604020202020204"/>
              </a:rPr>
              <a:t>This book is a literary property protected by copyright law so reprint and reproduction without permission are prohibited. </a:t>
            </a:r>
            <a:endParaRPr lang="en-US" sz="1000" b="0"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FFFF"/>
              </a:buClr>
              <a:buSzPts val="1000"/>
              <a:buFont typeface="Arial" panose="020B0604020202020204"/>
              <a:buNone/>
            </a:pPr>
            <a:r>
              <a:rPr lang="en-US" sz="1000" b="0" i="0" u="none" strike="noStrike" cap="none">
                <a:solidFill>
                  <a:srgbClr val="FFFFFF"/>
                </a:solidFill>
                <a:latin typeface="Arial" panose="020B0604020202020204"/>
                <a:ea typeface="Arial" panose="020B0604020202020204"/>
                <a:cs typeface="Arial" panose="020B0604020202020204"/>
                <a:sym typeface="Arial" panose="020B0604020202020204"/>
              </a:rPr>
              <a:t>To use this book other than the curriculum of Samsung innovation Campus or to use the entire or part of this book, you must receive written consent from copyright holder.</a:t>
            </a:r>
            <a:endParaRPr lang="en-US" sz="10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46" name="Google Shape;46;p436"/>
          <p:cNvPicPr preferRelativeResize="0"/>
          <p:nvPr/>
        </p:nvPicPr>
        <p:blipFill rotWithShape="1">
          <a:blip r:embed="rId3"/>
          <a:srcRect/>
          <a:stretch>
            <a:fillRect/>
          </a:stretch>
        </p:blipFill>
        <p:spPr>
          <a:xfrm>
            <a:off x="3711822" y="3022951"/>
            <a:ext cx="2476006" cy="812098"/>
          </a:xfrm>
          <a:prstGeom prst="rect">
            <a:avLst/>
          </a:prstGeom>
          <a:noFill/>
          <a:ln>
            <a:noFill/>
          </a:ln>
        </p:spPr>
      </p:pic>
      <p:sp>
        <p:nvSpPr>
          <p:cNvPr id="47" name="Google Shape;47;p436"/>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panose="020F0502020204030204"/>
              <a:buNone/>
            </a:pPr>
            <a:endParaRPr sz="196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48"/>
        <p:cNvGrpSpPr/>
        <p:nvPr/>
      </p:nvGrpSpPr>
      <p:grpSpPr>
        <a:xfrm>
          <a:off x="0" y="0"/>
          <a:ext cx="0" cy="0"/>
          <a:chOff x="0" y="0"/>
          <a:chExt cx="0" cy="0"/>
        </a:xfrm>
      </p:grpSpPr>
      <p:cxnSp>
        <p:nvCxnSpPr>
          <p:cNvPr id="49" name="Google Shape;49;p437"/>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50" name="Google Shape;50;p437"/>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panose="020B0604020202020204"/>
              <a:buNone/>
            </a:pPr>
            <a:fld id="{00000000-1234-1234-1234-123412341234}" type="slidenum">
              <a:rPr lang="en-US" sz="900">
                <a:solidFill>
                  <a:srgbClr val="7F7F7F"/>
                </a:solidFill>
                <a:latin typeface="Arial" panose="020B0604020202020204"/>
                <a:ea typeface="Arial" panose="020B0604020202020204"/>
                <a:cs typeface="Arial" panose="020B0604020202020204"/>
                <a:sym typeface="Arial" panose="020B0604020202020204"/>
              </a:rPr>
            </a:fld>
            <a:endParaRPr sz="900">
              <a:solidFill>
                <a:srgbClr val="7F7F7F"/>
              </a:solidFill>
              <a:latin typeface="Arial" panose="020B0604020202020204"/>
              <a:ea typeface="Arial" panose="020B0604020202020204"/>
              <a:cs typeface="Arial" panose="020B0604020202020204"/>
              <a:sym typeface="Arial" panose="020B0604020202020204"/>
            </a:endParaRPr>
          </a:p>
        </p:txBody>
      </p:sp>
      <p:sp>
        <p:nvSpPr>
          <p:cNvPr id="51" name="Google Shape;51;p437"/>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panose="020B0604020202020204"/>
                <a:ea typeface="Arial" panose="020B0604020202020204"/>
                <a:cs typeface="Arial" panose="020B0604020202020204"/>
                <a:sym typeface="Arial" panose="020B0604020202020204"/>
              </a:rPr>
              <a:t>Samsung Innovation Campus</a:t>
            </a:r>
            <a:endParaRPr lang="en-US" sz="1100" b="0">
              <a:solidFill>
                <a:srgbClr val="7F7F7F"/>
              </a:solidFill>
              <a:latin typeface="Arial" panose="020B0604020202020204"/>
              <a:ea typeface="Arial" panose="020B0604020202020204"/>
              <a:cs typeface="Arial" panose="020B0604020202020204"/>
              <a:sym typeface="Arial" panose="020B0604020202020204"/>
            </a:endParaRPr>
          </a:p>
        </p:txBody>
      </p:sp>
      <p:grpSp>
        <p:nvGrpSpPr>
          <p:cNvPr id="52" name="Google Shape;52;p437"/>
          <p:cNvGrpSpPr/>
          <p:nvPr/>
        </p:nvGrpSpPr>
        <p:grpSpPr>
          <a:xfrm>
            <a:off x="0" y="1"/>
            <a:ext cx="9902825" cy="999802"/>
            <a:chOff x="0" y="1"/>
            <a:chExt cx="9906000" cy="999802"/>
          </a:xfrm>
        </p:grpSpPr>
        <p:sp>
          <p:nvSpPr>
            <p:cNvPr id="53" name="Google Shape;53;p437"/>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4" name="Google Shape;54;p437"/>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55" name="Google Shape;55;p437"/>
          <p:cNvGrpSpPr/>
          <p:nvPr/>
        </p:nvGrpSpPr>
        <p:grpSpPr>
          <a:xfrm>
            <a:off x="449855" y="1251376"/>
            <a:ext cx="9015111" cy="4993976"/>
            <a:chOff x="578678" y="1436154"/>
            <a:chExt cx="8748000" cy="4993976"/>
          </a:xfrm>
        </p:grpSpPr>
        <p:sp>
          <p:nvSpPr>
            <p:cNvPr id="56" name="Google Shape;56;p437"/>
            <p:cNvSpPr/>
            <p:nvPr/>
          </p:nvSpPr>
          <p:spPr>
            <a:xfrm>
              <a:off x="578678" y="1436154"/>
              <a:ext cx="8748000" cy="811746"/>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7" name="Google Shape;57;p437"/>
            <p:cNvSpPr/>
            <p:nvPr/>
          </p:nvSpPr>
          <p:spPr>
            <a:xfrm>
              <a:off x="578678" y="2286000"/>
              <a:ext cx="8748000" cy="414413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8" name="Google Shape;58;p437"/>
            <p:cNvSpPr/>
            <p:nvPr/>
          </p:nvSpPr>
          <p:spPr>
            <a:xfrm>
              <a:off x="768350" y="1631455"/>
              <a:ext cx="1029652" cy="492443"/>
            </a:xfrm>
            <a:prstGeom prst="rect">
              <a:avLst/>
            </a:prstGeom>
            <a:solidFill>
              <a:srgbClr val="ECEFF6"/>
            </a:solid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0D0D0D"/>
                  </a:solidFill>
                  <a:latin typeface="Arial" panose="020B0604020202020204"/>
                  <a:ea typeface="Arial" panose="020B0604020202020204"/>
                  <a:cs typeface="Arial" panose="020B0604020202020204"/>
                  <a:sym typeface="Arial" panose="020B0604020202020204"/>
                </a:rPr>
                <a:t>Q1.</a:t>
              </a:r>
              <a:endParaRPr lang="en-US" sz="3200">
                <a:solidFill>
                  <a:srgbClr val="0D0D0D"/>
                </a:solidFill>
                <a:latin typeface="Arial" panose="020B0604020202020204"/>
                <a:ea typeface="Arial" panose="020B0604020202020204"/>
                <a:cs typeface="Arial" panose="020B0604020202020204"/>
                <a:sym typeface="Arial" panose="020B0604020202020204"/>
              </a:endParaRPr>
            </a:p>
          </p:txBody>
        </p:sp>
      </p:grpSp>
      <p:sp>
        <p:nvSpPr>
          <p:cNvPr id="59" name="Google Shape;59;p437"/>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panose="020B0604020202020204"/>
                <a:ea typeface="Arial" panose="020B0604020202020204"/>
                <a:cs typeface="Arial" panose="020B0604020202020204"/>
                <a:sym typeface="Arial" panose="020B0604020202020204"/>
              </a:rPr>
              <a:t>Chapter 5. Machine Learning 1 – Supervised Learning</a:t>
            </a:r>
            <a:endParaRPr sz="900">
              <a:solidFill>
                <a:srgbClr val="7F7F7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more">
  <p:cSld name="onemore">
    <p:spTree>
      <p:nvGrpSpPr>
        <p:cNvPr id="1" name="Shape 60"/>
        <p:cNvGrpSpPr/>
        <p:nvPr/>
      </p:nvGrpSpPr>
      <p:grpSpPr>
        <a:xfrm>
          <a:off x="0" y="0"/>
          <a:ext cx="0" cy="0"/>
          <a:chOff x="0" y="0"/>
          <a:chExt cx="0" cy="0"/>
        </a:xfrm>
      </p:grpSpPr>
      <p:grpSp>
        <p:nvGrpSpPr>
          <p:cNvPr id="61" name="Google Shape;61;p438"/>
          <p:cNvGrpSpPr/>
          <p:nvPr/>
        </p:nvGrpSpPr>
        <p:grpSpPr>
          <a:xfrm>
            <a:off x="449468" y="1462227"/>
            <a:ext cx="9000714" cy="4500283"/>
            <a:chOff x="578678" y="1445207"/>
            <a:chExt cx="8748000" cy="4136077"/>
          </a:xfrm>
        </p:grpSpPr>
        <p:sp>
          <p:nvSpPr>
            <p:cNvPr id="62" name="Google Shape;62;p438"/>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3" name="Google Shape;63;p438"/>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4" name="Google Shape;64;p438"/>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65" name="Google Shape;65;p438"/>
          <p:cNvGrpSpPr/>
          <p:nvPr/>
        </p:nvGrpSpPr>
        <p:grpSpPr>
          <a:xfrm>
            <a:off x="0" y="1"/>
            <a:ext cx="9902825" cy="999802"/>
            <a:chOff x="0" y="1"/>
            <a:chExt cx="9906000" cy="999802"/>
          </a:xfrm>
        </p:grpSpPr>
        <p:sp>
          <p:nvSpPr>
            <p:cNvPr id="66" name="Google Shape;66;p438"/>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7" name="Google Shape;67;p438"/>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cxnSp>
        <p:nvCxnSpPr>
          <p:cNvPr id="68" name="Google Shape;68;p438"/>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69" name="Google Shape;69;p438"/>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panose="020B0604020202020204"/>
              <a:buNone/>
            </a:pPr>
            <a:fld id="{00000000-1234-1234-1234-123412341234}" type="slidenum">
              <a:rPr lang="en-US" sz="900">
                <a:solidFill>
                  <a:srgbClr val="7F7F7F"/>
                </a:solidFill>
                <a:latin typeface="Arial" panose="020B0604020202020204"/>
                <a:ea typeface="Arial" panose="020B0604020202020204"/>
                <a:cs typeface="Arial" panose="020B0604020202020204"/>
                <a:sym typeface="Arial" panose="020B0604020202020204"/>
              </a:rPr>
            </a:fld>
            <a:endParaRPr sz="900">
              <a:solidFill>
                <a:srgbClr val="7F7F7F"/>
              </a:solidFill>
              <a:latin typeface="Arial" panose="020B0604020202020204"/>
              <a:ea typeface="Arial" panose="020B0604020202020204"/>
              <a:cs typeface="Arial" panose="020B0604020202020204"/>
              <a:sym typeface="Arial" panose="020B0604020202020204"/>
            </a:endParaRPr>
          </a:p>
        </p:txBody>
      </p:sp>
      <p:sp>
        <p:nvSpPr>
          <p:cNvPr id="70" name="Google Shape;70;p438"/>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panose="020B0604020202020204"/>
                <a:ea typeface="Arial" panose="020B0604020202020204"/>
                <a:cs typeface="Arial" panose="020B0604020202020204"/>
                <a:sym typeface="Arial" panose="020B0604020202020204"/>
              </a:rPr>
              <a:t>Samsung Innovation Campus</a:t>
            </a:r>
            <a:endParaRPr lang="en-US" sz="1100" b="0">
              <a:solidFill>
                <a:srgbClr val="7F7F7F"/>
              </a:solidFill>
              <a:latin typeface="Arial" panose="020B0604020202020204"/>
              <a:ea typeface="Arial" panose="020B0604020202020204"/>
              <a:cs typeface="Arial" panose="020B0604020202020204"/>
              <a:sym typeface="Arial" panose="020B0604020202020204"/>
            </a:endParaRPr>
          </a:p>
        </p:txBody>
      </p:sp>
      <p:grpSp>
        <p:nvGrpSpPr>
          <p:cNvPr id="71" name="Google Shape;71;p438"/>
          <p:cNvGrpSpPr/>
          <p:nvPr/>
        </p:nvGrpSpPr>
        <p:grpSpPr>
          <a:xfrm>
            <a:off x="747594" y="2408824"/>
            <a:ext cx="8536863" cy="3303528"/>
            <a:chOff x="747834" y="2129937"/>
            <a:chExt cx="8539600" cy="3303528"/>
          </a:xfrm>
        </p:grpSpPr>
        <p:grpSp>
          <p:nvGrpSpPr>
            <p:cNvPr id="72" name="Google Shape;72;p438"/>
            <p:cNvGrpSpPr/>
            <p:nvPr/>
          </p:nvGrpSpPr>
          <p:grpSpPr>
            <a:xfrm>
              <a:off x="747834" y="2129937"/>
              <a:ext cx="8539600" cy="1267182"/>
              <a:chOff x="805623" y="2423005"/>
              <a:chExt cx="8539600" cy="1267182"/>
            </a:xfrm>
          </p:grpSpPr>
          <p:grpSp>
            <p:nvGrpSpPr>
              <p:cNvPr id="73" name="Google Shape;73;p438"/>
              <p:cNvGrpSpPr/>
              <p:nvPr/>
            </p:nvGrpSpPr>
            <p:grpSpPr>
              <a:xfrm>
                <a:off x="966158" y="2423005"/>
                <a:ext cx="8379065" cy="1267182"/>
                <a:chOff x="1098893" y="2558690"/>
                <a:chExt cx="8379065" cy="1267182"/>
              </a:xfrm>
            </p:grpSpPr>
            <p:sp>
              <p:nvSpPr>
                <p:cNvPr id="74" name="Google Shape;74;p438"/>
                <p:cNvSpPr/>
                <p:nvPr/>
              </p:nvSpPr>
              <p:spPr>
                <a:xfrm>
                  <a:off x="1098894" y="2558690"/>
                  <a:ext cx="7907946" cy="207370"/>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1400" b="1">
                      <a:solidFill>
                        <a:srgbClr val="0D0D0D"/>
                      </a:solidFill>
                      <a:latin typeface="Arial" panose="020B0604020202020204"/>
                      <a:ea typeface="Arial" panose="020B0604020202020204"/>
                      <a:cs typeface="Arial" panose="020B0604020202020204"/>
                      <a:sym typeface="Arial" panose="020B0604020202020204"/>
                    </a:rPr>
                    <a:t>Guideline, mechanisms &amp; contingency plan</a:t>
                  </a:r>
                  <a:endParaRPr lang="en-US" sz="1400" b="1">
                    <a:solidFill>
                      <a:srgbClr val="0D0D0D"/>
                    </a:solidFill>
                    <a:latin typeface="Arial" panose="020B0604020202020204"/>
                    <a:ea typeface="Arial" panose="020B0604020202020204"/>
                    <a:cs typeface="Arial" panose="020B0604020202020204"/>
                    <a:sym typeface="Arial" panose="020B0604020202020204"/>
                  </a:endParaRPr>
                </a:p>
              </p:txBody>
            </p:sp>
            <p:sp>
              <p:nvSpPr>
                <p:cNvPr id="75" name="Google Shape;75;p438"/>
                <p:cNvSpPr/>
                <p:nvPr/>
              </p:nvSpPr>
              <p:spPr>
                <a:xfrm>
                  <a:off x="1098893" y="2799950"/>
                  <a:ext cx="8379065" cy="1025922"/>
                </a:xfrm>
                <a:prstGeom prst="rect">
                  <a:avLst/>
                </a:prstGeom>
                <a:noFill/>
                <a:ln>
                  <a:noFill/>
                </a:ln>
              </p:spPr>
              <p:txBody>
                <a:bodyPr spcFirstLastPara="1" wrap="square" lIns="0" tIns="0" rIns="0" bIns="0" anchor="t" anchorCtr="0">
                  <a:spAutoFit/>
                </a:bodyPr>
                <a:lstStyle/>
                <a:p>
                  <a:pPr marL="0" marR="0" lvl="0" indent="0" algn="l" rtl="0">
                    <a:lnSpc>
                      <a:spcPct val="123000"/>
                    </a:lnSpc>
                    <a:spcBef>
                      <a:spcPts val="0"/>
                    </a:spcBef>
                    <a:spcAft>
                      <a:spcPts val="0"/>
                    </a:spcAft>
                    <a:buNone/>
                  </a:pPr>
                  <a:r>
                    <a:rPr lang="en-US" sz="1300">
                      <a:solidFill>
                        <a:srgbClr val="0D0D0D"/>
                      </a:solidFill>
                      <a:latin typeface="Arial" panose="020B0604020202020204"/>
                      <a:ea typeface="Arial" panose="020B0604020202020204"/>
                      <a:cs typeface="Arial" panose="020B0604020202020204"/>
                      <a:sym typeface="Arial" panose="020B0604020202020204"/>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endParaRPr lang="en-US" sz="1300">
                    <a:solidFill>
                      <a:srgbClr val="0D0D0D"/>
                    </a:solidFill>
                    <a:latin typeface="Arial" panose="020B0604020202020204"/>
                    <a:ea typeface="Arial" panose="020B0604020202020204"/>
                    <a:cs typeface="Arial" panose="020B0604020202020204"/>
                    <a:sym typeface="Arial" panose="020B0604020202020204"/>
                  </a:endParaRPr>
                </a:p>
              </p:txBody>
            </p:sp>
          </p:grpSp>
          <p:sp>
            <p:nvSpPr>
              <p:cNvPr id="76" name="Google Shape;76;p438"/>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77" name="Google Shape;77;p438"/>
            <p:cNvGrpSpPr/>
            <p:nvPr/>
          </p:nvGrpSpPr>
          <p:grpSpPr>
            <a:xfrm>
              <a:off x="747834" y="3559917"/>
              <a:ext cx="8539600" cy="1055714"/>
              <a:chOff x="805623" y="3889855"/>
              <a:chExt cx="8539600" cy="1055714"/>
            </a:xfrm>
          </p:grpSpPr>
          <p:grpSp>
            <p:nvGrpSpPr>
              <p:cNvPr id="78" name="Google Shape;78;p438"/>
              <p:cNvGrpSpPr/>
              <p:nvPr/>
            </p:nvGrpSpPr>
            <p:grpSpPr>
              <a:xfrm>
                <a:off x="958539" y="3889855"/>
                <a:ext cx="8386684" cy="1055714"/>
                <a:chOff x="1098894" y="2558690"/>
                <a:chExt cx="8386684" cy="1055714"/>
              </a:xfrm>
            </p:grpSpPr>
            <p:sp>
              <p:nvSpPr>
                <p:cNvPr id="79" name="Google Shape;79;p43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1400" b="1">
                      <a:solidFill>
                        <a:srgbClr val="0D0D0D"/>
                      </a:solidFill>
                      <a:latin typeface="Arial" panose="020B0604020202020204"/>
                      <a:ea typeface="Arial" panose="020B0604020202020204"/>
                      <a:cs typeface="Arial" panose="020B0604020202020204"/>
                      <a:sym typeface="Arial" panose="020B0604020202020204"/>
                    </a:rPr>
                    <a:t>Pairing similar, not necessarily equal, abilities as partners</a:t>
                  </a:r>
                  <a:endParaRPr lang="en-US" sz="1400" b="1">
                    <a:solidFill>
                      <a:srgbClr val="0D0D0D"/>
                    </a:solidFill>
                    <a:latin typeface="Arial" panose="020B0604020202020204"/>
                    <a:ea typeface="Arial" panose="020B0604020202020204"/>
                    <a:cs typeface="Arial" panose="020B0604020202020204"/>
                    <a:sym typeface="Arial" panose="020B0604020202020204"/>
                  </a:endParaRPr>
                </a:p>
              </p:txBody>
            </p:sp>
            <p:sp>
              <p:nvSpPr>
                <p:cNvPr id="80" name="Google Shape;80;p438"/>
                <p:cNvSpPr/>
                <p:nvPr/>
              </p:nvSpPr>
              <p:spPr>
                <a:xfrm>
                  <a:off x="1098894" y="2799950"/>
                  <a:ext cx="8386684" cy="814454"/>
                </a:xfrm>
                <a:prstGeom prst="rect">
                  <a:avLst/>
                </a:prstGeom>
                <a:noFill/>
                <a:ln>
                  <a:noFill/>
                </a:ln>
              </p:spPr>
              <p:txBody>
                <a:bodyPr spcFirstLastPara="1" wrap="square" lIns="0" tIns="0" rIns="0" bIns="0" anchor="t" anchorCtr="0">
                  <a:spAutoFit/>
                </a:bodyPr>
                <a:lstStyle/>
                <a:p>
                  <a:pPr marL="0" marR="0" lvl="0" indent="0" algn="l" rtl="0">
                    <a:lnSpc>
                      <a:spcPct val="123000"/>
                    </a:lnSpc>
                    <a:spcBef>
                      <a:spcPts val="0"/>
                    </a:spcBef>
                    <a:spcAft>
                      <a:spcPts val="0"/>
                    </a:spcAft>
                    <a:buNone/>
                  </a:pPr>
                  <a:r>
                    <a:rPr lang="en-US" sz="1300">
                      <a:solidFill>
                        <a:srgbClr val="0D0D0D"/>
                      </a:solidFill>
                      <a:latin typeface="Arial" panose="020B0604020202020204"/>
                      <a:ea typeface="Arial" panose="020B0604020202020204"/>
                      <a:cs typeface="Arial" panose="020B0604020202020204"/>
                      <a:sym typeface="Arial" panose="020B0604020202020204"/>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endParaRPr lang="en-US" sz="1300">
                    <a:solidFill>
                      <a:srgbClr val="0D0D0D"/>
                    </a:solidFill>
                    <a:latin typeface="Arial" panose="020B0604020202020204"/>
                    <a:ea typeface="Arial" panose="020B0604020202020204"/>
                    <a:cs typeface="Arial" panose="020B0604020202020204"/>
                    <a:sym typeface="Arial" panose="020B0604020202020204"/>
                  </a:endParaRPr>
                </a:p>
              </p:txBody>
            </p:sp>
          </p:grpSp>
          <p:sp>
            <p:nvSpPr>
              <p:cNvPr id="81" name="Google Shape;81;p438"/>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82" name="Google Shape;82;p438"/>
            <p:cNvGrpSpPr/>
            <p:nvPr/>
          </p:nvGrpSpPr>
          <p:grpSpPr>
            <a:xfrm>
              <a:off x="747834" y="4781836"/>
              <a:ext cx="8539600" cy="651629"/>
              <a:chOff x="805623" y="5143345"/>
              <a:chExt cx="8539600" cy="651629"/>
            </a:xfrm>
          </p:grpSpPr>
          <p:grpSp>
            <p:nvGrpSpPr>
              <p:cNvPr id="83" name="Google Shape;83;p438"/>
              <p:cNvGrpSpPr/>
              <p:nvPr/>
            </p:nvGrpSpPr>
            <p:grpSpPr>
              <a:xfrm>
                <a:off x="966159" y="5143345"/>
                <a:ext cx="8379064" cy="651629"/>
                <a:chOff x="1098894" y="2558690"/>
                <a:chExt cx="8379064" cy="651629"/>
              </a:xfrm>
            </p:grpSpPr>
            <p:sp>
              <p:nvSpPr>
                <p:cNvPr id="84" name="Google Shape;84;p43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23000"/>
                    </a:lnSpc>
                    <a:spcBef>
                      <a:spcPts val="0"/>
                    </a:spcBef>
                    <a:spcAft>
                      <a:spcPts val="0"/>
                    </a:spcAft>
                    <a:buNone/>
                  </a:pPr>
                  <a:r>
                    <a:rPr lang="en-US" sz="1300" b="1">
                      <a:solidFill>
                        <a:srgbClr val="0D0D0D"/>
                      </a:solidFill>
                      <a:latin typeface="Arial" panose="020B0604020202020204"/>
                      <a:ea typeface="Arial" panose="020B0604020202020204"/>
                      <a:cs typeface="Arial" panose="020B0604020202020204"/>
                      <a:sym typeface="Arial" panose="020B0604020202020204"/>
                    </a:rPr>
                    <a:t>Motivate students by offering extra incentives </a:t>
                  </a:r>
                  <a:endParaRPr lang="en-US" sz="1300" b="1">
                    <a:solidFill>
                      <a:srgbClr val="0D0D0D"/>
                    </a:solidFill>
                    <a:latin typeface="Arial" panose="020B0604020202020204"/>
                    <a:ea typeface="Arial" panose="020B0604020202020204"/>
                    <a:cs typeface="Arial" panose="020B0604020202020204"/>
                    <a:sym typeface="Arial" panose="020B0604020202020204"/>
                  </a:endParaRPr>
                </a:p>
              </p:txBody>
            </p:sp>
            <p:sp>
              <p:nvSpPr>
                <p:cNvPr id="85" name="Google Shape;85;p438"/>
                <p:cNvSpPr/>
                <p:nvPr/>
              </p:nvSpPr>
              <p:spPr>
                <a:xfrm>
                  <a:off x="1098894" y="2799950"/>
                  <a:ext cx="8379064" cy="410369"/>
                </a:xfrm>
                <a:prstGeom prst="rect">
                  <a:avLst/>
                </a:prstGeom>
                <a:noFill/>
                <a:ln>
                  <a:noFill/>
                </a:ln>
              </p:spPr>
              <p:txBody>
                <a:bodyPr spcFirstLastPara="1" wrap="square" lIns="0" tIns="0" rIns="0" bIns="0" anchor="t" anchorCtr="0">
                  <a:spAutoFit/>
                </a:bodyPr>
                <a:lstStyle/>
                <a:p>
                  <a:pPr marL="0" marR="0" lvl="0" indent="0" algn="l" rtl="0">
                    <a:lnSpc>
                      <a:spcPct val="123000"/>
                    </a:lnSpc>
                    <a:spcBef>
                      <a:spcPts val="0"/>
                    </a:spcBef>
                    <a:spcAft>
                      <a:spcPts val="0"/>
                    </a:spcAft>
                    <a:buNone/>
                  </a:pPr>
                  <a:r>
                    <a:rPr lang="en-US" sz="1300">
                      <a:solidFill>
                        <a:srgbClr val="0D0D0D"/>
                      </a:solidFill>
                      <a:latin typeface="Arial" panose="020B0604020202020204"/>
                      <a:ea typeface="Arial" panose="020B0604020202020204"/>
                      <a:cs typeface="Arial" panose="020B0604020202020204"/>
                      <a:sym typeface="Arial" panose="020B0604020202020204"/>
                    </a:rPr>
                    <a:t>Offering extra incentives can help motivate students to pair, especially with advanced students. Some teachers have found it helpful to require students to pair for only one or two assignments. </a:t>
                  </a:r>
                  <a:endParaRPr lang="en-US" sz="1300">
                    <a:solidFill>
                      <a:srgbClr val="0D0D0D"/>
                    </a:solidFill>
                    <a:latin typeface="Arial" panose="020B0604020202020204"/>
                    <a:ea typeface="Arial" panose="020B0604020202020204"/>
                    <a:cs typeface="Arial" panose="020B0604020202020204"/>
                    <a:sym typeface="Arial" panose="020B0604020202020204"/>
                  </a:endParaRPr>
                </a:p>
              </p:txBody>
            </p:sp>
          </p:grpSp>
          <p:sp>
            <p:nvSpPr>
              <p:cNvPr id="86" name="Google Shape;86;p438"/>
              <p:cNvSpPr/>
              <p:nvPr/>
            </p:nvSpPr>
            <p:spPr>
              <a:xfrm>
                <a:off x="805623" y="515601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panose="020B0604020202020204"/>
                  <a:ea typeface="Arial" panose="020B0604020202020204"/>
                  <a:cs typeface="Arial" panose="020B0604020202020204"/>
                  <a:sym typeface="Arial" panose="020B0604020202020204"/>
                </a:endParaRPr>
              </a:p>
            </p:txBody>
          </p:sp>
        </p:grpSp>
      </p:grpSp>
      <p:grpSp>
        <p:nvGrpSpPr>
          <p:cNvPr id="87" name="Google Shape;87;p438"/>
          <p:cNvGrpSpPr/>
          <p:nvPr/>
        </p:nvGrpSpPr>
        <p:grpSpPr>
          <a:xfrm>
            <a:off x="589619" y="1588472"/>
            <a:ext cx="6613544" cy="430887"/>
            <a:chOff x="790976" y="1592058"/>
            <a:chExt cx="6615664" cy="430887"/>
          </a:xfrm>
        </p:grpSpPr>
        <p:sp>
          <p:nvSpPr>
            <p:cNvPr id="88" name="Google Shape;88;p438"/>
            <p:cNvSpPr/>
            <p:nvPr/>
          </p:nvSpPr>
          <p:spPr>
            <a:xfrm>
              <a:off x="1332314" y="1592058"/>
              <a:ext cx="6074326"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b="1">
                  <a:solidFill>
                    <a:srgbClr val="0D0D0D"/>
                  </a:solidFill>
                  <a:latin typeface="Arial" panose="020B0604020202020204"/>
                  <a:ea typeface="Arial" panose="020B0604020202020204"/>
                  <a:cs typeface="Arial" panose="020B0604020202020204"/>
                  <a:sym typeface="Arial" panose="020B0604020202020204"/>
                </a:rPr>
                <a:t>Pair Programming Practice</a:t>
              </a:r>
              <a:endParaRPr lang="en-US" sz="2800" b="1">
                <a:solidFill>
                  <a:srgbClr val="0D0D0D"/>
                </a:solidFill>
                <a:latin typeface="Arial" panose="020B0604020202020204"/>
                <a:ea typeface="Arial" panose="020B0604020202020204"/>
                <a:cs typeface="Arial" panose="020B0604020202020204"/>
                <a:sym typeface="Arial" panose="020B0604020202020204"/>
              </a:endParaRPr>
            </a:p>
          </p:txBody>
        </p:sp>
        <p:pic>
          <p:nvPicPr>
            <p:cNvPr id="89" name="Google Shape;89;p438"/>
            <p:cNvPicPr preferRelativeResize="0"/>
            <p:nvPr/>
          </p:nvPicPr>
          <p:blipFill rotWithShape="1">
            <a:blip r:embed="rId2"/>
            <a:srcRect/>
            <a:stretch>
              <a:fillRect/>
            </a:stretch>
          </p:blipFill>
          <p:spPr>
            <a:xfrm>
              <a:off x="790976" y="1653961"/>
              <a:ext cx="374669" cy="323867"/>
            </a:xfrm>
            <a:prstGeom prst="rect">
              <a:avLst/>
            </a:prstGeom>
            <a:noFill/>
            <a:ln>
              <a:noFill/>
            </a:ln>
          </p:spPr>
        </p:pic>
      </p:grpSp>
      <p:sp>
        <p:nvSpPr>
          <p:cNvPr id="90" name="Google Shape;90;p438"/>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panose="020B0604020202020204"/>
                <a:ea typeface="Arial" panose="020B0604020202020204"/>
                <a:cs typeface="Arial" panose="020B0604020202020204"/>
                <a:sym typeface="Arial" panose="020B0604020202020204"/>
              </a:rPr>
              <a:t>Chapter 5. Machine Learning 1 – Supervised Learning</a:t>
            </a:r>
            <a:endParaRPr sz="900">
              <a:solidFill>
                <a:srgbClr val="7F7F7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onemore">
  <p:cSld name="1_onemore">
    <p:spTree>
      <p:nvGrpSpPr>
        <p:cNvPr id="1" name="Shape 91"/>
        <p:cNvGrpSpPr/>
        <p:nvPr/>
      </p:nvGrpSpPr>
      <p:grpSpPr>
        <a:xfrm>
          <a:off x="0" y="0"/>
          <a:ext cx="0" cy="0"/>
          <a:chOff x="0" y="0"/>
          <a:chExt cx="0" cy="0"/>
        </a:xfrm>
      </p:grpSpPr>
      <p:grpSp>
        <p:nvGrpSpPr>
          <p:cNvPr id="92" name="Google Shape;92;p439"/>
          <p:cNvGrpSpPr/>
          <p:nvPr/>
        </p:nvGrpSpPr>
        <p:grpSpPr>
          <a:xfrm>
            <a:off x="0" y="1"/>
            <a:ext cx="9902825" cy="999802"/>
            <a:chOff x="0" y="1"/>
            <a:chExt cx="9906000" cy="999802"/>
          </a:xfrm>
        </p:grpSpPr>
        <p:sp>
          <p:nvSpPr>
            <p:cNvPr id="93" name="Google Shape;93;p439"/>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4" name="Google Shape;94;p439"/>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cxnSp>
        <p:nvCxnSpPr>
          <p:cNvPr id="95" name="Google Shape;95;p43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96" name="Google Shape;96;p43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panose="020B0604020202020204"/>
              <a:buNone/>
            </a:pPr>
            <a:fld id="{00000000-1234-1234-1234-123412341234}" type="slidenum">
              <a:rPr lang="en-US" sz="900">
                <a:solidFill>
                  <a:srgbClr val="7F7F7F"/>
                </a:solidFill>
                <a:latin typeface="Arial" panose="020B0604020202020204"/>
                <a:ea typeface="Arial" panose="020B0604020202020204"/>
                <a:cs typeface="Arial" panose="020B0604020202020204"/>
                <a:sym typeface="Arial" panose="020B0604020202020204"/>
              </a:rPr>
            </a:fld>
            <a:endParaRPr sz="900">
              <a:solidFill>
                <a:srgbClr val="7F7F7F"/>
              </a:solidFill>
              <a:latin typeface="Arial" panose="020B0604020202020204"/>
              <a:ea typeface="Arial" panose="020B0604020202020204"/>
              <a:cs typeface="Arial" panose="020B0604020202020204"/>
              <a:sym typeface="Arial" panose="020B0604020202020204"/>
            </a:endParaRPr>
          </a:p>
        </p:txBody>
      </p:sp>
      <p:sp>
        <p:nvSpPr>
          <p:cNvPr id="97" name="Google Shape;97;p43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panose="020B0604020202020204"/>
                <a:ea typeface="Arial" panose="020B0604020202020204"/>
                <a:cs typeface="Arial" panose="020B0604020202020204"/>
                <a:sym typeface="Arial" panose="020B0604020202020204"/>
              </a:rPr>
              <a:t>Samsung Innovation Campus</a:t>
            </a:r>
            <a:endParaRPr lang="en-US" sz="1100" b="0">
              <a:solidFill>
                <a:srgbClr val="7F7F7F"/>
              </a:solidFill>
              <a:latin typeface="Arial" panose="020B0604020202020204"/>
              <a:ea typeface="Arial" panose="020B0604020202020204"/>
              <a:cs typeface="Arial" panose="020B0604020202020204"/>
              <a:sym typeface="Arial" panose="020B0604020202020204"/>
            </a:endParaRPr>
          </a:p>
        </p:txBody>
      </p:sp>
      <p:grpSp>
        <p:nvGrpSpPr>
          <p:cNvPr id="98" name="Google Shape;98;p439"/>
          <p:cNvGrpSpPr/>
          <p:nvPr/>
        </p:nvGrpSpPr>
        <p:grpSpPr>
          <a:xfrm>
            <a:off x="449468" y="1462227"/>
            <a:ext cx="9000714" cy="4500283"/>
            <a:chOff x="449612" y="1219200"/>
            <a:chExt cx="9003600" cy="4500283"/>
          </a:xfrm>
        </p:grpSpPr>
        <p:grpSp>
          <p:nvGrpSpPr>
            <p:cNvPr id="99" name="Google Shape;99;p439"/>
            <p:cNvGrpSpPr/>
            <p:nvPr/>
          </p:nvGrpSpPr>
          <p:grpSpPr>
            <a:xfrm>
              <a:off x="449612" y="1219200"/>
              <a:ext cx="9003600" cy="4500283"/>
              <a:chOff x="578678" y="1445207"/>
              <a:chExt cx="8748000" cy="4136077"/>
            </a:xfrm>
          </p:grpSpPr>
          <p:sp>
            <p:nvSpPr>
              <p:cNvPr id="100" name="Google Shape;100;p439"/>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439"/>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439"/>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103" name="Google Shape;103;p439"/>
            <p:cNvGrpSpPr/>
            <p:nvPr/>
          </p:nvGrpSpPr>
          <p:grpSpPr>
            <a:xfrm>
              <a:off x="747834" y="2165797"/>
              <a:ext cx="8539600" cy="1267182"/>
              <a:chOff x="805623" y="2423005"/>
              <a:chExt cx="8539600" cy="1267182"/>
            </a:xfrm>
          </p:grpSpPr>
          <p:grpSp>
            <p:nvGrpSpPr>
              <p:cNvPr id="104" name="Google Shape;104;p439"/>
              <p:cNvGrpSpPr/>
              <p:nvPr/>
            </p:nvGrpSpPr>
            <p:grpSpPr>
              <a:xfrm>
                <a:off x="966158" y="2423005"/>
                <a:ext cx="8379065" cy="1267182"/>
                <a:chOff x="1098893" y="2558690"/>
                <a:chExt cx="8379065" cy="1267182"/>
              </a:xfrm>
            </p:grpSpPr>
            <p:sp>
              <p:nvSpPr>
                <p:cNvPr id="105" name="Google Shape;105;p439"/>
                <p:cNvSpPr/>
                <p:nvPr/>
              </p:nvSpPr>
              <p:spPr>
                <a:xfrm>
                  <a:off x="1098894" y="2558690"/>
                  <a:ext cx="7907946" cy="207370"/>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1400" b="1">
                      <a:solidFill>
                        <a:srgbClr val="0D0D0D"/>
                      </a:solidFill>
                      <a:latin typeface="Arial" panose="020B0604020202020204"/>
                      <a:ea typeface="Arial" panose="020B0604020202020204"/>
                      <a:cs typeface="Arial" panose="020B0604020202020204"/>
                      <a:sym typeface="Arial" panose="020B0604020202020204"/>
                    </a:rPr>
                    <a:t>Prevent collaboration cheating</a:t>
                  </a:r>
                  <a:endParaRPr lang="en-US" sz="1400" b="1">
                    <a:solidFill>
                      <a:srgbClr val="0D0D0D"/>
                    </a:solidFill>
                    <a:latin typeface="Arial" panose="020B0604020202020204"/>
                    <a:ea typeface="Arial" panose="020B0604020202020204"/>
                    <a:cs typeface="Arial" panose="020B0604020202020204"/>
                    <a:sym typeface="Arial" panose="020B0604020202020204"/>
                  </a:endParaRPr>
                </a:p>
              </p:txBody>
            </p:sp>
            <p:sp>
              <p:nvSpPr>
                <p:cNvPr id="106" name="Google Shape;106;p439"/>
                <p:cNvSpPr/>
                <p:nvPr/>
              </p:nvSpPr>
              <p:spPr>
                <a:xfrm>
                  <a:off x="1098893" y="2799950"/>
                  <a:ext cx="8379065" cy="1025922"/>
                </a:xfrm>
                <a:prstGeom prst="rect">
                  <a:avLst/>
                </a:prstGeom>
                <a:noFill/>
                <a:ln>
                  <a:noFill/>
                </a:ln>
              </p:spPr>
              <p:txBody>
                <a:bodyPr spcFirstLastPara="1" wrap="square" lIns="0" tIns="0" rIns="0" bIns="0" anchor="t" anchorCtr="0">
                  <a:spAutoFit/>
                </a:bodyPr>
                <a:lstStyle/>
                <a:p>
                  <a:pPr marL="0" marR="0" lvl="0" indent="0" algn="l" rtl="0">
                    <a:lnSpc>
                      <a:spcPct val="123000"/>
                    </a:lnSpc>
                    <a:spcBef>
                      <a:spcPts val="0"/>
                    </a:spcBef>
                    <a:spcAft>
                      <a:spcPts val="0"/>
                    </a:spcAft>
                    <a:buNone/>
                  </a:pPr>
                  <a:r>
                    <a:rPr lang="en-US" sz="1300">
                      <a:solidFill>
                        <a:srgbClr val="0D0D0D"/>
                      </a:solidFill>
                      <a:latin typeface="Arial" panose="020B0604020202020204"/>
                      <a:ea typeface="Arial" panose="020B0604020202020204"/>
                      <a:cs typeface="Arial" panose="020B0604020202020204"/>
                      <a:sym typeface="Arial" panose="020B0604020202020204"/>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endParaRPr lang="en-US" sz="1300">
                    <a:solidFill>
                      <a:srgbClr val="0D0D0D"/>
                    </a:solidFill>
                    <a:latin typeface="Arial" panose="020B0604020202020204"/>
                    <a:ea typeface="Arial" panose="020B0604020202020204"/>
                    <a:cs typeface="Arial" panose="020B0604020202020204"/>
                    <a:sym typeface="Arial" panose="020B0604020202020204"/>
                  </a:endParaRPr>
                </a:p>
              </p:txBody>
            </p:sp>
          </p:grpSp>
          <p:sp>
            <p:nvSpPr>
              <p:cNvPr id="107" name="Google Shape;107;p439"/>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08" name="Google Shape;108;p439"/>
            <p:cNvGrpSpPr/>
            <p:nvPr/>
          </p:nvGrpSpPr>
          <p:grpSpPr>
            <a:xfrm>
              <a:off x="747834" y="3595777"/>
              <a:ext cx="8539600" cy="1876451"/>
              <a:chOff x="805623" y="3889855"/>
              <a:chExt cx="8539600" cy="1876451"/>
            </a:xfrm>
          </p:grpSpPr>
          <p:grpSp>
            <p:nvGrpSpPr>
              <p:cNvPr id="109" name="Google Shape;109;p439"/>
              <p:cNvGrpSpPr/>
              <p:nvPr/>
            </p:nvGrpSpPr>
            <p:grpSpPr>
              <a:xfrm>
                <a:off x="958539" y="3889855"/>
                <a:ext cx="8386684" cy="1876451"/>
                <a:chOff x="1098894" y="2558690"/>
                <a:chExt cx="8386684" cy="1876451"/>
              </a:xfrm>
            </p:grpSpPr>
            <p:sp>
              <p:nvSpPr>
                <p:cNvPr id="110" name="Google Shape;110;p43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1400" b="1">
                      <a:solidFill>
                        <a:srgbClr val="0D0D0D"/>
                      </a:solidFill>
                      <a:latin typeface="Arial" panose="020B0604020202020204"/>
                      <a:ea typeface="Arial" panose="020B0604020202020204"/>
                      <a:cs typeface="Arial" panose="020B0604020202020204"/>
                      <a:sym typeface="Arial" panose="020B0604020202020204"/>
                    </a:rPr>
                    <a:t>Collaborative learning environment</a:t>
                  </a:r>
                  <a:endParaRPr lang="en-US" sz="1400" b="1">
                    <a:solidFill>
                      <a:srgbClr val="0D0D0D"/>
                    </a:solidFill>
                    <a:latin typeface="Arial" panose="020B0604020202020204"/>
                    <a:ea typeface="Arial" panose="020B0604020202020204"/>
                    <a:cs typeface="Arial" panose="020B0604020202020204"/>
                    <a:sym typeface="Arial" panose="020B0604020202020204"/>
                  </a:endParaRPr>
                </a:p>
              </p:txBody>
            </p:sp>
            <p:sp>
              <p:nvSpPr>
                <p:cNvPr id="111" name="Google Shape;111;p439"/>
                <p:cNvSpPr/>
                <p:nvPr/>
              </p:nvSpPr>
              <p:spPr>
                <a:xfrm>
                  <a:off x="1098894" y="2799950"/>
                  <a:ext cx="8386684" cy="1635191"/>
                </a:xfrm>
                <a:prstGeom prst="rect">
                  <a:avLst/>
                </a:prstGeom>
                <a:noFill/>
                <a:ln>
                  <a:noFill/>
                </a:ln>
              </p:spPr>
              <p:txBody>
                <a:bodyPr spcFirstLastPara="1" wrap="square" lIns="0" tIns="0" rIns="0" bIns="0" anchor="t" anchorCtr="0">
                  <a:spAutoFit/>
                </a:bodyPr>
                <a:lstStyle/>
                <a:p>
                  <a:pPr marL="0" marR="0" lvl="0" indent="0" algn="l" rtl="0">
                    <a:lnSpc>
                      <a:spcPct val="123000"/>
                    </a:lnSpc>
                    <a:spcBef>
                      <a:spcPts val="0"/>
                    </a:spcBef>
                    <a:spcAft>
                      <a:spcPts val="0"/>
                    </a:spcAft>
                    <a:buNone/>
                  </a:pPr>
                  <a:r>
                    <a:rPr lang="en-US" sz="1300">
                      <a:solidFill>
                        <a:srgbClr val="0D0D0D"/>
                      </a:solidFill>
                      <a:latin typeface="Arial" panose="020B0604020202020204"/>
                      <a:ea typeface="Arial" panose="020B0604020202020204"/>
                      <a:cs typeface="Arial" panose="020B0604020202020204"/>
                      <a:sym typeface="Arial" panose="020B0604020202020204"/>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opportunities for working through problems with others. In collaborative environments, students are engaged in intellectual talk with each other.</a:t>
                  </a:r>
                  <a:endParaRPr lang="en-US" sz="1300">
                    <a:solidFill>
                      <a:srgbClr val="0D0D0D"/>
                    </a:solidFill>
                    <a:latin typeface="Arial" panose="020B0604020202020204"/>
                    <a:ea typeface="Arial" panose="020B0604020202020204"/>
                    <a:cs typeface="Arial" panose="020B0604020202020204"/>
                    <a:sym typeface="Arial" panose="020B0604020202020204"/>
                  </a:endParaRPr>
                </a:p>
              </p:txBody>
            </p:sp>
          </p:grpSp>
          <p:sp>
            <p:nvSpPr>
              <p:cNvPr id="112" name="Google Shape;112;p439"/>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rial" panose="020B0604020202020204"/>
                  <a:ea typeface="Arial" panose="020B0604020202020204"/>
                  <a:cs typeface="Arial" panose="020B0604020202020204"/>
                  <a:sym typeface="Arial" panose="020B0604020202020204"/>
                </a:endParaRPr>
              </a:p>
            </p:txBody>
          </p:sp>
        </p:grpSp>
        <p:grpSp>
          <p:nvGrpSpPr>
            <p:cNvPr id="113" name="Google Shape;113;p439"/>
            <p:cNvGrpSpPr/>
            <p:nvPr/>
          </p:nvGrpSpPr>
          <p:grpSpPr>
            <a:xfrm>
              <a:off x="589808" y="1345444"/>
              <a:ext cx="6615664" cy="430887"/>
              <a:chOff x="790976" y="1592058"/>
              <a:chExt cx="6615664" cy="430887"/>
            </a:xfrm>
          </p:grpSpPr>
          <p:sp>
            <p:nvSpPr>
              <p:cNvPr id="114" name="Google Shape;114;p439"/>
              <p:cNvSpPr/>
              <p:nvPr/>
            </p:nvSpPr>
            <p:spPr>
              <a:xfrm>
                <a:off x="1332314" y="1592058"/>
                <a:ext cx="6074326"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b="1">
                    <a:solidFill>
                      <a:srgbClr val="0D0D0D"/>
                    </a:solidFill>
                    <a:latin typeface="Arial" panose="020B0604020202020204"/>
                    <a:ea typeface="Arial" panose="020B0604020202020204"/>
                    <a:cs typeface="Arial" panose="020B0604020202020204"/>
                    <a:sym typeface="Arial" panose="020B0604020202020204"/>
                  </a:rPr>
                  <a:t>Pair Programming Practice</a:t>
                </a:r>
                <a:endParaRPr lang="en-US" sz="2800" b="1">
                  <a:solidFill>
                    <a:srgbClr val="0D0D0D"/>
                  </a:solidFill>
                  <a:latin typeface="Arial" panose="020B0604020202020204"/>
                  <a:ea typeface="Arial" panose="020B0604020202020204"/>
                  <a:cs typeface="Arial" panose="020B0604020202020204"/>
                  <a:sym typeface="Arial" panose="020B0604020202020204"/>
                </a:endParaRPr>
              </a:p>
            </p:txBody>
          </p:sp>
          <p:pic>
            <p:nvPicPr>
              <p:cNvPr id="115" name="Google Shape;115;p439"/>
              <p:cNvPicPr preferRelativeResize="0"/>
              <p:nvPr/>
            </p:nvPicPr>
            <p:blipFill rotWithShape="1">
              <a:blip r:embed="rId2"/>
              <a:srcRect/>
              <a:stretch>
                <a:fillRect/>
              </a:stretch>
            </p:blipFill>
            <p:spPr>
              <a:xfrm>
                <a:off x="790976" y="1653961"/>
                <a:ext cx="374669" cy="323867"/>
              </a:xfrm>
              <a:prstGeom prst="rect">
                <a:avLst/>
              </a:prstGeom>
              <a:noFill/>
              <a:ln>
                <a:noFill/>
              </a:ln>
            </p:spPr>
          </p:pic>
        </p:grpSp>
      </p:grpSp>
      <p:sp>
        <p:nvSpPr>
          <p:cNvPr id="116" name="Google Shape;116;p439"/>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panose="020B0604020202020204"/>
                <a:ea typeface="Arial" panose="020B0604020202020204"/>
                <a:cs typeface="Arial" panose="020B0604020202020204"/>
                <a:sym typeface="Arial" panose="020B0604020202020204"/>
              </a:rPr>
              <a:t>Chapter 5. Machine Learning 1 – Supervised Learning</a:t>
            </a:r>
            <a:endParaRPr sz="900">
              <a:solidFill>
                <a:srgbClr val="7F7F7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117"/>
        <p:cNvGrpSpPr/>
        <p:nvPr/>
      </p:nvGrpSpPr>
      <p:grpSpPr>
        <a:xfrm>
          <a:off x="0" y="0"/>
          <a:ext cx="0" cy="0"/>
          <a:chOff x="0" y="0"/>
          <a:chExt cx="0" cy="0"/>
        </a:xfrm>
      </p:grpSpPr>
      <p:sp>
        <p:nvSpPr>
          <p:cNvPr id="118" name="Google Shape;118;p440"/>
          <p:cNvSpPr/>
          <p:nvPr/>
        </p:nvSpPr>
        <p:spPr>
          <a:xfrm>
            <a:off x="451162" y="1220478"/>
            <a:ext cx="8999020" cy="811746"/>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40"/>
          <p:cNvSpPr/>
          <p:nvPr/>
        </p:nvSpPr>
        <p:spPr>
          <a:xfrm>
            <a:off x="451162" y="2070324"/>
            <a:ext cx="8999020" cy="4231864"/>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0" name="Google Shape;120;p440"/>
          <p:cNvSpPr/>
          <p:nvPr/>
        </p:nvSpPr>
        <p:spPr>
          <a:xfrm>
            <a:off x="646276" y="1415780"/>
            <a:ext cx="1059197"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rgbClr val="0D0D0D"/>
                </a:solidFill>
                <a:latin typeface="Arial" panose="020B0604020202020204"/>
                <a:ea typeface="Arial" panose="020B0604020202020204"/>
                <a:cs typeface="Arial" panose="020B0604020202020204"/>
                <a:sym typeface="Arial" panose="020B0604020202020204"/>
              </a:rPr>
              <a:t>Q1.</a:t>
            </a:r>
            <a:endParaRPr lang="en-US" sz="3200">
              <a:solidFill>
                <a:srgbClr val="0D0D0D"/>
              </a:solidFill>
              <a:latin typeface="Arial" panose="020B0604020202020204"/>
              <a:ea typeface="Arial" panose="020B0604020202020204"/>
              <a:cs typeface="Arial" panose="020B0604020202020204"/>
              <a:sym typeface="Arial" panose="020B0604020202020204"/>
            </a:endParaRPr>
          </a:p>
        </p:txBody>
      </p:sp>
      <p:pic>
        <p:nvPicPr>
          <p:cNvPr id="121" name="Google Shape;121;p440"/>
          <p:cNvPicPr preferRelativeResize="0"/>
          <p:nvPr/>
        </p:nvPicPr>
        <p:blipFill rotWithShape="1">
          <a:blip r:embed="rId2"/>
          <a:srcRect/>
          <a:stretch>
            <a:fillRect/>
          </a:stretch>
        </p:blipFill>
        <p:spPr>
          <a:xfrm>
            <a:off x="802139" y="5406365"/>
            <a:ext cx="112868" cy="109719"/>
          </a:xfrm>
          <a:prstGeom prst="rect">
            <a:avLst/>
          </a:prstGeom>
          <a:noFill/>
          <a:ln>
            <a:noFill/>
          </a:ln>
        </p:spPr>
      </p:pic>
      <p:cxnSp>
        <p:nvCxnSpPr>
          <p:cNvPr id="122" name="Google Shape;122;p44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123" name="Google Shape;123;p44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panose="020B0604020202020204"/>
              <a:buNone/>
            </a:pPr>
            <a:fld id="{00000000-1234-1234-1234-123412341234}" type="slidenum">
              <a:rPr lang="en-US" sz="900">
                <a:solidFill>
                  <a:srgbClr val="7F7F7F"/>
                </a:solidFill>
                <a:latin typeface="Arial" panose="020B0604020202020204"/>
                <a:ea typeface="Arial" panose="020B0604020202020204"/>
                <a:cs typeface="Arial" panose="020B0604020202020204"/>
                <a:sym typeface="Arial" panose="020B0604020202020204"/>
              </a:rPr>
            </a:fld>
            <a:endParaRPr sz="900">
              <a:solidFill>
                <a:srgbClr val="7F7F7F"/>
              </a:solidFill>
              <a:latin typeface="Arial" panose="020B0604020202020204"/>
              <a:ea typeface="Arial" panose="020B0604020202020204"/>
              <a:cs typeface="Arial" panose="020B0604020202020204"/>
              <a:sym typeface="Arial" panose="020B0604020202020204"/>
            </a:endParaRPr>
          </a:p>
        </p:txBody>
      </p:sp>
      <p:sp>
        <p:nvSpPr>
          <p:cNvPr id="124" name="Google Shape;124;p44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panose="020B0604020202020204"/>
                <a:ea typeface="Arial" panose="020B0604020202020204"/>
                <a:cs typeface="Arial" panose="020B0604020202020204"/>
                <a:sym typeface="Arial" panose="020B0604020202020204"/>
              </a:rPr>
              <a:t>Samsung Innovation Campus</a:t>
            </a:r>
            <a:endParaRPr lang="en-US" sz="1100" b="0">
              <a:solidFill>
                <a:srgbClr val="7F7F7F"/>
              </a:solidFill>
              <a:latin typeface="Arial" panose="020B0604020202020204"/>
              <a:ea typeface="Arial" panose="020B0604020202020204"/>
              <a:cs typeface="Arial" panose="020B0604020202020204"/>
              <a:sym typeface="Arial" panose="020B0604020202020204"/>
            </a:endParaRPr>
          </a:p>
        </p:txBody>
      </p:sp>
      <p:grpSp>
        <p:nvGrpSpPr>
          <p:cNvPr id="125" name="Google Shape;125;p440"/>
          <p:cNvGrpSpPr/>
          <p:nvPr/>
        </p:nvGrpSpPr>
        <p:grpSpPr>
          <a:xfrm>
            <a:off x="0" y="1"/>
            <a:ext cx="9902825" cy="999802"/>
            <a:chOff x="0" y="1"/>
            <a:chExt cx="9906000" cy="999802"/>
          </a:xfrm>
        </p:grpSpPr>
        <p:sp>
          <p:nvSpPr>
            <p:cNvPr id="126" name="Google Shape;126;p440"/>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7" name="Google Shape;127;p440"/>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128" name="Google Shape;128;p440"/>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panose="020B0604020202020204"/>
                <a:ea typeface="Arial" panose="020B0604020202020204"/>
                <a:cs typeface="Arial" panose="020B0604020202020204"/>
                <a:sym typeface="Arial" panose="020B0604020202020204"/>
              </a:rPr>
              <a:t>Chapter 5. Machine Learning 1 – Supervised Learning</a:t>
            </a:r>
            <a:endParaRPr sz="900">
              <a:solidFill>
                <a:srgbClr val="7F7F7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39"/>
        <p:cNvGrpSpPr/>
        <p:nvPr/>
      </p:nvGrpSpPr>
      <p:grpSpPr>
        <a:xfrm>
          <a:off x="0" y="0"/>
          <a:ext cx="0" cy="0"/>
          <a:chOff x="0" y="0"/>
          <a:chExt cx="0" cy="0"/>
        </a:xfrm>
      </p:grpSpPr>
      <p:pic>
        <p:nvPicPr>
          <p:cNvPr id="140" name="Google Shape;140;p443"/>
          <p:cNvPicPr preferRelativeResize="0"/>
          <p:nvPr/>
        </p:nvPicPr>
        <p:blipFill rotWithShape="1">
          <a:blip r:embed="rId2"/>
          <a:srcRect/>
          <a:stretch>
            <a:fillRect/>
          </a:stretch>
        </p:blipFill>
        <p:spPr>
          <a:xfrm>
            <a:off x="0" y="0"/>
            <a:ext cx="9902825" cy="6858000"/>
          </a:xfrm>
          <a:prstGeom prst="rect">
            <a:avLst/>
          </a:prstGeom>
          <a:noFill/>
          <a:ln>
            <a:noFill/>
          </a:ln>
        </p:spPr>
      </p:pic>
      <p:sp>
        <p:nvSpPr>
          <p:cNvPr id="141" name="Google Shape;141;p443"/>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panose="020F0502020204030204"/>
              <a:buNone/>
            </a:pPr>
            <a:endParaRPr sz="196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42" name="Google Shape;142;p443"/>
          <p:cNvPicPr preferRelativeResize="0"/>
          <p:nvPr/>
        </p:nvPicPr>
        <p:blipFill rotWithShape="1">
          <a:blip r:embed="rId3"/>
          <a:srcRect/>
          <a:stretch>
            <a:fillRect/>
          </a:stretch>
        </p:blipFill>
        <p:spPr>
          <a:xfrm>
            <a:off x="4265631" y="6141164"/>
            <a:ext cx="1371564" cy="450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hyperlink" Target="https://www.linkedin.com/in/3hmedgomaa" TargetMode="External"/><Relationship Id="rId8" Type="http://schemas.openxmlformats.org/officeDocument/2006/relationships/hyperlink" Target="https://www.kaggle.com/ahmedgomaa22" TargetMode="External"/><Relationship Id="rId7" Type="http://schemas.openxmlformats.org/officeDocument/2006/relationships/image" Target="../media/image11.jpeg"/><Relationship Id="rId6" Type="http://schemas.openxmlformats.org/officeDocument/2006/relationships/hyperlink" Target="https://github.com/Mozasbugs" TargetMode="External"/><Relationship Id="rId5" Type="http://schemas.openxmlformats.org/officeDocument/2006/relationships/image" Target="../media/image10.png"/><Relationship Id="rId4" Type="http://schemas.openxmlformats.org/officeDocument/2006/relationships/hyperlink" Target="https://www.linkedin.com/in/mohamed-ezz-36b990220" TargetMode="External"/><Relationship Id="rId3" Type="http://schemas.openxmlformats.org/officeDocument/2006/relationships/image" Target="../media/image9.jpeg"/><Relationship Id="rId2" Type="http://schemas.openxmlformats.org/officeDocument/2006/relationships/hyperlink" Target="https://www.kaggle.com/mohameddeeb" TargetMode="External"/><Relationship Id="rId12" Type="http://schemas.openxmlformats.org/officeDocument/2006/relationships/notesSlide" Target="../notesSlides/notesSlide2.xml"/><Relationship Id="rId11" Type="http://schemas.openxmlformats.org/officeDocument/2006/relationships/slideLayout" Target="../slideLayouts/slideLayout1.xml"/><Relationship Id="rId10" Type="http://schemas.openxmlformats.org/officeDocument/2006/relationships/hyperlink" Target="https://github.com/Ahmed-Gomaa1" TargetMode="External"/><Relationship Id="rId1"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p:nvPr/>
        </p:nvSpPr>
        <p:spPr>
          <a:xfrm>
            <a:off x="719769" y="1710551"/>
            <a:ext cx="8364302" cy="221528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4800" b="0" i="0" u="none" strike="noStrike" cap="none" dirty="0">
                <a:solidFill>
                  <a:srgbClr val="000000"/>
                </a:solidFill>
                <a:latin typeface="Arial" panose="020B0604020202020204"/>
                <a:ea typeface="Arial" panose="020B0604020202020204"/>
                <a:cs typeface="Arial" panose="020B0604020202020204"/>
                <a:sym typeface="Arial" panose="020B0604020202020204"/>
              </a:rPr>
              <a:t>Samsung </a:t>
            </a:r>
            <a:endParaRPr dirty="0"/>
          </a:p>
          <a:p>
            <a:pPr marL="0" marR="0" lvl="0" indent="0" algn="l" rtl="0">
              <a:spcBef>
                <a:spcPts val="0"/>
              </a:spcBef>
              <a:spcAft>
                <a:spcPts val="0"/>
              </a:spcAft>
              <a:buNone/>
            </a:pPr>
            <a:r>
              <a:rPr lang="en-US" sz="4800" b="0" i="0" u="none" strike="noStrike" cap="none" dirty="0">
                <a:solidFill>
                  <a:srgbClr val="000000"/>
                </a:solidFill>
                <a:latin typeface="Arial" panose="020B0604020202020204"/>
                <a:ea typeface="Arial" panose="020B0604020202020204"/>
                <a:cs typeface="Arial" panose="020B0604020202020204"/>
                <a:sym typeface="Arial" panose="020B0604020202020204"/>
              </a:rPr>
              <a:t>Innovation </a:t>
            </a:r>
            <a:endParaRPr dirty="0"/>
          </a:p>
          <a:p>
            <a:pPr marL="0" marR="0" lvl="0" indent="0" algn="l" rtl="0">
              <a:spcBef>
                <a:spcPts val="0"/>
              </a:spcBef>
              <a:spcAft>
                <a:spcPts val="0"/>
              </a:spcAft>
              <a:buNone/>
            </a:pPr>
            <a:r>
              <a:rPr lang="en-US" sz="4800" b="0" i="0" u="none" strike="noStrike" cap="none" dirty="0">
                <a:solidFill>
                  <a:srgbClr val="000000"/>
                </a:solidFill>
                <a:latin typeface="Arial" panose="020B0604020202020204"/>
                <a:ea typeface="Arial" panose="020B0604020202020204"/>
                <a:cs typeface="Arial" panose="020B0604020202020204"/>
                <a:sym typeface="Arial" panose="020B0604020202020204"/>
              </a:rPr>
              <a:t>Campus</a:t>
            </a:r>
            <a:endParaRPr dirty="0"/>
          </a:p>
        </p:txBody>
      </p:sp>
      <p:grpSp>
        <p:nvGrpSpPr>
          <p:cNvPr id="149" name="Google Shape;149;p1"/>
          <p:cNvGrpSpPr/>
          <p:nvPr/>
        </p:nvGrpSpPr>
        <p:grpSpPr>
          <a:xfrm>
            <a:off x="724457" y="4319714"/>
            <a:ext cx="6095883" cy="369214"/>
            <a:chOff x="724689" y="4320000"/>
            <a:chExt cx="6097837" cy="369332"/>
          </a:xfrm>
        </p:grpSpPr>
        <p:sp>
          <p:nvSpPr>
            <p:cNvPr id="150" name="Google Shape;150;p1"/>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1428A0"/>
                </a:buClr>
                <a:buSzPts val="2399"/>
                <a:buFont typeface="Arial" panose="020B0604020202020204"/>
                <a:buNone/>
              </a:pPr>
              <a:r>
                <a:rPr lang="en-US" sz="2400" b="0" i="0" u="none" strike="noStrike" cap="none">
                  <a:solidFill>
                    <a:srgbClr val="1428A0"/>
                  </a:solidFill>
                  <a:latin typeface="Arial" panose="020B0604020202020204"/>
                  <a:ea typeface="Arial" panose="020B0604020202020204"/>
                  <a:cs typeface="Arial" panose="020B0604020202020204"/>
                  <a:sym typeface="Arial" panose="020B0604020202020204"/>
                </a:rPr>
                <a:t>Artificial Intelligence Course</a:t>
              </a:r>
              <a:endParaRPr sz="2400" b="0" i="0" u="none" strike="noStrike" cap="none">
                <a:solidFill>
                  <a:srgbClr val="1428A0"/>
                </a:solidFill>
                <a:latin typeface="Arial" panose="020B0604020202020204"/>
                <a:ea typeface="Arial" panose="020B0604020202020204"/>
                <a:cs typeface="Arial" panose="020B0604020202020204"/>
                <a:sym typeface="Arial" panose="020B0604020202020204"/>
              </a:endParaRPr>
            </a:p>
          </p:txBody>
        </p:sp>
        <p:sp>
          <p:nvSpPr>
            <p:cNvPr id="151" name="Google Shape;151;p1"/>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Exploration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68741" y="1786536"/>
            <a:ext cx="7942996" cy="400110"/>
          </a:xfrm>
          <a:prstGeom prst="rect">
            <a:avLst/>
          </a:prstGeom>
          <a:noFill/>
        </p:spPr>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Which Category consider a best choice for a User to choose?</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283490" y="2236871"/>
            <a:ext cx="6540391" cy="3479881"/>
          </a:xfrm>
          <a:prstGeom prst="rect">
            <a:avLst/>
          </a:prstGeom>
        </p:spPr>
      </p:pic>
      <p:sp>
        <p:nvSpPr>
          <p:cNvPr id="11" name="TextBox 10"/>
          <p:cNvSpPr txBox="1"/>
          <p:nvPr/>
        </p:nvSpPr>
        <p:spPr>
          <a:xfrm>
            <a:off x="764276" y="5841519"/>
            <a:ext cx="6365277"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Sedan can be great choice as its high existence and low mean price. </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129553" y="2635914"/>
            <a:ext cx="2150895" cy="3359493"/>
          </a:xfrm>
          <a:prstGeom prst="rect">
            <a:avLst/>
          </a:prstGeom>
        </p:spPr>
      </p:pic>
      <p:sp>
        <p:nvSpPr>
          <p:cNvPr id="4" name="TextBox 3"/>
          <p:cNvSpPr txBox="1"/>
          <p:nvPr/>
        </p:nvSpPr>
        <p:spPr>
          <a:xfrm>
            <a:off x="7129553" y="2281408"/>
            <a:ext cx="2150895"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Mean prices of category</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Exploration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12043" y="1672653"/>
            <a:ext cx="7942996" cy="400110"/>
          </a:xfrm>
          <a:prstGeom prst="rect">
            <a:avLst/>
          </a:prstGeom>
          <a:noFill/>
        </p:spPr>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What is the most used color?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79976" y="5904396"/>
            <a:ext cx="6864823"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Black and white make up the half of the values.</a:t>
            </a:r>
            <a:endParaRPr lang="en-US" sz="18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1"/>
          <a:stretch>
            <a:fillRect/>
          </a:stretch>
        </p:blipFill>
        <p:spPr>
          <a:xfrm>
            <a:off x="436729" y="2289627"/>
            <a:ext cx="8693624" cy="37672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Exploration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572989" y="1244854"/>
            <a:ext cx="2131776" cy="400110"/>
          </a:xfrm>
          <a:prstGeom prst="rect">
            <a:avLst/>
          </a:prstGeom>
          <a:noFill/>
        </p:spPr>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Suitable fuel type?</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1"/>
          <a:srcRect t="8824" r="5596" b="3689"/>
          <a:stretch>
            <a:fillRect/>
          </a:stretch>
        </p:blipFill>
        <p:spPr>
          <a:xfrm>
            <a:off x="0" y="1795884"/>
            <a:ext cx="7601803" cy="2552430"/>
          </a:xfrm>
          <a:prstGeom prst="rect">
            <a:avLst/>
          </a:prstGeom>
        </p:spPr>
      </p:pic>
      <p:pic>
        <p:nvPicPr>
          <p:cNvPr id="8" name="Picture 7"/>
          <p:cNvPicPr>
            <a:picLocks noChangeAspect="1"/>
          </p:cNvPicPr>
          <p:nvPr/>
        </p:nvPicPr>
        <p:blipFill>
          <a:blip r:embed="rId2"/>
          <a:stretch>
            <a:fillRect/>
          </a:stretch>
        </p:blipFill>
        <p:spPr>
          <a:xfrm>
            <a:off x="6182436" y="3975839"/>
            <a:ext cx="3154237" cy="2384017"/>
          </a:xfrm>
          <a:prstGeom prst="rect">
            <a:avLst/>
          </a:prstGeom>
        </p:spPr>
      </p:pic>
      <p:sp>
        <p:nvSpPr>
          <p:cNvPr id="9" name="TextBox 8"/>
          <p:cNvSpPr txBox="1"/>
          <p:nvPr/>
        </p:nvSpPr>
        <p:spPr>
          <a:xfrm>
            <a:off x="458805" y="4882748"/>
            <a:ext cx="5723631"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Hybrid has good avg. prices with medium occurrences.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Petrol is the most common with suitable mean price range.  </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Exploration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65764" y="1442961"/>
            <a:ext cx="7942996" cy="369332"/>
          </a:xfrm>
          <a:prstGeom prst="rect">
            <a:avLst/>
          </a:prstGeom>
          <a:noFill/>
        </p:spPr>
        <p:txBody>
          <a:bodyPr wrap="square" rtlCol="0">
            <a:spAutoFit/>
          </a:bodyPr>
          <a:lstStyle/>
          <a:p>
            <a:r>
              <a:rPr lang="en-US" sz="1800" dirty="0">
                <a:solidFill>
                  <a:schemeClr val="tx1"/>
                </a:solidFill>
                <a:latin typeface="Times New Roman" panose="02020603050405020304" pitchFamily="18" charset="0"/>
                <a:cs typeface="Times New Roman" panose="02020603050405020304" pitchFamily="18" charset="0"/>
              </a:rPr>
              <a:t>Do the technology helped in the manufacturing of cars? </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1"/>
          <a:stretch>
            <a:fillRect/>
          </a:stretch>
        </p:blipFill>
        <p:spPr>
          <a:xfrm>
            <a:off x="0" y="2412458"/>
            <a:ext cx="9416956" cy="3855968"/>
          </a:xfrm>
          <a:prstGeom prst="rect">
            <a:avLst/>
          </a:prstGeom>
        </p:spPr>
      </p:pic>
      <p:sp>
        <p:nvSpPr>
          <p:cNvPr id="18" name="TextBox 17"/>
          <p:cNvSpPr txBox="1"/>
          <p:nvPr/>
        </p:nvSpPr>
        <p:spPr>
          <a:xfrm>
            <a:off x="365764" y="2012348"/>
            <a:ext cx="9171295" cy="369332"/>
          </a:xfrm>
          <a:prstGeom prst="rect">
            <a:avLst/>
          </a:prstGeom>
          <a:noFill/>
        </p:spPr>
        <p:txBody>
          <a:bodyPr wrap="square" rtlCol="0">
            <a:spAutoFit/>
          </a:bodyPr>
          <a:lstStyle/>
          <a:p>
            <a:r>
              <a:rPr lang="en-US" sz="1800" dirty="0">
                <a:solidFill>
                  <a:schemeClr val="tx1"/>
                </a:solidFill>
                <a:latin typeface="Times New Roman" panose="02020603050405020304" pitchFamily="18" charset="0"/>
                <a:cs typeface="Times New Roman" panose="02020603050405020304" pitchFamily="18" charset="0"/>
              </a:rPr>
              <a:t>How did the </a:t>
            </a:r>
            <a:r>
              <a:rPr lang="en-US" sz="1800" i="0" dirty="0">
                <a:solidFill>
                  <a:schemeClr val="tx1"/>
                </a:solidFill>
                <a:effectLst/>
                <a:latin typeface="Times New Roman" panose="02020603050405020304" pitchFamily="18" charset="0"/>
                <a:cs typeface="Times New Roman" panose="02020603050405020304" pitchFamily="18" charset="0"/>
              </a:rPr>
              <a:t>Plunging sales affected the increase of  </a:t>
            </a:r>
            <a:r>
              <a:rPr lang="en-US" sz="1800" dirty="0">
                <a:solidFill>
                  <a:schemeClr val="tx1"/>
                </a:solidFill>
                <a:latin typeface="Times New Roman" panose="02020603050405020304" pitchFamily="18" charset="0"/>
                <a:cs typeface="Times New Roman" panose="02020603050405020304" pitchFamily="18" charset="0"/>
              </a:rPr>
              <a:t>manufacturing in the recent years?</a:t>
            </a:r>
            <a:r>
              <a:rPr lang="en-US" sz="1800" i="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Exploration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36980" y="1495823"/>
            <a:ext cx="7942996" cy="400110"/>
          </a:xfrm>
          <a:prstGeom prst="rect">
            <a:avLst/>
          </a:prstGeom>
          <a:noFill/>
        </p:spPr>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The affect of the car age to the price?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50628" y="5768358"/>
            <a:ext cx="6864823"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As the car gets older the price quickly decreases.</a:t>
            </a:r>
            <a:endParaRPr lang="en-US"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150125" y="2189464"/>
            <a:ext cx="8696817" cy="354136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Exploration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39368" y="1736400"/>
            <a:ext cx="7942996" cy="400110"/>
          </a:xfrm>
          <a:prstGeom prst="rect">
            <a:avLst/>
          </a:prstGeom>
          <a:noFill/>
        </p:spPr>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Suitable Gear box?</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78455" y="5693189"/>
            <a:ext cx="686482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Absolutely the Automatic </a:t>
            </a:r>
            <a:r>
              <a:rPr lang="en-US" sz="1800" dirty="0">
                <a:solidFill>
                  <a:schemeClr val="tx1"/>
                </a:solidFill>
                <a:latin typeface="Times New Roman" panose="02020603050405020304" pitchFamily="18" charset="0"/>
                <a:cs typeface="Times New Roman" panose="02020603050405020304" pitchFamily="18" charset="0"/>
              </a:rPr>
              <a:t>vehicles.</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57516" y="2539282"/>
            <a:ext cx="4534443" cy="3153907"/>
          </a:xfrm>
          <a:prstGeom prst="rect">
            <a:avLst/>
          </a:prstGeom>
        </p:spPr>
      </p:pic>
      <p:pic>
        <p:nvPicPr>
          <p:cNvPr id="14" name="Picture 13"/>
          <p:cNvPicPr>
            <a:picLocks noChangeAspect="1"/>
          </p:cNvPicPr>
          <p:nvPr/>
        </p:nvPicPr>
        <p:blipFill>
          <a:blip r:embed="rId2"/>
          <a:stretch>
            <a:fillRect/>
          </a:stretch>
        </p:blipFill>
        <p:spPr>
          <a:xfrm>
            <a:off x="4951412" y="2539282"/>
            <a:ext cx="4534444" cy="311535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Exploration </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1"/>
          <a:stretch>
            <a:fillRect/>
          </a:stretch>
        </p:blipFill>
        <p:spPr>
          <a:xfrm>
            <a:off x="154547" y="2683825"/>
            <a:ext cx="9324304" cy="29083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Exploration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39368" y="1736400"/>
            <a:ext cx="7942996" cy="400110"/>
          </a:xfrm>
          <a:prstGeom prst="rect">
            <a:avLst/>
          </a:prstGeom>
          <a:noFill/>
        </p:spPr>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Suitable Leather interior ?</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524098" y="2619449"/>
            <a:ext cx="4279722" cy="2874282"/>
          </a:xfrm>
          <a:prstGeom prst="rect">
            <a:avLst/>
          </a:prstGeom>
        </p:spPr>
      </p:pic>
      <p:pic>
        <p:nvPicPr>
          <p:cNvPr id="8" name="Picture 7"/>
          <p:cNvPicPr>
            <a:picLocks noChangeAspect="1"/>
          </p:cNvPicPr>
          <p:nvPr/>
        </p:nvPicPr>
        <p:blipFill>
          <a:blip r:embed="rId2"/>
          <a:stretch>
            <a:fillRect/>
          </a:stretch>
        </p:blipFill>
        <p:spPr>
          <a:xfrm>
            <a:off x="5210866" y="2761190"/>
            <a:ext cx="3752850" cy="25908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163774" y="163773"/>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Pre-Processing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59576" y="1388577"/>
            <a:ext cx="7792872" cy="5661614"/>
          </a:xfrm>
          <a:prstGeom prst="rect">
            <a:avLst/>
          </a:prstGeom>
          <a:noFill/>
        </p:spPr>
        <p:txBody>
          <a:bodyPr wrap="square" rtlCol="0">
            <a:spAutoFit/>
          </a:bodyPr>
          <a:lstStyle/>
          <a:p>
            <a:pPr algn="ctr">
              <a:lnSpc>
                <a:spcPct val="200000"/>
              </a:lnSpc>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Duplicates values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Some numeric features is saved as object type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Some columns are skewed.</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Some columns have noisy data.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Cleaning data without spoiling the realistic of the data.</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Outliers causes big problems.</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Models have low accuracy score.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3774" y="1388577"/>
            <a:ext cx="2950641" cy="718466"/>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panose="020B0604020202020204"/>
              <a:buNone/>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Dataset problems:</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p:txBody>
      </p:sp>
      <p:pic>
        <p:nvPicPr>
          <p:cNvPr id="10" name="Picture 9"/>
          <p:cNvPicPr>
            <a:picLocks noChangeAspect="1"/>
          </p:cNvPicPr>
          <p:nvPr/>
        </p:nvPicPr>
        <p:blipFill>
          <a:blip r:embed="rId1"/>
          <a:stretch>
            <a:fillRect/>
          </a:stretch>
        </p:blipFill>
        <p:spPr>
          <a:xfrm>
            <a:off x="7074274" y="4059794"/>
            <a:ext cx="2468975" cy="2468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anim calcmode="lin" valueType="num">
                                      <p:cBhvr>
                                        <p:cTn id="3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1000"/>
                                        <p:tgtEl>
                                          <p:spTgt spid="4">
                                            <p:txEl>
                                              <p:pRg st="7" end="7"/>
                                            </p:txEl>
                                          </p:spTgt>
                                        </p:tgtEl>
                                      </p:cBhvr>
                                    </p:animEffect>
                                    <p:anim calcmode="lin" valueType="num">
                                      <p:cBhvr>
                                        <p:cTn id="3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163774" y="163773"/>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Pre-Processing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15890" y="2098261"/>
            <a:ext cx="7792872" cy="1352743"/>
          </a:xfrm>
          <a:prstGeom prst="rect">
            <a:avLst/>
          </a:prstGeom>
          <a:noFill/>
        </p:spPr>
        <p:txBody>
          <a:bodyPr wrap="square" rtlCol="0">
            <a:spAutoFit/>
          </a:bodyPr>
          <a:lstStyle/>
          <a:p>
            <a:pPr algn="ctr">
              <a:lnSpc>
                <a:spcPct val="200000"/>
              </a:lnSpc>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3773" y="1241571"/>
            <a:ext cx="6853902" cy="718466"/>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panose="020B0604020202020204"/>
              <a:buNone/>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Handling the dataset problems feature by feature:</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p:txBody>
      </p:sp>
      <p:sp>
        <p:nvSpPr>
          <p:cNvPr id="3" name="TextBox 2"/>
          <p:cNvSpPr txBox="1"/>
          <p:nvPr/>
        </p:nvSpPr>
        <p:spPr>
          <a:xfrm>
            <a:off x="163773" y="1889448"/>
            <a:ext cx="9820939" cy="4428392"/>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ID</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Solved the duplicated problem by dropping them off .</a:t>
            </a: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Levy:</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Change the – symbol with 0 as it means that’s the car has no fine. </a:t>
            </a:r>
            <a:r>
              <a:rPr lang="en-US" sz="1800" dirty="0">
                <a:solidFill>
                  <a:srgbClr val="FF0000"/>
                </a:solidFill>
                <a:latin typeface="Times New Roman" panose="02020603050405020304" pitchFamily="18" charset="0"/>
                <a:cs typeface="Times New Roman" panose="02020603050405020304" pitchFamily="18" charset="0"/>
              </a:rPr>
              <a:t>(changed to numeric feature)</a:t>
            </a:r>
            <a:endParaRPr lang="en-US" sz="1800" dirty="0">
              <a:solidFill>
                <a:srgbClr val="FF0000"/>
              </a:solidFill>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Engine volume:</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Make a new feature (engine turbo) that determines whether the engine is turbo or not. </a:t>
            </a:r>
            <a:r>
              <a:rPr lang="en-US" sz="1800" dirty="0">
                <a:solidFill>
                  <a:srgbClr val="FF0000"/>
                </a:solidFill>
                <a:latin typeface="Times New Roman" panose="02020603050405020304" pitchFamily="18" charset="0"/>
                <a:cs typeface="Times New Roman" panose="02020603050405020304" pitchFamily="18" charset="0"/>
              </a:rPr>
              <a:t>(increased the model accuracy)</a:t>
            </a:r>
            <a:endParaRPr lang="en-US" sz="1800" dirty="0">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Dropped the word turbo from the feature. </a:t>
            </a:r>
            <a:r>
              <a:rPr lang="en-US" sz="1800" dirty="0">
                <a:solidFill>
                  <a:srgbClr val="FF0000"/>
                </a:solidFill>
                <a:latin typeface="Times New Roman" panose="02020603050405020304" pitchFamily="18" charset="0"/>
                <a:cs typeface="Times New Roman" panose="02020603050405020304" pitchFamily="18" charset="0"/>
              </a:rPr>
              <a:t>(changed to numeric feature)</a:t>
            </a:r>
            <a:endParaRPr lang="en-US" sz="1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p:nvPr/>
        </p:nvSpPr>
        <p:spPr>
          <a:xfrm>
            <a:off x="719768" y="1545851"/>
            <a:ext cx="8451528" cy="83099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400" b="0"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Car Price Prediction </a:t>
            </a:r>
            <a:endParaRPr sz="1800" dirty="0">
              <a:latin typeface="Times New Roman" panose="02020603050405020304" pitchFamily="18" charset="0"/>
              <a:cs typeface="Times New Roman" panose="02020603050405020304" pitchFamily="18" charset="0"/>
            </a:endParaRPr>
          </a:p>
        </p:txBody>
      </p:sp>
      <p:sp>
        <p:nvSpPr>
          <p:cNvPr id="150" name="Google Shape;150;p1"/>
          <p:cNvSpPr/>
          <p:nvPr/>
        </p:nvSpPr>
        <p:spPr>
          <a:xfrm>
            <a:off x="746759" y="4900612"/>
            <a:ext cx="5830657" cy="36893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1428A0"/>
              </a:buClr>
              <a:buSzPts val="2399"/>
              <a:buFont typeface="Arial" panose="020B0604020202020204"/>
              <a:buNone/>
            </a:pPr>
            <a:r>
              <a:rPr lang="en-US" sz="2400" dirty="0">
                <a:solidFill>
                  <a:schemeClr val="tx1"/>
                </a:solidFill>
                <a:latin typeface="Times New Roman" panose="02020603050405020304" pitchFamily="18" charset="0"/>
                <a:cs typeface="Times New Roman" panose="02020603050405020304" pitchFamily="18" charset="0"/>
              </a:rPr>
              <a:t>Under the Supervision of Dr : </a:t>
            </a:r>
            <a:r>
              <a:rPr lang="en-US" sz="2400" dirty="0" err="1">
                <a:solidFill>
                  <a:schemeClr val="tx1"/>
                </a:solidFill>
                <a:latin typeface="Times New Roman" panose="02020603050405020304" pitchFamily="18" charset="0"/>
                <a:cs typeface="Times New Roman" panose="02020603050405020304" pitchFamily="18" charset="0"/>
              </a:rPr>
              <a:t>Doaa</a:t>
            </a:r>
            <a:r>
              <a:rPr lang="en-US" sz="2400" dirty="0">
                <a:solidFill>
                  <a:schemeClr val="tx1"/>
                </a:solidFill>
                <a:latin typeface="Times New Roman" panose="02020603050405020304" pitchFamily="18" charset="0"/>
                <a:cs typeface="Times New Roman" panose="02020603050405020304" pitchFamily="18" charset="0"/>
              </a:rPr>
              <a:t> Mahmoud  </a:t>
            </a:r>
            <a:endParaRPr sz="2400" b="0" i="0" u="none" strike="noStrike" cap="none" dirty="0">
              <a:solidFill>
                <a:schemeClr val="tx1"/>
              </a:solidFill>
              <a:latin typeface="Times New Roman" panose="02020603050405020304" pitchFamily="18" charset="0"/>
              <a:cs typeface="Times New Roman" panose="02020603050405020304" pitchFamily="18" charset="0"/>
              <a:sym typeface="Arial" panose="020B0604020202020204"/>
            </a:endParaRPr>
          </a:p>
        </p:txBody>
      </p:sp>
      <p:sp>
        <p:nvSpPr>
          <p:cNvPr id="2" name="TextBox 1"/>
          <p:cNvSpPr txBox="1"/>
          <p:nvPr/>
        </p:nvSpPr>
        <p:spPr>
          <a:xfrm>
            <a:off x="746759" y="2669754"/>
            <a:ext cx="7219148" cy="19380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Represented by:</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Mohamed Ezz El Deen  </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Ahmed Gomaa</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6647147" y="590675"/>
            <a:ext cx="3070746" cy="3070746"/>
          </a:xfrm>
          <a:prstGeom prst="rect">
            <a:avLst/>
          </a:prstGeom>
        </p:spPr>
      </p:pic>
      <p:pic>
        <p:nvPicPr>
          <p:cNvPr id="3" name="Picture 2">
            <a:hlinkClick r:id="rId2" action="ppaction://hlinkfile"/>
          </p:cNvPr>
          <p:cNvPicPr>
            <a:picLocks noChangeAspect="1"/>
          </p:cNvPicPr>
          <p:nvPr/>
        </p:nvPicPr>
        <p:blipFill>
          <a:blip r:embed="rId3"/>
          <a:stretch>
            <a:fillRect/>
          </a:stretch>
        </p:blipFill>
        <p:spPr>
          <a:xfrm>
            <a:off x="4972933" y="3719098"/>
            <a:ext cx="306056" cy="306056"/>
          </a:xfrm>
          <a:prstGeom prst="rect">
            <a:avLst/>
          </a:prstGeom>
        </p:spPr>
      </p:pic>
      <p:pic>
        <p:nvPicPr>
          <p:cNvPr id="4" name="Picture 3">
            <a:hlinkClick r:id="rId4" action="ppaction://hlinkfile"/>
          </p:cNvPr>
          <p:cNvPicPr>
            <a:picLocks noChangeAspect="1"/>
          </p:cNvPicPr>
          <p:nvPr/>
        </p:nvPicPr>
        <p:blipFill>
          <a:blip r:embed="rId5"/>
          <a:stretch>
            <a:fillRect/>
          </a:stretch>
        </p:blipFill>
        <p:spPr>
          <a:xfrm>
            <a:off x="5613292" y="3719098"/>
            <a:ext cx="306057" cy="306057"/>
          </a:xfrm>
          <a:prstGeom prst="rect">
            <a:avLst/>
          </a:prstGeom>
        </p:spPr>
      </p:pic>
      <p:pic>
        <p:nvPicPr>
          <p:cNvPr id="7" name="Picture 6">
            <a:hlinkClick r:id="rId6" action="ppaction://hlinkfile"/>
          </p:cNvPr>
          <p:cNvPicPr>
            <a:picLocks noChangeAspect="1"/>
          </p:cNvPicPr>
          <p:nvPr/>
        </p:nvPicPr>
        <p:blipFill>
          <a:blip r:embed="rId7"/>
          <a:stretch>
            <a:fillRect/>
          </a:stretch>
        </p:blipFill>
        <p:spPr>
          <a:xfrm>
            <a:off x="6254322" y="3661607"/>
            <a:ext cx="446277" cy="446277"/>
          </a:xfrm>
          <a:prstGeom prst="rect">
            <a:avLst/>
          </a:prstGeom>
        </p:spPr>
      </p:pic>
      <p:pic>
        <p:nvPicPr>
          <p:cNvPr id="8" name="Picture 7">
            <a:hlinkClick r:id="rId8" action="ppaction://hlinkfile"/>
          </p:cNvPr>
          <p:cNvPicPr>
            <a:picLocks noChangeAspect="1"/>
          </p:cNvPicPr>
          <p:nvPr/>
        </p:nvPicPr>
        <p:blipFill>
          <a:blip r:embed="rId3"/>
          <a:stretch>
            <a:fillRect/>
          </a:stretch>
        </p:blipFill>
        <p:spPr>
          <a:xfrm>
            <a:off x="4988853" y="4239987"/>
            <a:ext cx="306056" cy="306056"/>
          </a:xfrm>
          <a:prstGeom prst="rect">
            <a:avLst/>
          </a:prstGeom>
        </p:spPr>
      </p:pic>
      <p:pic>
        <p:nvPicPr>
          <p:cNvPr id="9" name="Picture 8">
            <a:hlinkClick r:id="rId9" action="ppaction://hlinkfile"/>
          </p:cNvPr>
          <p:cNvPicPr>
            <a:picLocks noChangeAspect="1"/>
          </p:cNvPicPr>
          <p:nvPr/>
        </p:nvPicPr>
        <p:blipFill>
          <a:blip r:embed="rId5"/>
          <a:stretch>
            <a:fillRect/>
          </a:stretch>
        </p:blipFill>
        <p:spPr>
          <a:xfrm>
            <a:off x="5629212" y="4239987"/>
            <a:ext cx="306057" cy="306057"/>
          </a:xfrm>
          <a:prstGeom prst="rect">
            <a:avLst/>
          </a:prstGeom>
        </p:spPr>
      </p:pic>
      <p:pic>
        <p:nvPicPr>
          <p:cNvPr id="11" name="Picture 10">
            <a:hlinkClick r:id="rId10" action="ppaction://hlinkfile"/>
          </p:cNvPr>
          <p:cNvPicPr>
            <a:picLocks noChangeAspect="1"/>
          </p:cNvPicPr>
          <p:nvPr/>
        </p:nvPicPr>
        <p:blipFill>
          <a:blip r:embed="rId7"/>
          <a:stretch>
            <a:fillRect/>
          </a:stretch>
        </p:blipFill>
        <p:spPr>
          <a:xfrm>
            <a:off x="6241667" y="4107566"/>
            <a:ext cx="446277" cy="4462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163774" y="163773"/>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Pre-Processing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15890" y="2098261"/>
            <a:ext cx="7792872" cy="1352743"/>
          </a:xfrm>
          <a:prstGeom prst="rect">
            <a:avLst/>
          </a:prstGeom>
          <a:noFill/>
        </p:spPr>
        <p:txBody>
          <a:bodyPr wrap="square" rtlCol="0">
            <a:spAutoFit/>
          </a:bodyPr>
          <a:lstStyle/>
          <a:p>
            <a:pPr algn="ctr">
              <a:lnSpc>
                <a:spcPct val="200000"/>
              </a:lnSpc>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3773" y="1241571"/>
            <a:ext cx="6853902" cy="718466"/>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panose="020B0604020202020204"/>
              <a:buNone/>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Handling the dataset problems feature by feature:</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p:txBody>
      </p:sp>
      <p:sp>
        <p:nvSpPr>
          <p:cNvPr id="3" name="TextBox 2"/>
          <p:cNvSpPr txBox="1"/>
          <p:nvPr/>
        </p:nvSpPr>
        <p:spPr>
          <a:xfrm>
            <a:off x="81886" y="2098261"/>
            <a:ext cx="9820939" cy="4009046"/>
          </a:xfrm>
          <a:prstGeom prst="rect">
            <a:avLst/>
          </a:prstGeom>
          <a:noFill/>
        </p:spPr>
        <p:txBody>
          <a:bodyPr wrap="square" rtlCol="0">
            <a:spAutoFit/>
          </a:bodyPr>
          <a:lstStyle/>
          <a:p>
            <a:pPr>
              <a:lnSpc>
                <a:spcPct val="200000"/>
              </a:lnSpc>
            </a:pPr>
            <a:r>
              <a:rPr lang="en-US" sz="2000" dirty="0">
                <a:latin typeface="Times New Roman" panose="02020603050405020304" pitchFamily="18" charset="0"/>
                <a:cs typeface="Times New Roman" panose="02020603050405020304" pitchFamily="18" charset="0"/>
              </a:rPr>
              <a:t>Mileage:</a:t>
            </a:r>
            <a:endParaRPr lang="en-US" sz="20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Dropped the word km from the values. </a:t>
            </a:r>
            <a:r>
              <a:rPr lang="en-US" sz="1800" dirty="0">
                <a:solidFill>
                  <a:srgbClr val="FF0000"/>
                </a:solidFill>
                <a:latin typeface="Times New Roman" panose="02020603050405020304" pitchFamily="18" charset="0"/>
                <a:cs typeface="Times New Roman" panose="02020603050405020304" pitchFamily="18" charset="0"/>
              </a:rPr>
              <a:t>(changed to numeric feature)</a:t>
            </a:r>
            <a:endParaRPr lang="en-US" sz="1800" dirty="0">
              <a:solidFill>
                <a:srgbClr val="FF0000"/>
              </a:solidFill>
              <a:latin typeface="Times New Roman" panose="02020603050405020304" pitchFamily="18" charset="0"/>
              <a:cs typeface="Times New Roman" panose="02020603050405020304" pitchFamily="18" charset="0"/>
            </a:endParaRPr>
          </a:p>
          <a:p>
            <a:pPr>
              <a:lnSpc>
                <a:spcPct val="200000"/>
              </a:lnSpc>
            </a:pPr>
            <a:endParaRPr lang="en-US" sz="1800" dirty="0">
              <a:latin typeface="Times New Roman" panose="02020603050405020304" pitchFamily="18" charset="0"/>
              <a:cs typeface="Times New Roman" panose="02020603050405020304" pitchFamily="18" charset="0"/>
            </a:endParaRPr>
          </a:p>
          <a:p>
            <a:pPr>
              <a:lnSpc>
                <a:spcPct val="200000"/>
              </a:lnSpc>
            </a:pPr>
            <a:r>
              <a:rPr lang="en-US" sz="2000" dirty="0">
                <a:latin typeface="Times New Roman" panose="02020603050405020304" pitchFamily="18" charset="0"/>
                <a:cs typeface="Times New Roman" panose="02020603050405020304" pitchFamily="18" charset="0"/>
              </a:rPr>
              <a:t>Doors:</a:t>
            </a:r>
            <a:endParaRPr lang="en-US" sz="20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Dropped the unnecessary words to appear as no. of doors feature in the car. </a:t>
            </a:r>
            <a:r>
              <a:rPr lang="en-US" sz="1800" dirty="0">
                <a:solidFill>
                  <a:srgbClr val="FF0000"/>
                </a:solidFill>
                <a:latin typeface="Times New Roman" panose="02020603050405020304" pitchFamily="18" charset="0"/>
                <a:cs typeface="Times New Roman" panose="02020603050405020304" pitchFamily="18" charset="0"/>
              </a:rPr>
              <a:t>(cleaning)</a:t>
            </a:r>
            <a:endParaRPr lang="en-US" sz="1800" dirty="0">
              <a:solidFill>
                <a:srgbClr val="FF0000"/>
              </a:solidFill>
              <a:latin typeface="Times New Roman" panose="02020603050405020304" pitchFamily="18" charset="0"/>
              <a:cs typeface="Times New Roman" panose="02020603050405020304" pitchFamily="18" charset="0"/>
            </a:endParaRPr>
          </a:p>
          <a:p>
            <a:pPr>
              <a:lnSpc>
                <a:spcPct val="200000"/>
              </a:lnSpc>
            </a:pPr>
            <a:endParaRPr lang="en-US" sz="1800" dirty="0">
              <a:latin typeface="Times New Roman" panose="02020603050405020304" pitchFamily="18" charset="0"/>
              <a:cs typeface="Times New Roman" panose="02020603050405020304" pitchFamily="18" charset="0"/>
            </a:endParaRPr>
          </a:p>
          <a:p>
            <a:pPr>
              <a:lnSpc>
                <a:spcPct val="200000"/>
              </a:lnSpc>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163774" y="163773"/>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Pre-Processing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15890" y="2098261"/>
            <a:ext cx="7792872" cy="1352743"/>
          </a:xfrm>
          <a:prstGeom prst="rect">
            <a:avLst/>
          </a:prstGeom>
          <a:noFill/>
        </p:spPr>
        <p:txBody>
          <a:bodyPr wrap="square" rtlCol="0">
            <a:spAutoFit/>
          </a:bodyPr>
          <a:lstStyle/>
          <a:p>
            <a:pPr algn="ctr">
              <a:lnSpc>
                <a:spcPct val="200000"/>
              </a:lnSpc>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3773" y="1241571"/>
            <a:ext cx="6853902" cy="718466"/>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panose="020B0604020202020204"/>
              <a:buNone/>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Handling the dataset problems feature by feature:</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p:txBody>
      </p:sp>
      <p:sp>
        <p:nvSpPr>
          <p:cNvPr id="3" name="TextBox 2"/>
          <p:cNvSpPr txBox="1"/>
          <p:nvPr/>
        </p:nvSpPr>
        <p:spPr>
          <a:xfrm>
            <a:off x="81886" y="2098261"/>
            <a:ext cx="9820939" cy="1252715"/>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Price:</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Dropped the outliers with IQR. </a:t>
            </a:r>
            <a:r>
              <a:rPr lang="en-US" sz="1800" dirty="0">
                <a:solidFill>
                  <a:srgbClr val="FF0000"/>
                </a:solidFill>
                <a:latin typeface="Times New Roman" panose="02020603050405020304" pitchFamily="18" charset="0"/>
                <a:cs typeface="Times New Roman" panose="02020603050405020304" pitchFamily="18" charset="0"/>
              </a:rPr>
              <a:t>(Handled the outliers and the skew)</a:t>
            </a:r>
            <a:endParaRPr lang="en-US" sz="1800" dirty="0">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p>
        </p:txBody>
      </p:sp>
      <p:pic>
        <p:nvPicPr>
          <p:cNvPr id="7" name="Picture 6"/>
          <p:cNvPicPr>
            <a:picLocks noChangeAspect="1"/>
          </p:cNvPicPr>
          <p:nvPr/>
        </p:nvPicPr>
        <p:blipFill>
          <a:blip r:embed="rId1"/>
          <a:stretch>
            <a:fillRect/>
          </a:stretch>
        </p:blipFill>
        <p:spPr>
          <a:xfrm>
            <a:off x="81886" y="3138193"/>
            <a:ext cx="9404075" cy="1454774"/>
          </a:xfrm>
          <a:prstGeom prst="rect">
            <a:avLst/>
          </a:prstGeom>
        </p:spPr>
      </p:pic>
      <p:pic>
        <p:nvPicPr>
          <p:cNvPr id="9" name="Picture 8"/>
          <p:cNvPicPr>
            <a:picLocks noChangeAspect="1"/>
          </p:cNvPicPr>
          <p:nvPr/>
        </p:nvPicPr>
        <p:blipFill>
          <a:blip r:embed="rId2"/>
          <a:stretch>
            <a:fillRect/>
          </a:stretch>
        </p:blipFill>
        <p:spPr>
          <a:xfrm>
            <a:off x="81885" y="4866935"/>
            <a:ext cx="9404080" cy="14547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163774" y="163773"/>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Pre-Processing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15890" y="2098261"/>
            <a:ext cx="7792872" cy="1352743"/>
          </a:xfrm>
          <a:prstGeom prst="rect">
            <a:avLst/>
          </a:prstGeom>
          <a:noFill/>
        </p:spPr>
        <p:txBody>
          <a:bodyPr wrap="square" rtlCol="0">
            <a:spAutoFit/>
          </a:bodyPr>
          <a:lstStyle/>
          <a:p>
            <a:pPr algn="ctr">
              <a:lnSpc>
                <a:spcPct val="200000"/>
              </a:lnSpc>
            </a:pPr>
            <a:endParaRPr lang="en-US" sz="2400" b="1" dirty="0">
              <a:solidFill>
                <a:schemeClr val="tx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3773" y="1241571"/>
            <a:ext cx="6853902" cy="718466"/>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panose="020B0604020202020204"/>
              <a:buNone/>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Handling the dataset problems feature by feature:</a:t>
            </a:r>
            <a:endPar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p:txBody>
      </p:sp>
      <p:sp>
        <p:nvSpPr>
          <p:cNvPr id="3" name="TextBox 2"/>
          <p:cNvSpPr txBox="1"/>
          <p:nvPr/>
        </p:nvSpPr>
        <p:spPr>
          <a:xfrm>
            <a:off x="81886" y="2098261"/>
            <a:ext cx="9820939" cy="1252715"/>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Mileage:</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Dropped the outliers with IQR. </a:t>
            </a:r>
            <a:r>
              <a:rPr lang="en-US" sz="1800" dirty="0">
                <a:solidFill>
                  <a:srgbClr val="FF0000"/>
                </a:solidFill>
                <a:latin typeface="Times New Roman" panose="02020603050405020304" pitchFamily="18" charset="0"/>
                <a:cs typeface="Times New Roman" panose="02020603050405020304" pitchFamily="18" charset="0"/>
              </a:rPr>
              <a:t>(Handled the outliers and the skew)</a:t>
            </a:r>
            <a:endParaRPr lang="en-US" sz="1800" dirty="0">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p>
        </p:txBody>
      </p:sp>
      <p:pic>
        <p:nvPicPr>
          <p:cNvPr id="11" name="Picture 10"/>
          <p:cNvPicPr>
            <a:picLocks noChangeAspect="1"/>
          </p:cNvPicPr>
          <p:nvPr/>
        </p:nvPicPr>
        <p:blipFill>
          <a:blip r:embed="rId1"/>
          <a:stretch>
            <a:fillRect/>
          </a:stretch>
        </p:blipFill>
        <p:spPr>
          <a:xfrm>
            <a:off x="-1" y="3350976"/>
            <a:ext cx="9902825" cy="1531929"/>
          </a:xfrm>
          <a:prstGeom prst="rect">
            <a:avLst/>
          </a:prstGeom>
        </p:spPr>
      </p:pic>
      <p:pic>
        <p:nvPicPr>
          <p:cNvPr id="13" name="Picture 12"/>
          <p:cNvPicPr>
            <a:picLocks noChangeAspect="1"/>
          </p:cNvPicPr>
          <p:nvPr/>
        </p:nvPicPr>
        <p:blipFill>
          <a:blip r:embed="rId2"/>
          <a:stretch>
            <a:fillRect/>
          </a:stretch>
        </p:blipFill>
        <p:spPr>
          <a:xfrm>
            <a:off x="-2" y="4913612"/>
            <a:ext cx="9902825" cy="15319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Modeling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09370" y="1413639"/>
            <a:ext cx="7942996" cy="347662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Linear Regression</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KNeighborsRegressor</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sym typeface="+mn-ea"/>
              </a:rPr>
              <a:t>Gradient Boosting Regressor</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Random Forest Regressor</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XGboost</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rotWithShape="1">
          <a:blip r:embed="rId1"/>
          <a:srcRect b="11539"/>
          <a:stretch>
            <a:fillRect/>
          </a:stretch>
        </p:blipFill>
        <p:spPr>
          <a:xfrm>
            <a:off x="122830" y="4504123"/>
            <a:ext cx="2086340" cy="18455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150126" y="204716"/>
            <a:ext cx="6155140" cy="58356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Linear Regression</a:t>
            </a:r>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100" name="Picture 99"/>
          <p:cNvPicPr/>
          <p:nvPr/>
        </p:nvPicPr>
        <p:blipFill>
          <a:blip r:embed="rId1"/>
          <a:stretch>
            <a:fillRect/>
          </a:stretch>
        </p:blipFill>
        <p:spPr>
          <a:xfrm>
            <a:off x="382270" y="2670810"/>
            <a:ext cx="8980170" cy="3794760"/>
          </a:xfrm>
          <a:prstGeom prst="rect">
            <a:avLst/>
          </a:prstGeom>
          <a:noFill/>
          <a:ln w="9525">
            <a:noFill/>
          </a:ln>
        </p:spPr>
      </p:pic>
      <p:pic>
        <p:nvPicPr>
          <p:cNvPr id="3" name="Picture 2"/>
          <p:cNvPicPr>
            <a:picLocks noChangeAspect="1"/>
          </p:cNvPicPr>
          <p:nvPr/>
        </p:nvPicPr>
        <p:blipFill>
          <a:blip r:embed="rId2"/>
          <a:stretch>
            <a:fillRect/>
          </a:stretch>
        </p:blipFill>
        <p:spPr>
          <a:xfrm>
            <a:off x="1306830" y="1464310"/>
            <a:ext cx="4621530" cy="1001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150126" y="204716"/>
            <a:ext cx="6155140" cy="58356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KNeighborsRegressor</a:t>
            </a:r>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104" name="Picture 103"/>
          <p:cNvPicPr/>
          <p:nvPr/>
        </p:nvPicPr>
        <p:blipFill>
          <a:blip r:embed="rId1"/>
          <a:stretch>
            <a:fillRect/>
          </a:stretch>
        </p:blipFill>
        <p:spPr>
          <a:xfrm>
            <a:off x="250825" y="2536825"/>
            <a:ext cx="8994140" cy="3923665"/>
          </a:xfrm>
          <a:prstGeom prst="rect">
            <a:avLst/>
          </a:prstGeom>
          <a:noFill/>
          <a:ln w="9525">
            <a:noFill/>
          </a:ln>
        </p:spPr>
      </p:pic>
      <p:pic>
        <p:nvPicPr>
          <p:cNvPr id="4" name="Picture 3"/>
          <p:cNvPicPr>
            <a:picLocks noChangeAspect="1"/>
          </p:cNvPicPr>
          <p:nvPr/>
        </p:nvPicPr>
        <p:blipFill>
          <a:blip r:embed="rId2"/>
          <a:stretch>
            <a:fillRect/>
          </a:stretch>
        </p:blipFill>
        <p:spPr>
          <a:xfrm>
            <a:off x="1208405" y="1426845"/>
            <a:ext cx="4645660" cy="99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150126" y="204716"/>
            <a:ext cx="6155140" cy="58356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Gradient Boosting Regressor</a:t>
            </a:r>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102" name="Picture 101"/>
          <p:cNvPicPr/>
          <p:nvPr/>
        </p:nvPicPr>
        <p:blipFill>
          <a:blip r:embed="rId1"/>
          <a:stretch>
            <a:fillRect/>
          </a:stretch>
        </p:blipFill>
        <p:spPr>
          <a:xfrm>
            <a:off x="266065" y="2607310"/>
            <a:ext cx="9081770" cy="3853180"/>
          </a:xfrm>
          <a:prstGeom prst="rect">
            <a:avLst/>
          </a:prstGeom>
          <a:noFill/>
          <a:ln w="9525">
            <a:noFill/>
          </a:ln>
        </p:spPr>
      </p:pic>
      <p:pic>
        <p:nvPicPr>
          <p:cNvPr id="3" name="Picture 2"/>
          <p:cNvPicPr>
            <a:picLocks noChangeAspect="1"/>
          </p:cNvPicPr>
          <p:nvPr/>
        </p:nvPicPr>
        <p:blipFill>
          <a:blip r:embed="rId2"/>
          <a:stretch>
            <a:fillRect/>
          </a:stretch>
        </p:blipFill>
        <p:spPr>
          <a:xfrm>
            <a:off x="1392555" y="1441450"/>
            <a:ext cx="4030345" cy="1063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58356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Random Forest Regressor</a:t>
            </a:r>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101" name="Picture 100"/>
          <p:cNvPicPr/>
          <p:nvPr/>
        </p:nvPicPr>
        <p:blipFill>
          <a:blip r:embed="rId1"/>
          <a:stretch>
            <a:fillRect/>
          </a:stretch>
        </p:blipFill>
        <p:spPr>
          <a:xfrm>
            <a:off x="422910" y="2593975"/>
            <a:ext cx="8891905" cy="3881120"/>
          </a:xfrm>
          <a:prstGeom prst="rect">
            <a:avLst/>
          </a:prstGeom>
          <a:noFill/>
          <a:ln w="9525">
            <a:noFill/>
          </a:ln>
        </p:spPr>
      </p:pic>
      <p:pic>
        <p:nvPicPr>
          <p:cNvPr id="3" name="Picture 2"/>
          <p:cNvPicPr>
            <a:picLocks noChangeAspect="1"/>
          </p:cNvPicPr>
          <p:nvPr/>
        </p:nvPicPr>
        <p:blipFill>
          <a:blip r:embed="rId2"/>
          <a:stretch>
            <a:fillRect/>
          </a:stretch>
        </p:blipFill>
        <p:spPr>
          <a:xfrm>
            <a:off x="1329690" y="1344295"/>
            <a:ext cx="4633595" cy="1111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150126" y="204716"/>
            <a:ext cx="6155140" cy="583565"/>
          </a:xfrm>
          <a:prstGeom prst="rect">
            <a:avLst/>
          </a:prstGeom>
          <a:noFill/>
        </p:spPr>
        <p:txBody>
          <a:bodyPr wrap="square" rtlCol="0">
            <a:spAutoFit/>
          </a:bodyPr>
          <a:lstStyle/>
          <a:p>
            <a:r>
              <a:rPr lang="en-US" sz="3200" b="1" dirty="0" err="1">
                <a:solidFill>
                  <a:schemeClr val="bg1"/>
                </a:solidFill>
                <a:latin typeface="Times New Roman" panose="02020603050405020304" pitchFamily="18" charset="0"/>
                <a:cs typeface="Times New Roman" panose="02020603050405020304" pitchFamily="18" charset="0"/>
              </a:rPr>
              <a:t>XGboost</a:t>
            </a:r>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103" name="Picture 102"/>
          <p:cNvPicPr/>
          <p:nvPr/>
        </p:nvPicPr>
        <p:blipFill>
          <a:blip r:embed="rId1"/>
          <a:stretch>
            <a:fillRect/>
          </a:stretch>
        </p:blipFill>
        <p:spPr>
          <a:xfrm>
            <a:off x="250825" y="2623820"/>
            <a:ext cx="9169400" cy="3822065"/>
          </a:xfrm>
          <a:prstGeom prst="rect">
            <a:avLst/>
          </a:prstGeom>
          <a:noFill/>
          <a:ln w="9525">
            <a:noFill/>
          </a:ln>
        </p:spPr>
      </p:pic>
      <p:pic>
        <p:nvPicPr>
          <p:cNvPr id="3" name="Picture 2"/>
          <p:cNvPicPr>
            <a:picLocks noChangeAspect="1"/>
          </p:cNvPicPr>
          <p:nvPr/>
        </p:nvPicPr>
        <p:blipFill>
          <a:blip r:embed="rId2"/>
          <a:stretch>
            <a:fillRect/>
          </a:stretch>
        </p:blipFill>
        <p:spPr>
          <a:xfrm>
            <a:off x="1297305" y="1416050"/>
            <a:ext cx="4064000" cy="1068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Summary </a:t>
            </a:r>
            <a:endParaRPr lang="en-US" sz="3200" b="1" dirty="0">
              <a:solidFill>
                <a:schemeClr val="bg1"/>
              </a:solidFill>
            </a:endParaRPr>
          </a:p>
        </p:txBody>
      </p:sp>
      <p:pic>
        <p:nvPicPr>
          <p:cNvPr id="4" name="Picture 3"/>
          <p:cNvPicPr>
            <a:picLocks noChangeAspect="1"/>
          </p:cNvPicPr>
          <p:nvPr/>
        </p:nvPicPr>
        <p:blipFill>
          <a:blip r:embed="rId1"/>
          <a:stretch>
            <a:fillRect/>
          </a:stretch>
        </p:blipFill>
        <p:spPr>
          <a:xfrm>
            <a:off x="1089025" y="1584325"/>
            <a:ext cx="6181725" cy="1847215"/>
          </a:xfrm>
          <a:prstGeom prst="rect">
            <a:avLst/>
          </a:prstGeom>
        </p:spPr>
      </p:pic>
      <p:pic>
        <p:nvPicPr>
          <p:cNvPr id="100" name="Picture 99"/>
          <p:cNvPicPr/>
          <p:nvPr/>
        </p:nvPicPr>
        <p:blipFill>
          <a:blip r:embed="rId2"/>
          <a:stretch>
            <a:fillRect/>
          </a:stretch>
        </p:blipFill>
        <p:spPr>
          <a:xfrm>
            <a:off x="600710" y="3431540"/>
            <a:ext cx="8700770" cy="29222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Agenda</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23081" y="1686475"/>
            <a:ext cx="7792872" cy="46130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Dataset Overview 						4</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Dataset Insights 							7</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 Exploration 						9</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 Pre-Processing 						17</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 Modeling 							22</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Linear Regression						23</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Random Forest Regressor						24</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Gradient Boosting Regressor				 	25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err="1">
                <a:solidFill>
                  <a:schemeClr val="tx1"/>
                </a:solidFill>
                <a:latin typeface="Times New Roman" panose="02020603050405020304" pitchFamily="18" charset="0"/>
                <a:cs typeface="Times New Roman" panose="02020603050405020304" pitchFamily="18" charset="0"/>
              </a:rPr>
              <a:t>Xgboost</a:t>
            </a:r>
            <a:r>
              <a:rPr lang="en-US" sz="1800" dirty="0">
                <a:solidFill>
                  <a:schemeClr val="tx1"/>
                </a:solidFill>
                <a:latin typeface="Times New Roman" panose="02020603050405020304" pitchFamily="18" charset="0"/>
                <a:cs typeface="Times New Roman" panose="02020603050405020304" pitchFamily="18" charset="0"/>
              </a:rPr>
              <a:t>							26</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Summary							27</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Conclusion  							28</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637171" y="1547975"/>
            <a:ext cx="837127" cy="276999"/>
          </a:xfrm>
          <a:prstGeom prst="rect">
            <a:avLst/>
          </a:prstGeom>
          <a:noFill/>
        </p:spPr>
        <p:txBody>
          <a:bodyPr wrap="square" rtlCol="0">
            <a:spAutoFit/>
          </a:bodyPr>
          <a:lstStyle/>
          <a:p>
            <a:r>
              <a:rPr lang="en-US" sz="1200" dirty="0"/>
              <a:t>page</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204140" y="217595"/>
            <a:ext cx="5540991" cy="58356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Recommendations for buyers</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254760" y="3027680"/>
            <a:ext cx="2884805" cy="11804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Hybrid Fuel cars will take over the petrol in the next years due to its low m</a:t>
            </a:r>
            <a:r>
              <a:rPr lang="en-US" sz="1800" dirty="0">
                <a:latin typeface="Times New Roman" panose="02020603050405020304" pitchFamily="18" charset="0"/>
                <a:cs typeface="Times New Roman" panose="02020603050405020304" pitchFamily="18" charset="0"/>
                <a:sym typeface="+mn-ea"/>
              </a:rPr>
              <a:t>ean </a:t>
            </a:r>
            <a:r>
              <a:rPr lang="en-US" sz="1800" dirty="0">
                <a:latin typeface="Times New Roman" panose="02020603050405020304" pitchFamily="18" charset="0"/>
                <a:cs typeface="Times New Roman" panose="02020603050405020304" pitchFamily="18" charset="0"/>
              </a:rPr>
              <a:t> prices.</a:t>
            </a:r>
            <a:endParaRPr lang="en-US" sz="1800" dirty="0">
              <a:latin typeface="Times New Roman" panose="02020603050405020304" pitchFamily="18" charset="0"/>
              <a:cs typeface="Times New Roman" panose="02020603050405020304" pitchFamily="18" charset="0"/>
            </a:endParaRPr>
          </a:p>
        </p:txBody>
      </p:sp>
      <p:sp>
        <p:nvSpPr>
          <p:cNvPr id="10" name="Rectangle 9"/>
          <p:cNvSpPr/>
          <p:nvPr/>
        </p:nvSpPr>
        <p:spPr>
          <a:xfrm>
            <a:off x="4690110" y="1746885"/>
            <a:ext cx="2884805" cy="9029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Recommend old cars due to its low mean prices.</a:t>
            </a:r>
            <a:endParaRPr lang="en-US" sz="1800" dirty="0">
              <a:latin typeface="Times New Roman" panose="02020603050405020304" pitchFamily="18" charset="0"/>
              <a:cs typeface="Times New Roman" panose="02020603050405020304" pitchFamily="18" charset="0"/>
            </a:endParaRPr>
          </a:p>
        </p:txBody>
      </p:sp>
      <p:sp>
        <p:nvSpPr>
          <p:cNvPr id="13" name="Rectangle 12"/>
          <p:cNvSpPr/>
          <p:nvPr/>
        </p:nvSpPr>
        <p:spPr>
          <a:xfrm>
            <a:off x="1254760" y="1746885"/>
            <a:ext cx="2884805" cy="9029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Sedan Category will be a fair choice </a:t>
            </a:r>
            <a:r>
              <a:rPr lang="en-US" sz="1800" dirty="0">
                <a:latin typeface="Times New Roman" panose="02020603050405020304" pitchFamily="18" charset="0"/>
                <a:cs typeface="Times New Roman" panose="02020603050405020304" pitchFamily="18" charset="0"/>
                <a:sym typeface="+mn-ea"/>
              </a:rPr>
              <a:t>due to its low mean prices</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14" name="Rectangle 13"/>
          <p:cNvSpPr/>
          <p:nvPr/>
        </p:nvSpPr>
        <p:spPr>
          <a:xfrm>
            <a:off x="1254760" y="4585970"/>
            <a:ext cx="2884170" cy="11944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0" dirty="0">
                <a:latin typeface="Times New Roman" panose="02020603050405020304" pitchFamily="18" charset="0"/>
                <a:cs typeface="Times New Roman" panose="02020603050405020304" pitchFamily="18" charset="0"/>
              </a:rPr>
              <a:t>Not recommended cars with Leather interior due to its High mean prices.</a:t>
            </a:r>
            <a:endParaRPr lang="en-US" sz="1800" dirty="0">
              <a:latin typeface="Times New Roman" panose="02020603050405020304" pitchFamily="18" charset="0"/>
              <a:cs typeface="Times New Roman" panose="02020603050405020304" pitchFamily="18" charset="0"/>
            </a:endParaRPr>
          </a:p>
        </p:txBody>
      </p:sp>
      <p:sp>
        <p:nvSpPr>
          <p:cNvPr id="5" name="Rectangle 12"/>
          <p:cNvSpPr/>
          <p:nvPr/>
        </p:nvSpPr>
        <p:spPr>
          <a:xfrm>
            <a:off x="4690110" y="4585970"/>
            <a:ext cx="2884805" cy="11652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sz="1800" dirty="0">
                <a:latin typeface="Times New Roman" panose="02020603050405020304" pitchFamily="18" charset="0"/>
                <a:cs typeface="Times New Roman" panose="02020603050405020304" pitchFamily="18" charset="0"/>
              </a:rPr>
              <a:t>Different types of Drive wheels have similar mean prices.</a:t>
            </a:r>
            <a:endParaRPr lang="en-US" sz="1800" dirty="0">
              <a:latin typeface="Times New Roman" panose="02020603050405020304" pitchFamily="18" charset="0"/>
              <a:cs typeface="Times New Roman" panose="02020603050405020304" pitchFamily="18" charset="0"/>
            </a:endParaRPr>
          </a:p>
        </p:txBody>
      </p:sp>
      <p:sp>
        <p:nvSpPr>
          <p:cNvPr id="8" name="Rectangle 12"/>
          <p:cNvSpPr/>
          <p:nvPr/>
        </p:nvSpPr>
        <p:spPr>
          <a:xfrm>
            <a:off x="4690110" y="3031490"/>
            <a:ext cx="2884805" cy="11728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sz="1800" dirty="0">
                <a:latin typeface="Times New Roman" panose="02020603050405020304" pitchFamily="18" charset="0"/>
                <a:cs typeface="Times New Roman" panose="02020603050405020304" pitchFamily="18" charset="0"/>
                <a:sym typeface="+mn-ea"/>
              </a:rPr>
              <a:t>Not recommended</a:t>
            </a:r>
            <a:r>
              <a:rPr lang="ar-EG" altLang="en-US" sz="1800" dirty="0">
                <a:latin typeface="Times New Roman" panose="02020603050405020304" pitchFamily="18" charset="0"/>
                <a:cs typeface="Times New Roman" panose="02020603050405020304" pitchFamily="18" charset="0"/>
                <a:sym typeface="+mn-ea"/>
              </a:rPr>
              <a:t> </a:t>
            </a:r>
            <a:r>
              <a:rPr lang="en-US" altLang="en-US" sz="1800" dirty="0">
                <a:latin typeface="Times New Roman" panose="02020603050405020304" pitchFamily="18" charset="0"/>
                <a:cs typeface="Times New Roman" panose="02020603050405020304" pitchFamily="18" charset="0"/>
                <a:sym typeface="+mn-ea"/>
              </a:rPr>
              <a:t>cars with </a:t>
            </a:r>
            <a:r>
              <a:rPr lang="en-US" sz="1800" dirty="0">
                <a:latin typeface="Times New Roman" panose="02020603050405020304" pitchFamily="18" charset="0"/>
                <a:cs typeface="Times New Roman" panose="02020603050405020304" pitchFamily="18" charset="0"/>
                <a:sym typeface="+mn-ea"/>
              </a:rPr>
              <a:t>Tiptronic gearbox due to its  High mean prices.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42949" y="2413337"/>
            <a:ext cx="6237028"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 </a:t>
            </a:r>
            <a:endParaRPr lang="en-US" sz="6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3879849" y="3531144"/>
            <a:ext cx="2143125" cy="2143125"/>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60" y="259307"/>
            <a:ext cx="5076967" cy="861774"/>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Dataset Overview </a:t>
            </a:r>
            <a:endParaRPr lang="en-US" sz="3600" b="1" dirty="0">
              <a:solidFill>
                <a:schemeClr val="bg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45660" y="1760561"/>
            <a:ext cx="9034818" cy="4315092"/>
          </a:xfrm>
          <a:prstGeom prst="rect">
            <a:avLst/>
          </a:prstGeom>
          <a:noFill/>
        </p:spPr>
        <p:txBody>
          <a:bodyPr wrap="square" rtlCol="0">
            <a:spAutoFit/>
          </a:bodyPr>
          <a:lstStyle/>
          <a:p>
            <a:r>
              <a:rPr lang="en-US" sz="2400" b="1" dirty="0">
                <a:solidFill>
                  <a:schemeClr val="tx1"/>
                </a:solidFill>
                <a:latin typeface="Times New Roman" panose="02020603050405020304" pitchFamily="18" charset="0"/>
                <a:cs typeface="Times New Roman" panose="02020603050405020304" pitchFamily="18" charset="0"/>
              </a:rPr>
              <a:t>Data statistics:</a:t>
            </a:r>
            <a:endParaRPr lang="en-US" sz="2400" b="1"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No. of Rows 							19237 </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No. of Features 					 		    18</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Missing cells					 		     0</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Duplicated Rows							    313</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Duplicated percentage 						   1.6%</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Features Types				    		     Numerical : 5</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					 		    Categorical: 13</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41194" y="3261815"/>
            <a:ext cx="795664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Straight Connector 6"/>
          <p:cNvCxnSpPr/>
          <p:nvPr/>
        </p:nvCxnSpPr>
        <p:spPr>
          <a:xfrm>
            <a:off x="341194" y="3741762"/>
            <a:ext cx="795664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Straight Connector 7"/>
          <p:cNvCxnSpPr/>
          <p:nvPr/>
        </p:nvCxnSpPr>
        <p:spPr>
          <a:xfrm>
            <a:off x="341193" y="4192137"/>
            <a:ext cx="7956646"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1" name="Straight Connector 10"/>
          <p:cNvCxnSpPr/>
          <p:nvPr/>
        </p:nvCxnSpPr>
        <p:spPr>
          <a:xfrm>
            <a:off x="341193" y="4669809"/>
            <a:ext cx="8065828"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Straight Connector 11"/>
          <p:cNvCxnSpPr/>
          <p:nvPr/>
        </p:nvCxnSpPr>
        <p:spPr>
          <a:xfrm>
            <a:off x="341192" y="5133832"/>
            <a:ext cx="8065829" cy="0"/>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60" y="259307"/>
            <a:ext cx="5076967" cy="861774"/>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Dataset Overview </a:t>
            </a:r>
            <a:endParaRPr lang="en-US" sz="3600" b="1" dirty="0">
              <a:solidFill>
                <a:schemeClr val="bg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9183" y="1378423"/>
            <a:ext cx="9034818" cy="5355312"/>
          </a:xfrm>
          <a:prstGeom prst="rect">
            <a:avLst/>
          </a:prstGeom>
          <a:noFill/>
        </p:spPr>
        <p:txBody>
          <a:bodyPr wrap="square" rtlCol="0">
            <a:spAutoFit/>
          </a:bodyPr>
          <a:lstStyle/>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ID:  Unique identifier for the car.</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Price (Target):  Price of each car.         </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Levy: Sum of money that you have to pay to the government.</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Manufacturer: produces automobiles.</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Model:  name used by a manufacturer to market a range, and/or series of similar cars.</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Prod. Year :  The year in which the car was produced.</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Category:  Type of the car.</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Leather interior: Is the car has leather interior or not.  </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Fuel type: Type of fuel in the car.</a:t>
            </a:r>
            <a:endParaRPr lang="en-US" sz="1800" dirty="0">
              <a:solidFill>
                <a:schemeClr val="tx1"/>
              </a:solidFill>
              <a:latin typeface="Times New Roman" panose="02020603050405020304" pitchFamily="18" charset="0"/>
              <a:cs typeface="Times New Roman" panose="02020603050405020304" pitchFamily="18" charset="0"/>
            </a:endParaRPr>
          </a:p>
          <a:p>
            <a:pPr lvl="2"/>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660" y="259307"/>
            <a:ext cx="5076967" cy="861774"/>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Dataset Overview </a:t>
            </a:r>
            <a:endParaRPr lang="en-US" sz="3600" b="1" dirty="0">
              <a:solidFill>
                <a:schemeClr val="bg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9183" y="1378423"/>
            <a:ext cx="8497788" cy="5077460"/>
          </a:xfrm>
          <a:prstGeom prst="rect">
            <a:avLst/>
          </a:prstGeom>
          <a:noFill/>
        </p:spPr>
        <p:txBody>
          <a:bodyPr wrap="square" rtlCol="0">
            <a:spAutoFit/>
          </a:bodyPr>
          <a:lstStyle/>
          <a:p>
            <a:pPr marL="342900" lvl="2"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Engine volume: The volume of fuel and air that can be pushed through a car's cylinders.</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Mileage: The number of miles that it can travel using one gallon or liter of fuel.</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Cylinders:  The power unit of an engine.</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Gear box type:  Type of the system of gears in the vehicle.</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Drive wheels:  wheel of the vehicle that transmits force.</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Doors: Counts the number of doors in the vehicle.</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Wheel: Where the driver sits.</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Color: identify the color of the vehicle. </a:t>
            </a:r>
            <a:endParaRPr lang="en-US" sz="18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Airbags: Counts no. of airbags in the car.</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Dataset Insights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82387" y="656247"/>
            <a:ext cx="8639033" cy="6001643"/>
          </a:xfrm>
          <a:prstGeom prst="rect">
            <a:avLst/>
          </a:prstGeom>
          <a:noFill/>
        </p:spPr>
        <p:txBody>
          <a:bodyPr wrap="square" rtlCol="0">
            <a:spAutoFit/>
          </a:bodyPr>
          <a:lstStyle/>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ID has 313 duplicated rows</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Levy has more than 30% of its values  (–)</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Engine volume has turbo in some its values</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Mileage has km in every value and preventing the feature to be numerical</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Doors seen as a date feature </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Price is skewed </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Milage is skewed</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Prod. Year has high cardinality</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Engine volume has high cardinality</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Model has high cardinality</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Manufacturer has high cardinality </a:t>
            </a:r>
            <a:endParaRPr lang="en-US" dirty="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1000"/>
                                        <p:tgtEl>
                                          <p:spTgt spid="3">
                                            <p:txEl>
                                              <p:pRg st="11" end="11"/>
                                            </p:txEl>
                                          </p:spTgt>
                                        </p:tgtEl>
                                      </p:cBhvr>
                                    </p:animEffect>
                                    <p:anim calcmode="lin" valueType="num">
                                      <p:cBhvr>
                                        <p:cTn id="5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1000"/>
                                        <p:tgtEl>
                                          <p:spTgt spid="3">
                                            <p:txEl>
                                              <p:pRg st="12" end="12"/>
                                            </p:txEl>
                                          </p:spTgt>
                                        </p:tgtEl>
                                      </p:cBhvr>
                                    </p:animEffect>
                                    <p:anim calcmode="lin" valueType="num">
                                      <p:cBhvr>
                                        <p:cTn id="5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Exploration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68741" y="1786536"/>
            <a:ext cx="7942996" cy="400110"/>
          </a:xfrm>
          <a:prstGeom prst="rect">
            <a:avLst/>
          </a:prstGeom>
          <a:noFill/>
        </p:spPr>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Which manufacturer is the most successful?</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1"/>
          <a:srcRect l="4273" t="4640" r="5182" b="15101"/>
          <a:stretch>
            <a:fillRect/>
          </a:stretch>
        </p:blipFill>
        <p:spPr>
          <a:xfrm>
            <a:off x="170651" y="2853223"/>
            <a:ext cx="9561522" cy="307074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extBox 1"/>
          <p:cNvSpPr txBox="1"/>
          <p:nvPr/>
        </p:nvSpPr>
        <p:spPr>
          <a:xfrm>
            <a:off x="423081" y="204716"/>
            <a:ext cx="554099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Data Exploration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68741" y="1786536"/>
            <a:ext cx="7942996" cy="400110"/>
          </a:xfrm>
          <a:prstGeom prst="rect">
            <a:avLst/>
          </a:prstGeom>
          <a:noFill/>
        </p:spPr>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What is Most Preferred Model?</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1638978" y="2525200"/>
            <a:ext cx="5261418" cy="3329690"/>
          </a:xfrm>
          <a:prstGeom prst="rect">
            <a:avLst/>
          </a:prstGeom>
        </p:spPr>
      </p:pic>
      <p:sp>
        <p:nvSpPr>
          <p:cNvPr id="8" name="TextBox 7"/>
          <p:cNvSpPr txBox="1"/>
          <p:nvPr/>
        </p:nvSpPr>
        <p:spPr>
          <a:xfrm>
            <a:off x="1023582" y="5854890"/>
            <a:ext cx="7240265"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Prius and Sonata are Common in Car Market.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4847</Words>
  <Application>WPS Presentation</Application>
  <PresentationFormat>Custom</PresentationFormat>
  <Paragraphs>243</Paragraphs>
  <Slides>31</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Arial</vt:lpstr>
      <vt:lpstr>Calibri</vt:lpstr>
      <vt:lpstr>Malgun Gothic</vt:lpstr>
      <vt:lpstr>Times New Roman</vt:lpstr>
      <vt:lpstr>Microsoft YaHei</vt:lpstr>
      <vt:lpstr>Arial Unicode MS</vt:lpstr>
      <vt:lpstr>Aldhabi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sena.kim</dc:creator>
  <cp:lastModifiedBy>3hmed</cp:lastModifiedBy>
  <cp:revision>16</cp:revision>
  <dcterms:created xsi:type="dcterms:W3CDTF">2019-08-14T11:07:00Z</dcterms:created>
  <dcterms:modified xsi:type="dcterms:W3CDTF">2022-10-14T14:48:01Z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ICV">
    <vt:lpwstr>E85B8B965DBF4DC78A225457918E8DE9</vt:lpwstr>
  </property>
  <property fmtid="{D5CDD505-2E9C-101B-9397-08002B2CF9AE}" pid="4" name="KSOProductBuildVer">
    <vt:lpwstr>1033-11.2.0.11341</vt:lpwstr>
  </property>
</Properties>
</file>