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1" r:id="rId5"/>
    <p:sldId id="264" r:id="rId6"/>
    <p:sldId id="268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Now" panose="00000500000000000000" pitchFamily="50" charset="0"/>
      <p:regular r:id="rId13"/>
    </p:embeddedFont>
    <p:embeddedFont>
      <p:font typeface="Now Bold" panose="020B0604020202020204" charset="0"/>
      <p:regular r:id="rId14"/>
    </p:embeddedFont>
    <p:embeddedFont>
      <p:font typeface="Now Medium" panose="00000600000000000000" pitchFamily="5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21953" y="2628900"/>
            <a:ext cx="9244094" cy="4056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780"/>
              </a:lnSpc>
            </a:pPr>
            <a:r>
              <a:rPr lang="en-US" sz="15173" u="none" strike="noStrike" dirty="0">
                <a:solidFill>
                  <a:srgbClr val="FFFFFF"/>
                </a:solidFill>
                <a:latin typeface="Anton"/>
              </a:rPr>
              <a:t>TAXI FARES</a:t>
            </a:r>
          </a:p>
          <a:p>
            <a:pPr marL="0" lvl="0" indent="0" algn="ctr">
              <a:lnSpc>
                <a:spcPts val="15780"/>
              </a:lnSpc>
            </a:pPr>
            <a:r>
              <a:rPr lang="en-US" sz="15173" dirty="0">
                <a:solidFill>
                  <a:srgbClr val="FFFFFF"/>
                </a:solidFill>
                <a:latin typeface="Anton"/>
              </a:rPr>
              <a:t>PREDICTION</a:t>
            </a:r>
            <a:endParaRPr lang="en-US" sz="15173" u="none" strike="noStrike" dirty="0">
              <a:solidFill>
                <a:srgbClr val="FFFFFF"/>
              </a:solidFill>
              <a:latin typeface="Anto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8181" y="1028700"/>
            <a:ext cx="5951119" cy="32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56"/>
              </a:lnSpc>
            </a:pPr>
            <a:r>
              <a:rPr lang="en-US" sz="2095" u="none" strike="noStrike" dirty="0">
                <a:solidFill>
                  <a:srgbClr val="FFFFFF"/>
                </a:solidFill>
                <a:latin typeface="Now"/>
              </a:rPr>
              <a:t>Reproducible Research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92AE26A-F272-F615-CA5F-9789AB6DE449}"/>
              </a:ext>
            </a:extLst>
          </p:cNvPr>
          <p:cNvSpPr txBox="1"/>
          <p:nvPr/>
        </p:nvSpPr>
        <p:spPr>
          <a:xfrm>
            <a:off x="14401800" y="8593502"/>
            <a:ext cx="3508959" cy="1329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56"/>
              </a:lnSpc>
            </a:pPr>
            <a:r>
              <a:rPr lang="en-US" sz="2095" u="none" strike="noStrike" dirty="0">
                <a:solidFill>
                  <a:srgbClr val="FFFFFF"/>
                </a:solidFill>
                <a:latin typeface="Now"/>
              </a:rPr>
              <a:t>Ahmed Haitham 454778</a:t>
            </a:r>
          </a:p>
          <a:p>
            <a:pPr algn="r">
              <a:lnSpc>
                <a:spcPts val="2556"/>
              </a:lnSpc>
            </a:pPr>
            <a:r>
              <a:rPr lang="en-US" sz="2095" u="none" strike="noStrike" dirty="0">
                <a:solidFill>
                  <a:srgbClr val="FFFFFF"/>
                </a:solidFill>
                <a:latin typeface="Now"/>
              </a:rPr>
              <a:t>Irena </a:t>
            </a:r>
            <a:r>
              <a:rPr lang="en-US" sz="2095" u="none" strike="noStrike" dirty="0" err="1">
                <a:solidFill>
                  <a:srgbClr val="FFFFFF"/>
                </a:solidFill>
                <a:latin typeface="Now"/>
              </a:rPr>
              <a:t>Zimovska</a:t>
            </a:r>
            <a:r>
              <a:rPr lang="en-US" sz="2095" u="none" strike="noStrike" dirty="0">
                <a:solidFill>
                  <a:srgbClr val="FFFFFF"/>
                </a:solidFill>
                <a:latin typeface="Now"/>
              </a:rPr>
              <a:t> 414522</a:t>
            </a:r>
          </a:p>
          <a:p>
            <a:pPr algn="r">
              <a:lnSpc>
                <a:spcPts val="2556"/>
              </a:lnSpc>
            </a:pPr>
            <a:r>
              <a:rPr lang="en-US" sz="2095" dirty="0">
                <a:solidFill>
                  <a:srgbClr val="FFFFFF"/>
                </a:solidFill>
                <a:latin typeface="Now"/>
              </a:rPr>
              <a:t>Jakub </a:t>
            </a:r>
            <a:r>
              <a:rPr lang="en-US" sz="2095" dirty="0" err="1">
                <a:solidFill>
                  <a:srgbClr val="FFFFFF"/>
                </a:solidFill>
                <a:latin typeface="Now"/>
              </a:rPr>
              <a:t>Bandurski</a:t>
            </a:r>
            <a:r>
              <a:rPr lang="en-US" sz="2095" dirty="0">
                <a:solidFill>
                  <a:srgbClr val="FFFFFF"/>
                </a:solidFill>
                <a:latin typeface="Now"/>
              </a:rPr>
              <a:t> 417911</a:t>
            </a:r>
            <a:endParaRPr lang="en-US" sz="2095" u="none" strike="noStrike" dirty="0">
              <a:solidFill>
                <a:srgbClr val="FFFFFF"/>
              </a:solidFill>
              <a:latin typeface="Now"/>
            </a:endParaRPr>
          </a:p>
          <a:p>
            <a:pPr algn="r">
              <a:lnSpc>
                <a:spcPts val="2556"/>
              </a:lnSpc>
            </a:pPr>
            <a:r>
              <a:rPr lang="en-US" sz="2095" u="none" strike="noStrike" dirty="0">
                <a:solidFill>
                  <a:srgbClr val="FFFFFF"/>
                </a:solidFill>
                <a:latin typeface="Now"/>
              </a:rPr>
              <a:t>Pearly Tantra 455722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6858000" y="2098794"/>
            <a:ext cx="75510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2877800" y="920976"/>
            <a:ext cx="5410200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8"/>
              </a:lnSpc>
            </a:pPr>
            <a:r>
              <a:rPr lang="en-US" sz="8459" dirty="0">
                <a:solidFill>
                  <a:srgbClr val="1B1B1B"/>
                </a:solidFill>
                <a:latin typeface="Anton"/>
              </a:rPr>
              <a:t>BACKGROUND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9053" y="4383884"/>
            <a:ext cx="5642246" cy="3109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Relevance and Practicality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Complexity of Factors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Opportunity for Improvement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Transition to Python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5278" y="2337540"/>
            <a:ext cx="8915400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250000"/>
              </a:lnSpc>
              <a:spcBef>
                <a:spcPct val="0"/>
              </a:spcBef>
            </a:pPr>
            <a:r>
              <a:rPr lang="en-US" sz="2400" spc="50" dirty="0">
                <a:solidFill>
                  <a:srgbClr val="1B1B1B"/>
                </a:solidFill>
                <a:latin typeface="Now Bold"/>
              </a:rPr>
              <a:t>Why Choose Taxi Fares Prediction</a:t>
            </a:r>
          </a:p>
          <a:p>
            <a:pPr marL="0" lvl="0" indent="0" algn="l">
              <a:lnSpc>
                <a:spcPct val="250000"/>
              </a:lnSpc>
              <a:spcBef>
                <a:spcPct val="0"/>
              </a:spcBef>
            </a:pPr>
            <a:r>
              <a:rPr lang="en-US" sz="2400" spc="50" dirty="0">
                <a:solidFill>
                  <a:srgbClr val="1B1B1B"/>
                </a:solidFill>
                <a:latin typeface="Now Bold"/>
              </a:rPr>
              <a:t>for Reproducible Research?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32904" y="266700"/>
            <a:ext cx="1450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1B1B1B"/>
                </a:solidFill>
                <a:latin typeface="Now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0" y="266700"/>
            <a:ext cx="5951119" cy="32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rgbClr val="1B1B1B"/>
                </a:solidFill>
                <a:latin typeface="Now"/>
              </a:rPr>
              <a:t>Reproducible Research</a:t>
            </a:r>
          </a:p>
        </p:txBody>
      </p:sp>
      <p:pic>
        <p:nvPicPr>
          <p:cNvPr id="1026" name="Picture 2" descr="Yellow Taxis, 108 Fifth Avenue, Flatiron, Manhattan, New York City, Black  and White Photography">
            <a:extLst>
              <a:ext uri="{FF2B5EF4-FFF2-40B4-BE49-F238E27FC236}">
                <a16:creationId xmlns:a16="http://schemas.microsoft.com/office/drawing/2014/main" id="{0B4BD19E-EC88-3241-9928-6B345C53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1" y="1856590"/>
            <a:ext cx="6131853" cy="8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021B7865-7531-4B2F-02D4-FD4FCFAF1D7E}"/>
              </a:ext>
            </a:extLst>
          </p:cNvPr>
          <p:cNvSpPr txBox="1"/>
          <p:nvPr/>
        </p:nvSpPr>
        <p:spPr>
          <a:xfrm>
            <a:off x="12390674" y="4383883"/>
            <a:ext cx="5642246" cy="3109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Structured Programming Approach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GIT for Team Collaboration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Focus on Model Optimization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Overall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6858000" y="2098794"/>
            <a:ext cx="75510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2877800" y="920976"/>
            <a:ext cx="5410200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8"/>
              </a:lnSpc>
            </a:pPr>
            <a:r>
              <a:rPr lang="en-US" sz="8459" dirty="0">
                <a:solidFill>
                  <a:srgbClr val="1B1B1B"/>
                </a:solidFill>
                <a:latin typeface="Anton"/>
              </a:rPr>
              <a:t>BACKGROUND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9053" y="4383884"/>
            <a:ext cx="5642246" cy="3109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Enhanced ETL Process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Structured Codebase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GIT for collaboration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Model Selection and Optimization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8429" y="2972967"/>
            <a:ext cx="8915400" cy="784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250000"/>
              </a:lnSpc>
              <a:spcBef>
                <a:spcPct val="0"/>
              </a:spcBef>
            </a:pPr>
            <a:r>
              <a:rPr lang="en-US" sz="2400" spc="50" dirty="0">
                <a:solidFill>
                  <a:srgbClr val="1B1B1B"/>
                </a:solidFill>
                <a:latin typeface="Now Bold"/>
              </a:rPr>
              <a:t>how we want to solve the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32904" y="266700"/>
            <a:ext cx="1450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1B1B1B"/>
                </a:solidFill>
                <a:latin typeface="Now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0" y="266700"/>
            <a:ext cx="5951119" cy="32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rgbClr val="1B1B1B"/>
                </a:solidFill>
                <a:latin typeface="Now"/>
              </a:rPr>
              <a:t>Reproducible Research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21B7865-7531-4B2F-02D4-FD4FCFAF1D7E}"/>
              </a:ext>
            </a:extLst>
          </p:cNvPr>
          <p:cNvSpPr txBox="1"/>
          <p:nvPr/>
        </p:nvSpPr>
        <p:spPr>
          <a:xfrm>
            <a:off x="12390674" y="4383883"/>
            <a:ext cx="5642246" cy="1493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Validation and Testing</a:t>
            </a:r>
          </a:p>
          <a:p>
            <a:pPr marL="457200" lvl="0" indent="-457200" algn="l">
              <a:lnSpc>
                <a:spcPct val="2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solidFill>
                  <a:srgbClr val="1B1B1B"/>
                </a:solidFill>
                <a:latin typeface="Now"/>
              </a:rPr>
              <a:t>Documentation and Reproducibility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420D5E-351B-7292-2DBC-A19B19BB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638300"/>
            <a:ext cx="6534149" cy="80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7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85365" y="1126462"/>
            <a:ext cx="8450806" cy="141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8"/>
              </a:lnSpc>
            </a:pPr>
            <a:r>
              <a:rPr lang="en-US" sz="10585" dirty="0">
                <a:solidFill>
                  <a:srgbClr val="FFFFFF"/>
                </a:solidFill>
                <a:latin typeface="Anton"/>
              </a:rPr>
              <a:t>TOOLS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35104" y="3319516"/>
            <a:ext cx="3091228" cy="85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3F1EC"/>
                </a:solidFill>
                <a:latin typeface="Now Medium"/>
              </a:rPr>
              <a:t>Programming</a:t>
            </a: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3F1EC"/>
                </a:solidFill>
                <a:latin typeface="Now Medium"/>
              </a:rPr>
              <a:t>Language</a:t>
            </a:r>
          </a:p>
        </p:txBody>
      </p:sp>
      <p:sp>
        <p:nvSpPr>
          <p:cNvPr id="14" name="AutoShape 14"/>
          <p:cNvSpPr/>
          <p:nvPr/>
        </p:nvSpPr>
        <p:spPr>
          <a:xfrm>
            <a:off x="-142869" y="3153821"/>
            <a:ext cx="1857373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25A49DC-230A-CA0C-0814-500C82CE7E15}"/>
              </a:ext>
            </a:extLst>
          </p:cNvPr>
          <p:cNvSpPr txBox="1"/>
          <p:nvPr/>
        </p:nvSpPr>
        <p:spPr>
          <a:xfrm>
            <a:off x="16532904" y="266700"/>
            <a:ext cx="1450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chemeClr val="bg1"/>
                </a:solidFill>
                <a:latin typeface="Now"/>
              </a:rPr>
              <a:t>03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05AA646-0CC9-1736-2F0E-C6AC6CA9AAB3}"/>
              </a:ext>
            </a:extLst>
          </p:cNvPr>
          <p:cNvSpPr txBox="1"/>
          <p:nvPr/>
        </p:nvSpPr>
        <p:spPr>
          <a:xfrm>
            <a:off x="304800" y="266700"/>
            <a:ext cx="5951119" cy="32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chemeClr val="bg1"/>
                </a:solidFill>
                <a:latin typeface="Now"/>
              </a:rPr>
              <a:t>Reproducible Research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F4DD82-6A47-77F1-A957-B047B64F4CA6}"/>
              </a:ext>
            </a:extLst>
          </p:cNvPr>
          <p:cNvSpPr/>
          <p:nvPr/>
        </p:nvSpPr>
        <p:spPr>
          <a:xfrm>
            <a:off x="3884001" y="3054919"/>
            <a:ext cx="193433" cy="20911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4ABD3539-3A1E-81DB-74A7-9CE965936DD9}"/>
              </a:ext>
            </a:extLst>
          </p:cNvPr>
          <p:cNvSpPr txBox="1"/>
          <p:nvPr/>
        </p:nvSpPr>
        <p:spPr>
          <a:xfrm>
            <a:off x="7882088" y="3294308"/>
            <a:ext cx="3091228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3F1EC"/>
                </a:solidFill>
                <a:latin typeface="Now Medium"/>
              </a:rPr>
              <a:t>Collaboration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DA7247-6685-A88C-1A20-F95D3DC03637}"/>
              </a:ext>
            </a:extLst>
          </p:cNvPr>
          <p:cNvSpPr/>
          <p:nvPr/>
        </p:nvSpPr>
        <p:spPr>
          <a:xfrm>
            <a:off x="9330986" y="3032111"/>
            <a:ext cx="193433" cy="20911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4A45CAFE-A174-0B37-18DC-AD9B56128DA2}"/>
              </a:ext>
            </a:extLst>
          </p:cNvPr>
          <p:cNvSpPr txBox="1"/>
          <p:nvPr/>
        </p:nvSpPr>
        <p:spPr>
          <a:xfrm>
            <a:off x="12756320" y="3319516"/>
            <a:ext cx="3091228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3F1EC"/>
                </a:solidFill>
                <a:latin typeface="Now Medium"/>
              </a:rPr>
              <a:t>Enhancement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C1C8E7-191B-6EC3-1CF2-DCDA8C0B11F6}"/>
              </a:ext>
            </a:extLst>
          </p:cNvPr>
          <p:cNvSpPr/>
          <p:nvPr/>
        </p:nvSpPr>
        <p:spPr>
          <a:xfrm>
            <a:off x="14210565" y="3049262"/>
            <a:ext cx="193433" cy="20911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32969F-E9A3-FFA8-47D7-FE61D145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26" y="7771939"/>
            <a:ext cx="1197428" cy="131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EAC800-D91C-84F2-B6A6-8DFB2825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87" y="4579653"/>
            <a:ext cx="119742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A47BDE11-809E-FDAF-9197-EA77C6BB1278}"/>
              </a:ext>
            </a:extLst>
          </p:cNvPr>
          <p:cNvSpPr/>
          <p:nvPr/>
        </p:nvSpPr>
        <p:spPr>
          <a:xfrm rot="5400000">
            <a:off x="3483519" y="6292129"/>
            <a:ext cx="994397" cy="855362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 descr="Programmer">
            <a:extLst>
              <a:ext uri="{FF2B5EF4-FFF2-40B4-BE49-F238E27FC236}">
                <a16:creationId xmlns:a16="http://schemas.microsoft.com/office/drawing/2014/main" id="{AE531546-2024-0FD2-3E38-B95B23F08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1052" y="7749087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">
            <a:extLst>
              <a:ext uri="{FF2B5EF4-FFF2-40B4-BE49-F238E27FC236}">
                <a16:creationId xmlns:a16="http://schemas.microsoft.com/office/drawing/2014/main" id="{7F2307B2-E585-F042-8B84-7F6E855F9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0502" y="3766734"/>
            <a:ext cx="914400" cy="914400"/>
          </a:xfrm>
          <a:prstGeom prst="rect">
            <a:avLst/>
          </a:prstGeom>
        </p:spPr>
      </p:pic>
      <p:pic>
        <p:nvPicPr>
          <p:cNvPr id="26" name="Graphic 25" descr="Programmer">
            <a:extLst>
              <a:ext uri="{FF2B5EF4-FFF2-40B4-BE49-F238E27FC236}">
                <a16:creationId xmlns:a16="http://schemas.microsoft.com/office/drawing/2014/main" id="{261B8AE5-E3BB-B799-D44B-299FEAC86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4419" y="7749087"/>
            <a:ext cx="914400" cy="914400"/>
          </a:xfrm>
          <a:prstGeom prst="rect">
            <a:avLst/>
          </a:prstGeom>
        </p:spPr>
      </p:pic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75BAF756-6549-9DB4-006E-954005315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1052" y="8724900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">
            <a:extLst>
              <a:ext uri="{FF2B5EF4-FFF2-40B4-BE49-F238E27FC236}">
                <a16:creationId xmlns:a16="http://schemas.microsoft.com/office/drawing/2014/main" id="{BC48B974-E605-96DA-54ED-79781FDF4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4419" y="8724900"/>
            <a:ext cx="914400" cy="914400"/>
          </a:xfrm>
          <a:prstGeom prst="rect">
            <a:avLst/>
          </a:prstGeom>
        </p:spPr>
      </p:pic>
      <p:pic>
        <p:nvPicPr>
          <p:cNvPr id="3080" name="Picture 8" descr="Git 101: What's a Git Repository and How to Create it? | by S.J. | An Idea  (by Ingenious Piece) | Medium">
            <a:extLst>
              <a:ext uri="{FF2B5EF4-FFF2-40B4-BE49-F238E27FC236}">
                <a16:creationId xmlns:a16="http://schemas.microsoft.com/office/drawing/2014/main" id="{9531A46E-6B11-DDC9-358D-5FC8BBAF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35" y="6634387"/>
            <a:ext cx="1114217" cy="111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BB974E61-2189-DE4B-F7E4-B2F84C556F47}"/>
              </a:ext>
            </a:extLst>
          </p:cNvPr>
          <p:cNvSpPr/>
          <p:nvPr/>
        </p:nvSpPr>
        <p:spPr>
          <a:xfrm rot="5400000">
            <a:off x="8900984" y="5288951"/>
            <a:ext cx="994397" cy="855362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979E51-00FB-47E6-145B-C9B1F3976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6175" y="6732633"/>
            <a:ext cx="952644" cy="985747"/>
          </a:xfrm>
          <a:prstGeom prst="rect">
            <a:avLst/>
          </a:prstGeom>
        </p:spPr>
      </p:pic>
      <p:pic>
        <p:nvPicPr>
          <p:cNvPr id="3082" name="Picture 10" descr="Visual Studio Code icon PNG and SVG Vector Free Download">
            <a:extLst>
              <a:ext uri="{FF2B5EF4-FFF2-40B4-BE49-F238E27FC236}">
                <a16:creationId xmlns:a16="http://schemas.microsoft.com/office/drawing/2014/main" id="{C2DFEFE7-E978-6307-91AF-B13DD606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15" y="7748604"/>
            <a:ext cx="1143000" cy="11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EB8ABEE-EB27-04B2-EB67-6A3C1586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923" y="3824208"/>
            <a:ext cx="1370022" cy="13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B335A37F-EDAF-8498-CE37-2363493CEF6E}"/>
              </a:ext>
            </a:extLst>
          </p:cNvPr>
          <p:cNvSpPr txBox="1"/>
          <p:nvPr/>
        </p:nvSpPr>
        <p:spPr>
          <a:xfrm>
            <a:off x="14946032" y="3825772"/>
            <a:ext cx="1370022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000" dirty="0">
                <a:solidFill>
                  <a:srgbClr val="F3F1EC"/>
                </a:solidFill>
                <a:latin typeface="Now Medium"/>
              </a:rPr>
              <a:t>ETL</a:t>
            </a:r>
          </a:p>
          <a:p>
            <a:pPr>
              <a:lnSpc>
                <a:spcPts val="3359"/>
              </a:lnSpc>
            </a:pPr>
            <a:r>
              <a:rPr lang="en-US" sz="2000" dirty="0">
                <a:solidFill>
                  <a:srgbClr val="F3F1EC"/>
                </a:solidFill>
                <a:latin typeface="Now Medium"/>
              </a:rPr>
              <a:t>Process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B4FBDA32-665C-94CC-AAEC-7927CB125375}"/>
              </a:ext>
            </a:extLst>
          </p:cNvPr>
          <p:cNvSpPr/>
          <p:nvPr/>
        </p:nvSpPr>
        <p:spPr>
          <a:xfrm>
            <a:off x="12379288" y="5472570"/>
            <a:ext cx="1713765" cy="2323634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RMarkDown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 &lt;- ……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 </a:t>
            </a: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###</a:t>
            </a: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````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77AE7550-29C5-3F2F-6802-65FF43F50505}"/>
              </a:ext>
            </a:extLst>
          </p:cNvPr>
          <p:cNvSpPr/>
          <p:nvPr/>
        </p:nvSpPr>
        <p:spPr>
          <a:xfrm>
            <a:off x="16209874" y="5143500"/>
            <a:ext cx="1713765" cy="2323634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Extract.py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BA1FB35E-6415-1723-A5F9-39C6C22E3E7B}"/>
              </a:ext>
            </a:extLst>
          </p:cNvPr>
          <p:cNvSpPr/>
          <p:nvPr/>
        </p:nvSpPr>
        <p:spPr>
          <a:xfrm>
            <a:off x="15965946" y="5605866"/>
            <a:ext cx="1713765" cy="2323634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Transform.py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A0D7DBA2-15AB-362F-9684-10F9EEE6A34A}"/>
              </a:ext>
            </a:extLst>
          </p:cNvPr>
          <p:cNvSpPr/>
          <p:nvPr/>
        </p:nvSpPr>
        <p:spPr>
          <a:xfrm>
            <a:off x="15722018" y="6048808"/>
            <a:ext cx="1713765" cy="2323634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Load.py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B6B9CF6E-432C-49AA-4E0D-729C5FDF4ACB}"/>
              </a:ext>
            </a:extLst>
          </p:cNvPr>
          <p:cNvSpPr/>
          <p:nvPr/>
        </p:nvSpPr>
        <p:spPr>
          <a:xfrm>
            <a:off x="15498130" y="6546853"/>
            <a:ext cx="1713765" cy="2323634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main.py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….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Import…. 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Arrow: Striped Right 39">
            <a:extLst>
              <a:ext uri="{FF2B5EF4-FFF2-40B4-BE49-F238E27FC236}">
                <a16:creationId xmlns:a16="http://schemas.microsoft.com/office/drawing/2014/main" id="{B383E259-560B-0809-4891-5DD2A619DA7E}"/>
              </a:ext>
            </a:extLst>
          </p:cNvPr>
          <p:cNvSpPr/>
          <p:nvPr/>
        </p:nvSpPr>
        <p:spPr>
          <a:xfrm>
            <a:off x="14492169" y="5955318"/>
            <a:ext cx="767114" cy="659857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029201" y="1028701"/>
            <a:ext cx="12230100" cy="8229600"/>
            <a:chOff x="0" y="0"/>
            <a:chExt cx="2292467" cy="19498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92466" cy="1949809"/>
            </a:xfrm>
            <a:custGeom>
              <a:avLst/>
              <a:gdLst/>
              <a:ahLst/>
              <a:cxnLst/>
              <a:rect l="l" t="t" r="r" b="b"/>
              <a:pathLst>
                <a:path w="2292466" h="1949809">
                  <a:moveTo>
                    <a:pt x="0" y="0"/>
                  </a:moveTo>
                  <a:lnTo>
                    <a:pt x="2292466" y="0"/>
                  </a:lnTo>
                  <a:lnTo>
                    <a:pt x="2292466" y="1949809"/>
                  </a:lnTo>
                  <a:lnTo>
                    <a:pt x="0" y="1949809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292467" cy="1949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6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11204" y="2171456"/>
            <a:ext cx="1651596" cy="419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AHMED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2C70143E-6182-A4B7-D694-6CB12EF2120A}"/>
              </a:ext>
            </a:extLst>
          </p:cNvPr>
          <p:cNvSpPr txBox="1"/>
          <p:nvPr/>
        </p:nvSpPr>
        <p:spPr>
          <a:xfrm>
            <a:off x="16532904" y="266700"/>
            <a:ext cx="1450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1B1B1B"/>
                </a:solidFill>
                <a:latin typeface="Now"/>
              </a:rPr>
              <a:t>04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DFCE0D4-457E-B0DC-E7E3-AF6CDC9B8C32}"/>
              </a:ext>
            </a:extLst>
          </p:cNvPr>
          <p:cNvSpPr txBox="1"/>
          <p:nvPr/>
        </p:nvSpPr>
        <p:spPr>
          <a:xfrm>
            <a:off x="304800" y="266700"/>
            <a:ext cx="5951119" cy="32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rgbClr val="1B1B1B"/>
                </a:solidFill>
                <a:latin typeface="Now"/>
              </a:rPr>
              <a:t>Reproducible Research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B556A8C1-7EE5-DC1F-DC80-044471742D70}"/>
              </a:ext>
            </a:extLst>
          </p:cNvPr>
          <p:cNvSpPr txBox="1"/>
          <p:nvPr/>
        </p:nvSpPr>
        <p:spPr>
          <a:xfrm>
            <a:off x="495301" y="1181100"/>
            <a:ext cx="4038600" cy="2259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798"/>
              </a:lnSpc>
            </a:pPr>
            <a:r>
              <a:rPr lang="en-US" sz="7200" dirty="0">
                <a:solidFill>
                  <a:srgbClr val="1B1B1B"/>
                </a:solidFill>
                <a:latin typeface="Anton"/>
              </a:rPr>
              <a:t>TASK</a:t>
            </a:r>
          </a:p>
          <a:p>
            <a:pPr algn="r">
              <a:lnSpc>
                <a:spcPts val="8798"/>
              </a:lnSpc>
            </a:pPr>
            <a:r>
              <a:rPr lang="en-US" sz="7200" dirty="0">
                <a:solidFill>
                  <a:srgbClr val="1B1B1B"/>
                </a:solidFill>
                <a:latin typeface="Anton"/>
              </a:rPr>
              <a:t>ALLOCATION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84FF325-C48A-D325-2FBD-8F9626FE9F52}"/>
              </a:ext>
            </a:extLst>
          </p:cNvPr>
          <p:cNvSpPr/>
          <p:nvPr/>
        </p:nvSpPr>
        <p:spPr>
          <a:xfrm>
            <a:off x="5500810" y="1562100"/>
            <a:ext cx="755109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D48B851-E85C-BADF-DE20-A2BC39288CB8}"/>
              </a:ext>
            </a:extLst>
          </p:cNvPr>
          <p:cNvSpPr txBox="1"/>
          <p:nvPr/>
        </p:nvSpPr>
        <p:spPr>
          <a:xfrm>
            <a:off x="5511204" y="3230956"/>
            <a:ext cx="1651596" cy="419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IRENA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55E54EB-C8A2-B689-3913-952DECE3589F}"/>
              </a:ext>
            </a:extLst>
          </p:cNvPr>
          <p:cNvSpPr txBox="1"/>
          <p:nvPr/>
        </p:nvSpPr>
        <p:spPr>
          <a:xfrm>
            <a:off x="5513182" y="4290456"/>
            <a:ext cx="1651596" cy="419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JAKUB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B49B1E43-B474-C937-A566-8061D25FC633}"/>
              </a:ext>
            </a:extLst>
          </p:cNvPr>
          <p:cNvSpPr txBox="1"/>
          <p:nvPr/>
        </p:nvSpPr>
        <p:spPr>
          <a:xfrm>
            <a:off x="5511204" y="5349956"/>
            <a:ext cx="1651596" cy="419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PEARLY 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2D9A234F-D900-DD0B-CCD2-5D3974C9539C}"/>
              </a:ext>
            </a:extLst>
          </p:cNvPr>
          <p:cNvSpPr txBox="1"/>
          <p:nvPr/>
        </p:nvSpPr>
        <p:spPr>
          <a:xfrm>
            <a:off x="7681286" y="3230955"/>
            <a:ext cx="3748713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EDA + visualization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2B2A7B2A-3427-8C93-8015-A6C08CCE6E78}"/>
              </a:ext>
            </a:extLst>
          </p:cNvPr>
          <p:cNvSpPr txBox="1"/>
          <p:nvPr/>
        </p:nvSpPr>
        <p:spPr>
          <a:xfrm>
            <a:off x="7644803" y="2171456"/>
            <a:ext cx="9423997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Feature engineering + feature selection (more than 1 method)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1909434-69BF-666F-1DB7-13FC166B51F7}"/>
              </a:ext>
            </a:extLst>
          </p:cNvPr>
          <p:cNvSpPr txBox="1"/>
          <p:nvPr/>
        </p:nvSpPr>
        <p:spPr>
          <a:xfrm>
            <a:off x="7621799" y="4294163"/>
            <a:ext cx="9423997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Modelling + Testing Pipeline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A2A72D3A-84AE-7FFB-4B3D-666382AA01D8}"/>
              </a:ext>
            </a:extLst>
          </p:cNvPr>
          <p:cNvSpPr txBox="1"/>
          <p:nvPr/>
        </p:nvSpPr>
        <p:spPr>
          <a:xfrm>
            <a:off x="7644802" y="5363819"/>
            <a:ext cx="9423997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Now Medium"/>
              </a:rPr>
              <a:t>Clustering +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2C70143E-6182-A4B7-D694-6CB12EF2120A}"/>
              </a:ext>
            </a:extLst>
          </p:cNvPr>
          <p:cNvSpPr txBox="1"/>
          <p:nvPr/>
        </p:nvSpPr>
        <p:spPr>
          <a:xfrm>
            <a:off x="16532904" y="266700"/>
            <a:ext cx="1450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1B1B1B"/>
                </a:solidFill>
                <a:latin typeface="Now"/>
              </a:rPr>
              <a:t>05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DFCE0D4-457E-B0DC-E7E3-AF6CDC9B8C32}"/>
              </a:ext>
            </a:extLst>
          </p:cNvPr>
          <p:cNvSpPr txBox="1"/>
          <p:nvPr/>
        </p:nvSpPr>
        <p:spPr>
          <a:xfrm>
            <a:off x="304800" y="266700"/>
            <a:ext cx="5951119" cy="32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rgbClr val="1B1B1B"/>
                </a:solidFill>
                <a:latin typeface="Now"/>
              </a:rPr>
              <a:t>Reproducible Research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B86D746-F084-ECCD-2573-4BD3A5A64757}"/>
              </a:ext>
            </a:extLst>
          </p:cNvPr>
          <p:cNvSpPr txBox="1"/>
          <p:nvPr/>
        </p:nvSpPr>
        <p:spPr>
          <a:xfrm>
            <a:off x="679628" y="6986551"/>
            <a:ext cx="4332315" cy="2259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98"/>
              </a:lnSpc>
              <a:spcBef>
                <a:spcPct val="0"/>
              </a:spcBef>
            </a:pPr>
            <a:r>
              <a:rPr lang="en-US" sz="8459" u="none" strike="noStrike" dirty="0">
                <a:solidFill>
                  <a:srgbClr val="1B1B1B"/>
                </a:solidFill>
                <a:latin typeface="Anton"/>
              </a:rPr>
              <a:t>THANK</a:t>
            </a:r>
          </a:p>
          <a:p>
            <a:pPr marL="0" lvl="0" indent="0" algn="l">
              <a:lnSpc>
                <a:spcPts val="8798"/>
              </a:lnSpc>
              <a:spcBef>
                <a:spcPct val="0"/>
              </a:spcBef>
            </a:pPr>
            <a:r>
              <a:rPr lang="en-US" sz="8459" dirty="0">
                <a:solidFill>
                  <a:srgbClr val="1B1B1B"/>
                </a:solidFill>
                <a:latin typeface="Anton"/>
              </a:rPr>
              <a:t>YOU</a:t>
            </a:r>
            <a:endParaRPr lang="en-US" sz="8459" u="none" strike="noStrike" dirty="0">
              <a:solidFill>
                <a:srgbClr val="1B1B1B"/>
              </a:solidFill>
              <a:latin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96348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182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Now Bold</vt:lpstr>
      <vt:lpstr>Consolas</vt:lpstr>
      <vt:lpstr>Now</vt:lpstr>
      <vt:lpstr>Calibri</vt:lpstr>
      <vt:lpstr>Arial</vt:lpstr>
      <vt:lpstr>Anton</vt:lpstr>
      <vt:lpstr>Now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Elegant Creative Design Portfolio Presentation</dc:title>
  <cp:lastModifiedBy>Pearly Tantra</cp:lastModifiedBy>
  <cp:revision>10</cp:revision>
  <dcterms:created xsi:type="dcterms:W3CDTF">2006-08-16T00:00:00Z</dcterms:created>
  <dcterms:modified xsi:type="dcterms:W3CDTF">2024-04-16T18:37:29Z</dcterms:modified>
  <dc:identifier>DAGCZHfQMiw</dc:identifier>
</cp:coreProperties>
</file>