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7"/>
  </p:notesMasterIdLst>
  <p:sldIdLst>
    <p:sldId id="256" r:id="rId2"/>
    <p:sldId id="262" r:id="rId3"/>
    <p:sldId id="258" r:id="rId4"/>
    <p:sldId id="268" r:id="rId5"/>
    <p:sldId id="269" r:id="rId6"/>
    <p:sldId id="316" r:id="rId7"/>
    <p:sldId id="317" r:id="rId8"/>
    <p:sldId id="318" r:id="rId9"/>
    <p:sldId id="319" r:id="rId10"/>
    <p:sldId id="320" r:id="rId11"/>
    <p:sldId id="277" r:id="rId12"/>
    <p:sldId id="278" r:id="rId13"/>
    <p:sldId id="321" r:id="rId14"/>
    <p:sldId id="279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283" r:id="rId23"/>
    <p:sldId id="287" r:id="rId24"/>
    <p:sldId id="329" r:id="rId25"/>
    <p:sldId id="292" r:id="rId26"/>
  </p:sldIdLst>
  <p:sldSz cx="9144000" cy="5143500" type="screen16x9"/>
  <p:notesSz cx="6858000" cy="9144000"/>
  <p:embeddedFontLst>
    <p:embeddedFont>
      <p:font typeface="Advent Pro" panose="020B060402020202020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pen Sans SemiBold" panose="020B0706030804020204" pitchFamily="34" charset="0"/>
      <p:regular r:id="rId36"/>
      <p:bold r:id="rId37"/>
      <p:italic r:id="rId38"/>
      <p:boldItalic r:id="rId39"/>
    </p:embeddedFont>
    <p:embeddedFont>
      <p:font typeface="Roboto Light" panose="02000000000000000000" pitchFamily="2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079AB8-8078-4333-B33E-425A992C91A3}">
  <a:tblStyle styleId="{42079AB8-8078-4333-B33E-425A992C9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34" autoAdjust="0"/>
  </p:normalViewPr>
  <p:slideViewPr>
    <p:cSldViewPr snapToGrid="0">
      <p:cViewPr>
        <p:scale>
          <a:sx n="75" d="100"/>
          <a:sy n="75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TI\4.Data%20Analysis\Lec\Day%2010%20-%20Excel\Task\NTIDA02%20-%20Ahmed%20Hamdy%20-%20%5bT%2007%20-%20Excel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TI\4.Data%20Analysis\Lec\Day%2010%20-%20Excel\Task\NTIDA02%20-%20Ahmed%20Hamdy%20-%20%5bT%2007%20-%20Excel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TI\4.Data%20Analysis\Lec\Day%2010%20-%20Excel\Task\NTIDA02%20-%20Ahmed%20Hamdy%20-%20%5bT%2007%20-%20Excel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TI\4.Data%20Analysis\Lec\Day%2010%20-%20Excel\Task\NTIDA02%20-%20Ahmed%20Hamdy%20-%20%5bT%2007%20-%20Excel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TI\4.Data%20Analysis\Lec\Day%2010%20-%20Excel\Task\NTIDA02%20-%20Ahmed%20Hamdy%20-%20%5bT%2007%20-%20Excel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TI\4.Data%20Analysis\Lec\Day%2010%20-%20Excel\Task\NTIDA02%20-%20Ahmed%20Hamdy%20-%20%5bT%2007%20-%20Excel%5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TI\4.Data%20Analysis\Lec\Day%2010%20-%20Excel\Task\NTIDA02%20-%20Ahmed%20Hamdy%20-%20%5bT%2007%20-%20Excel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[NTIDA02 - Ahmed Hamdy - (T 07 - Excel).xlsx]Pivots!Employee gender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ATTRITION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Pivots!$B$11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3BF-4E30-B5DA-46DCD768C17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23BF-4E30-B5DA-46DCD768C1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Pivots!$A$12:$A$14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Pivots!$B$12:$B$14</c:f>
              <c:numCache>
                <c:formatCode>0%</c:formatCode>
                <c:ptCount val="2"/>
                <c:pt idx="0">
                  <c:v>0.63291139240506333</c:v>
                </c:pt>
                <c:pt idx="1">
                  <c:v>0.36708860759493672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BF-4E30-B5DA-46DCD768C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path path="circle">
        <a:fillToRect l="100000" b="100000"/>
      </a:path>
      <a:tileRect t="-100000" r="-100000"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[NTIDA02 - Ahmed Hamdy - (T 07 - Excel).xlsx]Pivots!age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ATTRITION BY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Pivots!$B$17</c:f>
              <c:strCache>
                <c:ptCount val="1"/>
                <c:pt idx="0">
                  <c:v>Number Of Employees By 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Pivots!$A$18:$A$23</c:f>
              <c:strCache>
                <c:ptCount val="5"/>
                <c:pt idx="0">
                  <c:v>28-37</c:v>
                </c:pt>
                <c:pt idx="1">
                  <c:v>38-47</c:v>
                </c:pt>
                <c:pt idx="2">
                  <c:v>18-27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Pivots!$B$18:$B$23</c:f>
              <c:numCache>
                <c:formatCode>0%</c:formatCode>
                <c:ptCount val="5"/>
                <c:pt idx="0">
                  <c:v>0.43401360544217688</c:v>
                </c:pt>
                <c:pt idx="1">
                  <c:v>0.27619047619047621</c:v>
                </c:pt>
                <c:pt idx="2">
                  <c:v>0.14285714285714285</c:v>
                </c:pt>
                <c:pt idx="3">
                  <c:v>0.1272108843537415</c:v>
                </c:pt>
                <c:pt idx="4">
                  <c:v>1.9727891156462583E-2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6-4AF6-A7A4-132AC8A0EAC7}"/>
            </c:ext>
          </c:extLst>
        </c:ser>
        <c:ser>
          <c:idx val="1"/>
          <c:order val="1"/>
          <c:tx>
            <c:strRef>
              <c:f>Pivots!$C$17</c:f>
              <c:strCache>
                <c:ptCount val="1"/>
                <c:pt idx="0">
                  <c:v>Attrition by 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Pivots!$A$18:$A$23</c:f>
              <c:strCache>
                <c:ptCount val="5"/>
                <c:pt idx="0">
                  <c:v>28-37</c:v>
                </c:pt>
                <c:pt idx="1">
                  <c:v>38-47</c:v>
                </c:pt>
                <c:pt idx="2">
                  <c:v>18-27</c:v>
                </c:pt>
                <c:pt idx="3">
                  <c:v>48-57</c:v>
                </c:pt>
                <c:pt idx="4">
                  <c:v>58-67</c:v>
                </c:pt>
              </c:strCache>
            </c:strRef>
          </c:cat>
          <c:val>
            <c:numRef>
              <c:f>Pivots!$C$18:$C$23</c:f>
              <c:numCache>
                <c:formatCode>0.00%</c:formatCode>
                <c:ptCount val="5"/>
                <c:pt idx="0">
                  <c:v>0.47679324894514769</c:v>
                </c:pt>
                <c:pt idx="1">
                  <c:v>0.16033755274261605</c:v>
                </c:pt>
                <c:pt idx="2">
                  <c:v>0.24894514767932491</c:v>
                </c:pt>
                <c:pt idx="3">
                  <c:v>9.2827004219409287E-2</c:v>
                </c:pt>
                <c:pt idx="4">
                  <c:v>2.1097046413502109E-2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B6-4AF6-A7A4-132AC8A0E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9805967"/>
        <c:axId val="789808367"/>
      </c:barChart>
      <c:catAx>
        <c:axId val="78980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808367"/>
        <c:crosses val="autoZero"/>
        <c:auto val="1"/>
        <c:lblAlgn val="ctr"/>
        <c:lblOffset val="100"/>
        <c:noMultiLvlLbl val="0"/>
      </c:catAx>
      <c:valAx>
        <c:axId val="789808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80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lin ang="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[NTIDA02 - Ahmed Hamdy - (T 07 - Excel).xlsx]Pivots!job role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JOB</a:t>
            </a:r>
            <a:r>
              <a:rPr lang="en-US" baseline="0"/>
              <a:t> ROLE</a:t>
            </a:r>
            <a:r>
              <a:rPr lang="en-US"/>
              <a:t> WISE ATTRITION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Pivots!$B$25</c:f>
              <c:strCache>
                <c:ptCount val="1"/>
                <c:pt idx="0">
                  <c:v>Number Of Employees By Job Role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Pivots!$A$26:$A$35</c:f>
              <c:strCache>
                <c:ptCount val="9"/>
                <c:pt idx="0">
                  <c:v>Laboratory Technician</c:v>
                </c:pt>
                <c:pt idx="1">
                  <c:v>Sales Executive</c:v>
                </c:pt>
                <c:pt idx="2">
                  <c:v>Research Scientist</c:v>
                </c:pt>
                <c:pt idx="3">
                  <c:v>Sales Representative</c:v>
                </c:pt>
                <c:pt idx="4">
                  <c:v>Human Resources</c:v>
                </c:pt>
                <c:pt idx="5">
                  <c:v>Manufacturing Director</c:v>
                </c:pt>
                <c:pt idx="6">
                  <c:v>Healthcare Representative</c:v>
                </c:pt>
                <c:pt idx="7">
                  <c:v>Manager</c:v>
                </c:pt>
                <c:pt idx="8">
                  <c:v>Research Director</c:v>
                </c:pt>
              </c:strCache>
            </c:strRef>
          </c:cat>
          <c:val>
            <c:numRef>
              <c:f>Pivots!$B$26:$B$35</c:f>
              <c:numCache>
                <c:formatCode>0%</c:formatCode>
                <c:ptCount val="9"/>
                <c:pt idx="0">
                  <c:v>0.1761904761904762</c:v>
                </c:pt>
                <c:pt idx="1">
                  <c:v>0.22176870748299321</c:v>
                </c:pt>
                <c:pt idx="2">
                  <c:v>0.19863945578231293</c:v>
                </c:pt>
                <c:pt idx="3">
                  <c:v>5.6462585034013607E-2</c:v>
                </c:pt>
                <c:pt idx="4">
                  <c:v>3.5374149659863949E-2</c:v>
                </c:pt>
                <c:pt idx="5">
                  <c:v>9.8639455782312924E-2</c:v>
                </c:pt>
                <c:pt idx="6">
                  <c:v>8.9115646258503406E-2</c:v>
                </c:pt>
                <c:pt idx="7">
                  <c:v>6.9387755102040816E-2</c:v>
                </c:pt>
                <c:pt idx="8">
                  <c:v>5.4421768707482991E-2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31-4970-AA3A-AAD1BC76B0F9}"/>
            </c:ext>
          </c:extLst>
        </c:ser>
        <c:ser>
          <c:idx val="1"/>
          <c:order val="1"/>
          <c:tx>
            <c:strRef>
              <c:f>Pivots!$C$25</c:f>
              <c:strCache>
                <c:ptCount val="1"/>
                <c:pt idx="0">
                  <c:v>Attrition in Job Role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Pivots!$A$26:$A$35</c:f>
              <c:strCache>
                <c:ptCount val="9"/>
                <c:pt idx="0">
                  <c:v>Laboratory Technician</c:v>
                </c:pt>
                <c:pt idx="1">
                  <c:v>Sales Executive</c:v>
                </c:pt>
                <c:pt idx="2">
                  <c:v>Research Scientist</c:v>
                </c:pt>
                <c:pt idx="3">
                  <c:v>Sales Representative</c:v>
                </c:pt>
                <c:pt idx="4">
                  <c:v>Human Resources</c:v>
                </c:pt>
                <c:pt idx="5">
                  <c:v>Manufacturing Director</c:v>
                </c:pt>
                <c:pt idx="6">
                  <c:v>Healthcare Representative</c:v>
                </c:pt>
                <c:pt idx="7">
                  <c:v>Manager</c:v>
                </c:pt>
                <c:pt idx="8">
                  <c:v>Research Director</c:v>
                </c:pt>
              </c:strCache>
            </c:strRef>
          </c:cat>
          <c:val>
            <c:numRef>
              <c:f>Pivots!$C$26:$C$35</c:f>
              <c:numCache>
                <c:formatCode>0%</c:formatCode>
                <c:ptCount val="9"/>
                <c:pt idx="0">
                  <c:v>0.26160337552742619</c:v>
                </c:pt>
                <c:pt idx="1">
                  <c:v>0.24050632911392406</c:v>
                </c:pt>
                <c:pt idx="2">
                  <c:v>0.19831223628691982</c:v>
                </c:pt>
                <c:pt idx="3">
                  <c:v>0.13924050632911392</c:v>
                </c:pt>
                <c:pt idx="4">
                  <c:v>5.0632911392405063E-2</c:v>
                </c:pt>
                <c:pt idx="5">
                  <c:v>4.2194092827004218E-2</c:v>
                </c:pt>
                <c:pt idx="6">
                  <c:v>3.7974683544303799E-2</c:v>
                </c:pt>
                <c:pt idx="7">
                  <c:v>2.1097046413502109E-2</c:v>
                </c:pt>
                <c:pt idx="8">
                  <c:v>8.4388185654008432E-3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31-4970-AA3A-AAD1BC76B0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3157375"/>
        <c:axId val="593156415"/>
      </c:barChart>
      <c:catAx>
        <c:axId val="59315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156415"/>
        <c:crosses val="autoZero"/>
        <c:auto val="1"/>
        <c:lblAlgn val="ctr"/>
        <c:lblOffset val="100"/>
        <c:noMultiLvlLbl val="0"/>
      </c:catAx>
      <c:valAx>
        <c:axId val="593156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15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lin ang="108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[NTIDA02 - Ahmed Hamdy - (T 07 - Excel).xlsx]Pivots!Education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1" baseline="0"/>
              <a:t>Education WISE ATTRITION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Pivots!$B$37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902-42A6-A06F-5304E2B6021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2902-42A6-A06F-5304E2B6021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2902-42A6-A06F-5304E2B6021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2902-42A6-A06F-5304E2B6021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2902-42A6-A06F-5304E2B602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Pivots!$A$38:$A$43</c:f>
              <c:strCache>
                <c:ptCount val="5"/>
                <c:pt idx="0">
                  <c:v>Bachelor's Degree</c:v>
                </c:pt>
                <c:pt idx="1">
                  <c:v>Master's Degree</c:v>
                </c:pt>
                <c:pt idx="2">
                  <c:v>Associates Degree</c:v>
                </c:pt>
                <c:pt idx="3">
                  <c:v>High School</c:v>
                </c:pt>
                <c:pt idx="4">
                  <c:v>Doctoral Degree</c:v>
                </c:pt>
              </c:strCache>
            </c:strRef>
          </c:cat>
          <c:val>
            <c:numRef>
              <c:f>Pivots!$B$38:$B$43</c:f>
              <c:numCache>
                <c:formatCode>0.00%</c:formatCode>
                <c:ptCount val="5"/>
                <c:pt idx="0">
                  <c:v>0.41772151898734178</c:v>
                </c:pt>
                <c:pt idx="1">
                  <c:v>0.24472573839662448</c:v>
                </c:pt>
                <c:pt idx="2">
                  <c:v>0.18565400843881857</c:v>
                </c:pt>
                <c:pt idx="3">
                  <c:v>0.13080168776371309</c:v>
                </c:pt>
                <c:pt idx="4">
                  <c:v>2.1097046413502109E-2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902-42A6-A06F-5304E2B6021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[NTIDA02 - Ahmed Hamdy - (T 07 - Excel).xlsx]Pivots!traveling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ATTRITION WITH TRAVELING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Pivots!$B$45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CAD-4C7E-B189-CE59FF4B4CC6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CAD-4C7E-B189-CE59FF4B4CC6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CAD-4C7E-B189-CE59FF4B4C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Pivots!$A$46:$A$49</c:f>
              <c:strCache>
                <c:ptCount val="3"/>
                <c:pt idx="0">
                  <c:v>Travel_Rarely</c:v>
                </c:pt>
                <c:pt idx="1">
                  <c:v>Travel_Frequently</c:v>
                </c:pt>
                <c:pt idx="2">
                  <c:v>Non-Travel</c:v>
                </c:pt>
              </c:strCache>
            </c:strRef>
          </c:cat>
          <c:val>
            <c:numRef>
              <c:f>Pivots!$B$46:$B$49</c:f>
              <c:numCache>
                <c:formatCode>0%</c:formatCode>
                <c:ptCount val="3"/>
                <c:pt idx="0">
                  <c:v>0.65822784810126578</c:v>
                </c:pt>
                <c:pt idx="1">
                  <c:v>0.29113924050632911</c:v>
                </c:pt>
                <c:pt idx="2">
                  <c:v>5.0632911392405063E-2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AD-4C7E-B189-CE59FF4B4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9698943"/>
        <c:axId val="321926143"/>
      </c:barChart>
      <c:valAx>
        <c:axId val="321926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698943"/>
        <c:crosses val="autoZero"/>
        <c:crossBetween val="between"/>
      </c:valAx>
      <c:catAx>
        <c:axId val="19969894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9261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lin ang="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[NTIDA02 - Ahmed Hamdy - (T 07 - Excel).xlsx]Pivots!status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cap="all" baseline="0"/>
              <a:t>Attrition 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Pivots!$B$51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C079-4E2F-8A1D-59EE34267FD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C079-4E2F-8A1D-59EE34267FD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C079-4E2F-8A1D-59EE34267F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Pivots!$A$52:$A$55</c:f>
              <c:strCache>
                <c:ptCount val="3"/>
                <c:pt idx="0">
                  <c:v>Married</c:v>
                </c:pt>
                <c:pt idx="1">
                  <c:v>Single</c:v>
                </c:pt>
                <c:pt idx="2">
                  <c:v>Divorced</c:v>
                </c:pt>
              </c:strCache>
            </c:strRef>
          </c:cat>
          <c:val>
            <c:numRef>
              <c:f>Pivots!$B$52:$B$55</c:f>
              <c:numCache>
                <c:formatCode>0%</c:formatCode>
                <c:ptCount val="3"/>
                <c:pt idx="0">
                  <c:v>0.45782312925170066</c:v>
                </c:pt>
                <c:pt idx="1">
                  <c:v>0.31972789115646261</c:v>
                </c:pt>
                <c:pt idx="2">
                  <c:v>0.22244897959183674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79-4E2F-8A1D-59EE34267F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lin ang="108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[NTIDA02 - Ahmed Hamdy - (T 07 - Excel).xlsx]Pivots!Department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cap="all" baseline="0"/>
              <a:t>Attrition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Pivots!$B$58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Pivots!$A$59:$A$62</c:f>
              <c:strCache>
                <c:ptCount val="3"/>
                <c:pt idx="0">
                  <c:v>R&amp;D</c:v>
                </c:pt>
                <c:pt idx="1">
                  <c:v>Sales</c:v>
                </c:pt>
                <c:pt idx="2">
                  <c:v>HR</c:v>
                </c:pt>
              </c:strCache>
            </c:strRef>
          </c:cat>
          <c:val>
            <c:numRef>
              <c:f>Pivots!$B$59:$B$62</c:f>
              <c:numCache>
                <c:formatCode>0%</c:formatCode>
                <c:ptCount val="3"/>
                <c:pt idx="0">
                  <c:v>0.56118143459915615</c:v>
                </c:pt>
                <c:pt idx="1">
                  <c:v>0.3881856540084388</c:v>
                </c:pt>
                <c:pt idx="2">
                  <c:v>5.0632911392405063E-2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F-4CEF-8319-33627D33D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23482287"/>
        <c:axId val="923473167"/>
      </c:barChart>
      <c:catAx>
        <c:axId val="92348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473167"/>
        <c:crosses val="autoZero"/>
        <c:auto val="1"/>
        <c:lblAlgn val="ctr"/>
        <c:lblOffset val="100"/>
        <c:noMultiLvlLbl val="0"/>
      </c:catAx>
      <c:valAx>
        <c:axId val="923473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3482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shade val="30000"/>
            <a:satMod val="115000"/>
          </a:schemeClr>
        </a:gs>
        <a:gs pos="50000">
          <a:schemeClr val="accent1">
            <a:shade val="67500"/>
            <a:satMod val="115000"/>
          </a:schemeClr>
        </a:gs>
        <a:gs pos="100000">
          <a:schemeClr val="accent1">
            <a:shade val="100000"/>
            <a:satMod val="115000"/>
          </a:schemeClr>
        </a:gs>
      </a:gsLst>
      <a:lin ang="108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34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c35ba59f8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c35ba59f8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35ba59f8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35ba59f8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c35ba59f8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c35ba59f8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955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285532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285532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285532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285532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895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285532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285532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740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285532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285532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285532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285532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900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285532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285532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61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35ba59f8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35ba59f8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285532de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285532de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77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c35ba59f8a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c35ba59f8a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979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c35ba59f8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c35ba59f8a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c35ba59f8a_0_2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c35ba59f8a_0_2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c35ba59f8a_0_2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c35ba59f8a_0_2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962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gc35ba59f8a_0_2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6" name="Google Shape;2436;gc35ba59f8a_0_2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35ba59f8a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35ba59f8a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35ba59f8a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c35ba59f8a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796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3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83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853341430_0_3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853341430_0_3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52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05025" y="2057501"/>
            <a:ext cx="6186600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90950" y="3065800"/>
            <a:ext cx="5214900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>
            <a:off x="2572950" y="3651216"/>
            <a:ext cx="4646100" cy="8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/>
          <p:nvPr/>
        </p:nvSpPr>
        <p:spPr>
          <a:xfrm rot="-5400000">
            <a:off x="7622125" y="2334275"/>
            <a:ext cx="23658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1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1196225" y="1823750"/>
            <a:ext cx="6751500" cy="19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b="1"/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rabicPeriod"/>
              <a:defRPr/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alphaLcPeriod"/>
              <a:defRPr/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rgbClr val="E13A3E"/>
              </a:buClr>
              <a:buSzPts val="1200"/>
              <a:buFont typeface="Robo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1502050" y="368825"/>
            <a:ext cx="613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9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2419475" y="2005800"/>
            <a:ext cx="4953300" cy="21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33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09" name="Google Shape;209;p3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3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3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33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13" name="Google Shape;213;p33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14" name="Google Shape;214;p33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3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6" name="Google Shape;216;p33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7" name="Google Shape;217;p33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18" name="Google Shape;218;p33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33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33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1" name="Google Shape;221;p33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22" name="Google Shape;222;p33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3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3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25" name="Google Shape;225;p33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7" name="Google Shape;227;p33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28" name="Google Shape;228;p33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33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3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1" name="Google Shape;231;p33"/>
          <p:cNvSpPr/>
          <p:nvPr/>
        </p:nvSpPr>
        <p:spPr>
          <a:xfrm rot="5400000">
            <a:off x="7505887" y="20099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3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33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34" name="Google Shape;234;p33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33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3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39" name="Google Shape;239;p3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3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3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2" name="Google Shape;242;p34"/>
          <p:cNvSpPr/>
          <p:nvPr/>
        </p:nvSpPr>
        <p:spPr>
          <a:xfrm>
            <a:off x="1300000" y="302117"/>
            <a:ext cx="4665600" cy="23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3" name="Google Shape;243;p34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44" name="Google Shape;244;p34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45" name="Google Shape;245;p34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34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7" name="Google Shape;247;p34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48" name="Google Shape;248;p34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49" name="Google Shape;249;p34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34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34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2" name="Google Shape;252;p34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53" name="Google Shape;253;p34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56" name="Google Shape;256;p34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8" name="Google Shape;258;p34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59" name="Google Shape;259;p34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34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34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" name="Google Shape;262;p3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64" name="Google Shape;264;p3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3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440200" y="2048225"/>
            <a:ext cx="426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76825" y="11303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9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732" scaled="0"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440200" y="2048225"/>
            <a:ext cx="426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 idx="2" hasCustomPrompt="1"/>
          </p:nvPr>
        </p:nvSpPr>
        <p:spPr>
          <a:xfrm>
            <a:off x="3776825" y="11303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6"/>
          <p:cNvSpPr/>
          <p:nvPr/>
        </p:nvSpPr>
        <p:spPr>
          <a:xfrm rot="-5400000">
            <a:off x="7622125" y="2334275"/>
            <a:ext cx="23658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7">
    <p:bg>
      <p:bgPr>
        <a:gradFill>
          <a:gsLst>
            <a:gs pos="0">
              <a:schemeClr val="accent3"/>
            </a:gs>
            <a:gs pos="100000">
              <a:srgbClr val="BBDB70"/>
            </a:gs>
          </a:gsLst>
          <a:lin ang="18900732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2440200" y="2048225"/>
            <a:ext cx="426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2" hasCustomPrompt="1"/>
          </p:nvPr>
        </p:nvSpPr>
        <p:spPr>
          <a:xfrm>
            <a:off x="3776825" y="11303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bg>
      <p:bgPr>
        <a:gradFill>
          <a:gsLst>
            <a:gs pos="0">
              <a:schemeClr val="lt2"/>
            </a:gs>
            <a:gs pos="100000">
              <a:schemeClr val="accent2"/>
            </a:gs>
          </a:gsLst>
          <a:lin ang="18900732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2440200" y="2048225"/>
            <a:ext cx="426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1834150" y="3261600"/>
            <a:ext cx="54798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 idx="2" hasCustomPrompt="1"/>
          </p:nvPr>
        </p:nvSpPr>
        <p:spPr>
          <a:xfrm>
            <a:off x="3776825" y="11303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8"/>
          <p:cNvSpPr/>
          <p:nvPr/>
        </p:nvSpPr>
        <p:spPr>
          <a:xfrm rot="5400000">
            <a:off x="8062075" y="2737175"/>
            <a:ext cx="14859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/>
          <p:nvPr/>
        </p:nvSpPr>
        <p:spPr>
          <a:xfrm rot="5400000">
            <a:off x="8062075" y="2737175"/>
            <a:ext cx="14859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/>
          </p:nvPr>
        </p:nvSpPr>
        <p:spPr>
          <a:xfrm>
            <a:off x="5623975" y="2360063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3"/>
          </p:nvPr>
        </p:nvSpPr>
        <p:spPr>
          <a:xfrm>
            <a:off x="2321200" y="2360063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5109644" y="2880875"/>
            <a:ext cx="2875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4"/>
          </p:nvPr>
        </p:nvSpPr>
        <p:spPr>
          <a:xfrm>
            <a:off x="1806775" y="2880875"/>
            <a:ext cx="2875500" cy="11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0" y="0"/>
            <a:ext cx="652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2"/>
          </p:nvPr>
        </p:nvSpPr>
        <p:spPr>
          <a:xfrm>
            <a:off x="3972600" y="219060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idx="3"/>
          </p:nvPr>
        </p:nvSpPr>
        <p:spPr>
          <a:xfrm>
            <a:off x="1458825" y="2190600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18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972600" y="2610825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4"/>
          </p:nvPr>
        </p:nvSpPr>
        <p:spPr>
          <a:xfrm>
            <a:off x="1458825" y="2610837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5"/>
          </p:nvPr>
        </p:nvSpPr>
        <p:spPr>
          <a:xfrm>
            <a:off x="6416500" y="2190600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2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6"/>
          </p:nvPr>
        </p:nvSpPr>
        <p:spPr>
          <a:xfrm>
            <a:off x="6416500" y="2610825"/>
            <a:ext cx="18468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/>
          <p:nvPr/>
        </p:nvSpPr>
        <p:spPr>
          <a:xfrm rot="5400000">
            <a:off x="7505887" y="1857550"/>
            <a:ext cx="2598300" cy="77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Open Sans"/>
              <a:buNone/>
              <a:defRPr sz="25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dvent Pro"/>
              <a:buChar char="●"/>
              <a:defRPr sz="18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●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●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○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"/>
              <a:buChar char="■"/>
              <a:defRPr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70" r:id="rId10"/>
    <p:sldLayoutId id="2147483673" r:id="rId11"/>
    <p:sldLayoutId id="2147483675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QWhvCnAjFOh_2Z3y-ekbF3Isc9zalk_j/edit?usp=drive_link&amp;ouid=110515254552322347528&amp;rtpof=true&amp;sd=tr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/>
          <p:nvPr/>
        </p:nvSpPr>
        <p:spPr>
          <a:xfrm>
            <a:off x="3810000" y="3012000"/>
            <a:ext cx="2176950" cy="617100"/>
          </a:xfrm>
          <a:prstGeom prst="roundRect">
            <a:avLst>
              <a:gd name="adj" fmla="val 253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7"/>
          <p:cNvSpPr/>
          <p:nvPr/>
        </p:nvSpPr>
        <p:spPr>
          <a:xfrm rot="-5400000">
            <a:off x="183000" y="1586875"/>
            <a:ext cx="423000" cy="65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ctrTitle"/>
          </p:nvPr>
        </p:nvSpPr>
        <p:spPr>
          <a:xfrm>
            <a:off x="993424" y="2057501"/>
            <a:ext cx="7809802" cy="8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DASHBOARD USING EXCEL</a:t>
            </a:r>
            <a:endParaRPr sz="4000" dirty="0"/>
          </a:p>
        </p:txBody>
      </p:sp>
      <p:sp>
        <p:nvSpPr>
          <p:cNvPr id="277" name="Google Shape;277;p37"/>
          <p:cNvSpPr txBox="1">
            <a:spLocks noGrp="1"/>
          </p:cNvSpPr>
          <p:nvPr>
            <p:ph type="subTitle" idx="1"/>
          </p:nvPr>
        </p:nvSpPr>
        <p:spPr>
          <a:xfrm>
            <a:off x="3893116" y="3065800"/>
            <a:ext cx="2010569" cy="5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Ahmed Hamdy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78" name="Google Shape;278;p37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79" name="Google Shape;279;p37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37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37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" name="Google Shape;283;p37"/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284" name="Google Shape;284;p37"/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285" name="Google Shape;285;p37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37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87" name="Google Shape;287;p37"/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2" name="Google Shape;292;p37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93" name="Google Shape;293;p37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7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7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96" name="Google Shape;296;p37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8" name="Google Shape;298;p37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99" name="Google Shape;299;p37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0" name="Google Shape;300;p37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7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37">
            <a:hlinkClick r:id="rId3"/>
          </p:cNvPr>
          <p:cNvSpPr/>
          <p:nvPr/>
        </p:nvSpPr>
        <p:spPr>
          <a:xfrm>
            <a:off x="4024275" y="3960125"/>
            <a:ext cx="1748100" cy="338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  <a:hlinkClick r:id="rId3"/>
              </a:rPr>
              <a:t>More info</a:t>
            </a:r>
            <a:endParaRPr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3" name="Google Shape;303;p37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37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305" name="Google Shape;305;p37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7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7" name="Google Shape;307;p37"/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2632987" y="1556188"/>
            <a:ext cx="4530674" cy="5013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100" b="1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0" scaled="0"/>
                </a:gradFill>
                <a:latin typeface="Open Sans"/>
              </a:rPr>
              <a:t>HR ANALYTIC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D2BC2-2CA8-C1CF-D03B-B8A755741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grpSp>
        <p:nvGrpSpPr>
          <p:cNvPr id="8" name="Google Shape;371;p39">
            <a:extLst>
              <a:ext uri="{FF2B5EF4-FFF2-40B4-BE49-F238E27FC236}">
                <a16:creationId xmlns:a16="http://schemas.microsoft.com/office/drawing/2014/main" id="{ABA12E78-DF6D-376E-06B4-3A01A8A43BDD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9" name="Google Shape;372;p39">
              <a:extLst>
                <a:ext uri="{FF2B5EF4-FFF2-40B4-BE49-F238E27FC236}">
                  <a16:creationId xmlns:a16="http://schemas.microsoft.com/office/drawing/2014/main" id="{42649A2E-EC48-AE7B-0862-31B22E03832D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373;p39">
              <a:extLst>
                <a:ext uri="{FF2B5EF4-FFF2-40B4-BE49-F238E27FC236}">
                  <a16:creationId xmlns:a16="http://schemas.microsoft.com/office/drawing/2014/main" id="{9F27A10B-A9C2-1F78-A446-2327820B5805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374;p39">
              <a:extLst>
                <a:ext uri="{FF2B5EF4-FFF2-40B4-BE49-F238E27FC236}">
                  <a16:creationId xmlns:a16="http://schemas.microsoft.com/office/drawing/2014/main" id="{F3DAD07E-A0B7-95FD-7000-ADAB7EDE8898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0;p41">
            <a:extLst>
              <a:ext uri="{FF2B5EF4-FFF2-40B4-BE49-F238E27FC236}">
                <a16:creationId xmlns:a16="http://schemas.microsoft.com/office/drawing/2014/main" id="{DC066D8B-4609-10C9-92C9-9CC689E4AD6A}"/>
              </a:ext>
            </a:extLst>
          </p:cNvPr>
          <p:cNvSpPr/>
          <p:nvPr/>
        </p:nvSpPr>
        <p:spPr>
          <a:xfrm>
            <a:off x="1974089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51;p41">
            <a:extLst>
              <a:ext uri="{FF2B5EF4-FFF2-40B4-BE49-F238E27FC236}">
                <a16:creationId xmlns:a16="http://schemas.microsoft.com/office/drawing/2014/main" id="{3A7C9AE3-5F24-9F81-ED93-D192B423AB9C}"/>
              </a:ext>
            </a:extLst>
          </p:cNvPr>
          <p:cNvSpPr/>
          <p:nvPr/>
        </p:nvSpPr>
        <p:spPr>
          <a:xfrm>
            <a:off x="5347401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54;p41">
            <a:extLst>
              <a:ext uri="{FF2B5EF4-FFF2-40B4-BE49-F238E27FC236}">
                <a16:creationId xmlns:a16="http://schemas.microsoft.com/office/drawing/2014/main" id="{FFB63806-3872-5372-C134-A52F61621525}"/>
              </a:ext>
            </a:extLst>
          </p:cNvPr>
          <p:cNvSpPr/>
          <p:nvPr/>
        </p:nvSpPr>
        <p:spPr>
          <a:xfrm>
            <a:off x="1566950" y="11178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6;p41">
            <a:extLst>
              <a:ext uri="{FF2B5EF4-FFF2-40B4-BE49-F238E27FC236}">
                <a16:creationId xmlns:a16="http://schemas.microsoft.com/office/drawing/2014/main" id="{308B88C6-4FC3-889D-ADAB-806A2A29B97A}"/>
              </a:ext>
            </a:extLst>
          </p:cNvPr>
          <p:cNvSpPr/>
          <p:nvPr/>
        </p:nvSpPr>
        <p:spPr>
          <a:xfrm>
            <a:off x="4952113" y="1107130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41">
            <a:extLst>
              <a:ext uri="{FF2B5EF4-FFF2-40B4-BE49-F238E27FC236}">
                <a16:creationId xmlns:a16="http://schemas.microsoft.com/office/drawing/2014/main" id="{DE0F37BE-E816-D7D7-C48B-1488F0398418}"/>
              </a:ext>
            </a:extLst>
          </p:cNvPr>
          <p:cNvSpPr txBox="1">
            <a:spLocks/>
          </p:cNvSpPr>
          <p:nvPr/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</a:p>
        </p:txBody>
      </p:sp>
      <p:sp>
        <p:nvSpPr>
          <p:cNvPr id="7" name="Google Shape;459;p41">
            <a:extLst>
              <a:ext uri="{FF2B5EF4-FFF2-40B4-BE49-F238E27FC236}">
                <a16:creationId xmlns:a16="http://schemas.microsoft.com/office/drawing/2014/main" id="{35285486-300F-9B53-87C5-F12244EF99E9}"/>
              </a:ext>
            </a:extLst>
          </p:cNvPr>
          <p:cNvSpPr txBox="1">
            <a:spLocks/>
          </p:cNvSpPr>
          <p:nvPr/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-US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</a:p>
        </p:txBody>
      </p:sp>
      <p:sp>
        <p:nvSpPr>
          <p:cNvPr id="8" name="Google Shape;462;p41">
            <a:extLst>
              <a:ext uri="{FF2B5EF4-FFF2-40B4-BE49-F238E27FC236}">
                <a16:creationId xmlns:a16="http://schemas.microsoft.com/office/drawing/2014/main" id="{7ABE67F8-5B72-9109-1D47-3F98B6B2E85A}"/>
              </a:ext>
            </a:extLst>
          </p:cNvPr>
          <p:cNvSpPr txBox="1">
            <a:spLocks/>
          </p:cNvSpPr>
          <p:nvPr/>
        </p:nvSpPr>
        <p:spPr>
          <a:xfrm>
            <a:off x="2086596" y="1546350"/>
            <a:ext cx="2485404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Attrition</a:t>
            </a:r>
            <a:r>
              <a:rPr lang="en-US" dirty="0"/>
              <a:t> </a:t>
            </a:r>
          </a:p>
        </p:txBody>
      </p:sp>
      <p:sp>
        <p:nvSpPr>
          <p:cNvPr id="9" name="Google Shape;464;p41">
            <a:extLst>
              <a:ext uri="{FF2B5EF4-FFF2-40B4-BE49-F238E27FC236}">
                <a16:creationId xmlns:a16="http://schemas.microsoft.com/office/drawing/2014/main" id="{68273DFE-948D-BB9F-3E74-6DEBE9B77955}"/>
              </a:ext>
            </a:extLst>
          </p:cNvPr>
          <p:cNvSpPr txBox="1">
            <a:spLocks/>
          </p:cNvSpPr>
          <p:nvPr/>
        </p:nvSpPr>
        <p:spPr>
          <a:xfrm>
            <a:off x="5459912" y="1546350"/>
            <a:ext cx="2605095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attrition encode</a:t>
            </a:r>
          </a:p>
        </p:txBody>
      </p:sp>
      <p:sp>
        <p:nvSpPr>
          <p:cNvPr id="10" name="Google Shape;466;p41">
            <a:extLst>
              <a:ext uri="{FF2B5EF4-FFF2-40B4-BE49-F238E27FC236}">
                <a16:creationId xmlns:a16="http://schemas.microsoft.com/office/drawing/2014/main" id="{7E45BCDF-F113-0BC0-024A-00F598E6A9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6600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Whether the employee has left the company (Yes / No).</a:t>
            </a:r>
          </a:p>
        </p:txBody>
      </p:sp>
      <p:sp>
        <p:nvSpPr>
          <p:cNvPr id="11" name="Google Shape;467;p41">
            <a:extLst>
              <a:ext uri="{FF2B5EF4-FFF2-40B4-BE49-F238E27FC236}">
                <a16:creationId xmlns:a16="http://schemas.microsoft.com/office/drawing/2014/main" id="{7B59637E-CF25-4FD4-C824-32718CBEC39E}"/>
              </a:ext>
            </a:extLst>
          </p:cNvPr>
          <p:cNvSpPr txBox="1">
            <a:spLocks/>
          </p:cNvSpPr>
          <p:nvPr/>
        </p:nvSpPr>
        <p:spPr>
          <a:xfrm>
            <a:off x="5459925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Advent Pro"/>
                <a:sym typeface="Advent Pro"/>
              </a:rPr>
              <a:t>Encoded values for attrition status.</a:t>
            </a:r>
          </a:p>
        </p:txBody>
      </p:sp>
      <p:grpSp>
        <p:nvGrpSpPr>
          <p:cNvPr id="13" name="Google Shape;471;p41">
            <a:extLst>
              <a:ext uri="{FF2B5EF4-FFF2-40B4-BE49-F238E27FC236}">
                <a16:creationId xmlns:a16="http://schemas.microsoft.com/office/drawing/2014/main" id="{DBB31DD7-F686-17D7-980C-773B2B0C4695}"/>
              </a:ext>
            </a:extLst>
          </p:cNvPr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4" name="Google Shape;472;p41">
              <a:extLst>
                <a:ext uri="{FF2B5EF4-FFF2-40B4-BE49-F238E27FC236}">
                  <a16:creationId xmlns:a16="http://schemas.microsoft.com/office/drawing/2014/main" id="{9365F316-ABC8-AD3A-9548-6A78662E941E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473;p41">
              <a:extLst>
                <a:ext uri="{FF2B5EF4-FFF2-40B4-BE49-F238E27FC236}">
                  <a16:creationId xmlns:a16="http://schemas.microsoft.com/office/drawing/2014/main" id="{584BB4E5-F609-1D4B-6068-07FC81296879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474;p41">
              <a:extLst>
                <a:ext uri="{FF2B5EF4-FFF2-40B4-BE49-F238E27FC236}">
                  <a16:creationId xmlns:a16="http://schemas.microsoft.com/office/drawing/2014/main" id="{A7FEB715-616E-DFF7-D4F2-BE4186B8D6F1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494;p41">
            <a:extLst>
              <a:ext uri="{FF2B5EF4-FFF2-40B4-BE49-F238E27FC236}">
                <a16:creationId xmlns:a16="http://schemas.microsoft.com/office/drawing/2014/main" id="{7463E1C8-9C92-3AB1-D642-6F6656F6B1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Attrition Analysis</a:t>
            </a:r>
          </a:p>
        </p:txBody>
      </p:sp>
      <p:sp>
        <p:nvSpPr>
          <p:cNvPr id="37" name="Google Shape;495;p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7E833B-07BD-C2BD-CF87-03415C90D716}"/>
              </a:ext>
            </a:extLst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496;p41">
            <a:extLst>
              <a:ext uri="{FF2B5EF4-FFF2-40B4-BE49-F238E27FC236}">
                <a16:creationId xmlns:a16="http://schemas.microsoft.com/office/drawing/2014/main" id="{25CB8BA1-B4C1-4426-2A71-4D5CDBAB64D0}"/>
              </a:ext>
            </a:extLst>
          </p:cNvPr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39" name="Google Shape;497;p41">
              <a:extLst>
                <a:ext uri="{FF2B5EF4-FFF2-40B4-BE49-F238E27FC236}">
                  <a16:creationId xmlns:a16="http://schemas.microsoft.com/office/drawing/2014/main" id="{F1C36D4F-42A1-1D68-601C-DAA6935257AE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98;p41">
              <a:extLst>
                <a:ext uri="{FF2B5EF4-FFF2-40B4-BE49-F238E27FC236}">
                  <a16:creationId xmlns:a16="http://schemas.microsoft.com/office/drawing/2014/main" id="{EDF605F3-6A36-E8E0-02B7-C82CC08A2CD5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504;p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F79229-CCF0-2313-C83A-8FBD2D9AEBA0}"/>
              </a:ext>
            </a:extLst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505;p41">
            <a:extLst>
              <a:ext uri="{FF2B5EF4-FFF2-40B4-BE49-F238E27FC236}">
                <a16:creationId xmlns:a16="http://schemas.microsoft.com/office/drawing/2014/main" id="{E879F242-B2A0-9D24-19B1-CDF3F6DABFE4}"/>
              </a:ext>
            </a:extLst>
          </p:cNvPr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48" name="Google Shape;506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A93581B-1169-6FDA-5175-1CABCE62671F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507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8640E5C-CABB-158B-73A1-756DE70ADEF7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F26DAADF-AB59-5B7D-3FF9-94388948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sp>
        <p:nvSpPr>
          <p:cNvPr id="51" name="Google Shape;470;p41">
            <a:extLst>
              <a:ext uri="{FF2B5EF4-FFF2-40B4-BE49-F238E27FC236}">
                <a16:creationId xmlns:a16="http://schemas.microsoft.com/office/drawing/2014/main" id="{B307A290-BE0D-72C9-F384-554CABEB510B}"/>
              </a:ext>
            </a:extLst>
          </p:cNvPr>
          <p:cNvSpPr/>
          <p:nvPr/>
        </p:nvSpPr>
        <p:spPr>
          <a:xfrm rot="-5400000">
            <a:off x="181950" y="2833839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283;p37">
            <a:extLst>
              <a:ext uri="{FF2B5EF4-FFF2-40B4-BE49-F238E27FC236}">
                <a16:creationId xmlns:a16="http://schemas.microsoft.com/office/drawing/2014/main" id="{AE5825B9-3569-57F7-52B2-001A451C7F30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53" name="Google Shape;284;p37">
              <a:extLst>
                <a:ext uri="{FF2B5EF4-FFF2-40B4-BE49-F238E27FC236}">
                  <a16:creationId xmlns:a16="http://schemas.microsoft.com/office/drawing/2014/main" id="{3776D00D-3E31-96EF-DC23-32953CF1241E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55" name="Google Shape;285;p37">
                <a:extLst>
                  <a:ext uri="{FF2B5EF4-FFF2-40B4-BE49-F238E27FC236}">
                    <a16:creationId xmlns:a16="http://schemas.microsoft.com/office/drawing/2014/main" id="{F6CB6106-B3D5-DCD2-351E-C1310840F103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286;p37">
                <a:extLst>
                  <a:ext uri="{FF2B5EF4-FFF2-40B4-BE49-F238E27FC236}">
                    <a16:creationId xmlns:a16="http://schemas.microsoft.com/office/drawing/2014/main" id="{8414E1ED-B5D0-EA68-74EF-B443474E3B14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" name="Google Shape;287;p37">
              <a:extLst>
                <a:ext uri="{FF2B5EF4-FFF2-40B4-BE49-F238E27FC236}">
                  <a16:creationId xmlns:a16="http://schemas.microsoft.com/office/drawing/2014/main" id="{D4BE3B05-4970-ACF3-B7E4-A194A8DD8069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7" name="Google Shape;288;p37">
            <a:extLst>
              <a:ext uri="{FF2B5EF4-FFF2-40B4-BE49-F238E27FC236}">
                <a16:creationId xmlns:a16="http://schemas.microsoft.com/office/drawing/2014/main" id="{2438AEAF-0B32-CEC7-E35F-63708960806E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58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F75615DD-B1CC-4D92-835E-185ED779BBD4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ED0F4C54-E756-C92D-4F5E-EA290BA30951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F6932E76-E7CD-54B2-9BA3-2C040C62F17D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" name="Google Shape;292;p37">
            <a:extLst>
              <a:ext uri="{FF2B5EF4-FFF2-40B4-BE49-F238E27FC236}">
                <a16:creationId xmlns:a16="http://schemas.microsoft.com/office/drawing/2014/main" id="{26B54C4A-F323-274C-9764-73D58D0FC031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62" name="Google Shape;293;p37">
              <a:extLst>
                <a:ext uri="{FF2B5EF4-FFF2-40B4-BE49-F238E27FC236}">
                  <a16:creationId xmlns:a16="http://schemas.microsoft.com/office/drawing/2014/main" id="{0150B48D-AF88-134D-85D3-925800A89C29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4;p37">
              <a:extLst>
                <a:ext uri="{FF2B5EF4-FFF2-40B4-BE49-F238E27FC236}">
                  <a16:creationId xmlns:a16="http://schemas.microsoft.com/office/drawing/2014/main" id="{8EBE46FF-547C-EFE5-B4F3-3D8EB841BDDB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295;p37">
            <a:extLst>
              <a:ext uri="{FF2B5EF4-FFF2-40B4-BE49-F238E27FC236}">
                <a16:creationId xmlns:a16="http://schemas.microsoft.com/office/drawing/2014/main" id="{265FC7E2-AED2-4BCD-ACB9-4256980B3FBF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65" name="Google Shape;296;p37">
              <a:extLst>
                <a:ext uri="{FF2B5EF4-FFF2-40B4-BE49-F238E27FC236}">
                  <a16:creationId xmlns:a16="http://schemas.microsoft.com/office/drawing/2014/main" id="{FD09F6DC-3728-866A-06A2-2048E3729E02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7;p37">
              <a:extLst>
                <a:ext uri="{FF2B5EF4-FFF2-40B4-BE49-F238E27FC236}">
                  <a16:creationId xmlns:a16="http://schemas.microsoft.com/office/drawing/2014/main" id="{F34A638C-619A-3A83-CB2A-3C24362B3559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7" name="Google Shape;298;p37">
            <a:extLst>
              <a:ext uri="{FF2B5EF4-FFF2-40B4-BE49-F238E27FC236}">
                <a16:creationId xmlns:a16="http://schemas.microsoft.com/office/drawing/2014/main" id="{9E97AE03-0041-E112-3721-1C174B8477F9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68" name="Google Shape;299;p37">
              <a:extLst>
                <a:ext uri="{FF2B5EF4-FFF2-40B4-BE49-F238E27FC236}">
                  <a16:creationId xmlns:a16="http://schemas.microsoft.com/office/drawing/2014/main" id="{30ADB6BB-6014-0D80-2C0F-83DA8D485D95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" name="Google Shape;300;p37">
              <a:extLst>
                <a:ext uri="{FF2B5EF4-FFF2-40B4-BE49-F238E27FC236}">
                  <a16:creationId xmlns:a16="http://schemas.microsoft.com/office/drawing/2014/main" id="{D9BBB910-7887-64AB-2D58-AA1B6861FEE6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301;p37">
              <a:extLst>
                <a:ext uri="{FF2B5EF4-FFF2-40B4-BE49-F238E27FC236}">
                  <a16:creationId xmlns:a16="http://schemas.microsoft.com/office/drawing/2014/main" id="{21511B85-77BA-054F-683C-83783E357D35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" name="Google Shape;307;p37">
            <a:extLst>
              <a:ext uri="{FF2B5EF4-FFF2-40B4-BE49-F238E27FC236}">
                <a16:creationId xmlns:a16="http://schemas.microsoft.com/office/drawing/2014/main" id="{A43659BE-0927-08BB-9760-E18C25BB9A0A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308;p37">
            <a:extLst>
              <a:ext uri="{FF2B5EF4-FFF2-40B4-BE49-F238E27FC236}">
                <a16:creationId xmlns:a16="http://schemas.microsoft.com/office/drawing/2014/main" id="{3F79B238-EB80-A0EB-A782-EC5CFB06A681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09;p37">
            <a:extLst>
              <a:ext uri="{FF2B5EF4-FFF2-40B4-BE49-F238E27FC236}">
                <a16:creationId xmlns:a16="http://schemas.microsoft.com/office/drawing/2014/main" id="{5A43E889-885A-D696-B34E-3046FF0FDC18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310;p37">
            <a:extLst>
              <a:ext uri="{FF2B5EF4-FFF2-40B4-BE49-F238E27FC236}">
                <a16:creationId xmlns:a16="http://schemas.microsoft.com/office/drawing/2014/main" id="{17355A5E-E982-2818-AFC2-7FE9044ADC7A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11;p37">
            <a:extLst>
              <a:ext uri="{FF2B5EF4-FFF2-40B4-BE49-F238E27FC236}">
                <a16:creationId xmlns:a16="http://schemas.microsoft.com/office/drawing/2014/main" id="{2B18F4D2-CBD8-829A-57D4-7EE437982996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2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58"/>
          <p:cNvSpPr txBox="1">
            <a:spLocks noGrp="1"/>
          </p:cNvSpPr>
          <p:nvPr>
            <p:ph type="title"/>
          </p:nvPr>
        </p:nvSpPr>
        <p:spPr>
          <a:xfrm>
            <a:off x="1138715" y="2619725"/>
            <a:ext cx="68665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Analysis</a:t>
            </a:r>
            <a:endParaRPr dirty="0"/>
          </a:p>
        </p:txBody>
      </p:sp>
      <p:grpSp>
        <p:nvGrpSpPr>
          <p:cNvPr id="1380" name="Google Shape;1380;p58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381" name="Google Shape;1381;p58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58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58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03" name="Google Shape;1403;p58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4" name="Google Shape;1404;p58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405" name="Google Shape;1405;p58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58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2" name="Google Shape;1412;p58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3" name="Google Shape;1413;p58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414" name="Google Shape;1414;p58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58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7" name="Google Shape;1417;p58"/>
          <p:cNvSpPr txBox="1">
            <a:spLocks noGrp="1"/>
          </p:cNvSpPr>
          <p:nvPr>
            <p:ph type="title" idx="2"/>
          </p:nvPr>
        </p:nvSpPr>
        <p:spPr>
          <a:xfrm>
            <a:off x="3776825" y="17018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1D7CF4-D638-31E3-906F-3145F52F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grpSp>
        <p:nvGrpSpPr>
          <p:cNvPr id="29" name="Google Shape;283;p37">
            <a:extLst>
              <a:ext uri="{FF2B5EF4-FFF2-40B4-BE49-F238E27FC236}">
                <a16:creationId xmlns:a16="http://schemas.microsoft.com/office/drawing/2014/main" id="{7A2DFFE6-D351-D713-00D9-0C722BBE37DE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30" name="Google Shape;284;p37">
              <a:extLst>
                <a:ext uri="{FF2B5EF4-FFF2-40B4-BE49-F238E27FC236}">
                  <a16:creationId xmlns:a16="http://schemas.microsoft.com/office/drawing/2014/main" id="{01C9E720-0E89-2AAA-F313-9E378DC0F52F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32" name="Google Shape;285;p37">
                <a:extLst>
                  <a:ext uri="{FF2B5EF4-FFF2-40B4-BE49-F238E27FC236}">
                    <a16:creationId xmlns:a16="http://schemas.microsoft.com/office/drawing/2014/main" id="{7AE5F26D-179F-F4BC-E9E9-12BF5EAAEA93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286;p37">
                <a:extLst>
                  <a:ext uri="{FF2B5EF4-FFF2-40B4-BE49-F238E27FC236}">
                    <a16:creationId xmlns:a16="http://schemas.microsoft.com/office/drawing/2014/main" id="{150CBD17-F360-D457-BB86-06CDA667D56C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" name="Google Shape;287;p37">
              <a:extLst>
                <a:ext uri="{FF2B5EF4-FFF2-40B4-BE49-F238E27FC236}">
                  <a16:creationId xmlns:a16="http://schemas.microsoft.com/office/drawing/2014/main" id="{69079872-D186-061B-C995-F6C3FCC655DA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" name="Google Shape;288;p37">
            <a:extLst>
              <a:ext uri="{FF2B5EF4-FFF2-40B4-BE49-F238E27FC236}">
                <a16:creationId xmlns:a16="http://schemas.microsoft.com/office/drawing/2014/main" id="{3AD92D34-BD87-AC86-4DB5-483D2B4D1F4F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35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B12AA8D7-6FD1-59DD-0A46-F5005E5602CE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46FBE2B3-ADD8-DDE4-48B9-20B80E5D06F6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823E3D11-D7B0-44C5-307A-5CF37B406E8A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292;p37">
            <a:extLst>
              <a:ext uri="{FF2B5EF4-FFF2-40B4-BE49-F238E27FC236}">
                <a16:creationId xmlns:a16="http://schemas.microsoft.com/office/drawing/2014/main" id="{BFE38519-6215-775D-7913-6E0EFA75AD00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39" name="Google Shape;293;p37">
              <a:extLst>
                <a:ext uri="{FF2B5EF4-FFF2-40B4-BE49-F238E27FC236}">
                  <a16:creationId xmlns:a16="http://schemas.microsoft.com/office/drawing/2014/main" id="{A53620E8-2A24-5C45-983E-B653C6D2244F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94;p37">
              <a:extLst>
                <a:ext uri="{FF2B5EF4-FFF2-40B4-BE49-F238E27FC236}">
                  <a16:creationId xmlns:a16="http://schemas.microsoft.com/office/drawing/2014/main" id="{41E15529-C69D-813F-5769-65E5A761CA09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95;p37">
            <a:extLst>
              <a:ext uri="{FF2B5EF4-FFF2-40B4-BE49-F238E27FC236}">
                <a16:creationId xmlns:a16="http://schemas.microsoft.com/office/drawing/2014/main" id="{6D51C909-078E-788E-EFF8-0A5611EA300F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42" name="Google Shape;296;p37">
              <a:extLst>
                <a:ext uri="{FF2B5EF4-FFF2-40B4-BE49-F238E27FC236}">
                  <a16:creationId xmlns:a16="http://schemas.microsoft.com/office/drawing/2014/main" id="{F40FA4F4-9AFF-2923-BAC9-4EA21210F40C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7;p37">
              <a:extLst>
                <a:ext uri="{FF2B5EF4-FFF2-40B4-BE49-F238E27FC236}">
                  <a16:creationId xmlns:a16="http://schemas.microsoft.com/office/drawing/2014/main" id="{A271EAB4-7072-F420-38D8-B899BA6A9124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4" name="Google Shape;298;p37">
            <a:extLst>
              <a:ext uri="{FF2B5EF4-FFF2-40B4-BE49-F238E27FC236}">
                <a16:creationId xmlns:a16="http://schemas.microsoft.com/office/drawing/2014/main" id="{06D8EF72-0BEB-A7F2-014B-D131C80A91C3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45" name="Google Shape;299;p37">
              <a:extLst>
                <a:ext uri="{FF2B5EF4-FFF2-40B4-BE49-F238E27FC236}">
                  <a16:creationId xmlns:a16="http://schemas.microsoft.com/office/drawing/2014/main" id="{1E7CEE59-BB4B-BB70-3CDF-3F8A2805BB64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" name="Google Shape;300;p37">
              <a:extLst>
                <a:ext uri="{FF2B5EF4-FFF2-40B4-BE49-F238E27FC236}">
                  <a16:creationId xmlns:a16="http://schemas.microsoft.com/office/drawing/2014/main" id="{41767620-09CD-5159-3F28-A77FED6414BE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301;p37">
              <a:extLst>
                <a:ext uri="{FF2B5EF4-FFF2-40B4-BE49-F238E27FC236}">
                  <a16:creationId xmlns:a16="http://schemas.microsoft.com/office/drawing/2014/main" id="{D0DAFD12-74E4-BC44-5C60-18700A3443E5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" name="Google Shape;307;p37">
            <a:extLst>
              <a:ext uri="{FF2B5EF4-FFF2-40B4-BE49-F238E27FC236}">
                <a16:creationId xmlns:a16="http://schemas.microsoft.com/office/drawing/2014/main" id="{D61D8DB6-632E-4F3F-8D5E-F69E18ABC872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08;p37">
            <a:extLst>
              <a:ext uri="{FF2B5EF4-FFF2-40B4-BE49-F238E27FC236}">
                <a16:creationId xmlns:a16="http://schemas.microsoft.com/office/drawing/2014/main" id="{41E08905-1EDB-329F-95F1-257F84C9CA31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09;p37">
            <a:extLst>
              <a:ext uri="{FF2B5EF4-FFF2-40B4-BE49-F238E27FC236}">
                <a16:creationId xmlns:a16="http://schemas.microsoft.com/office/drawing/2014/main" id="{E1DBAEC6-F2DB-D699-AF85-2AA14F3CF82C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310;p37">
            <a:extLst>
              <a:ext uri="{FF2B5EF4-FFF2-40B4-BE49-F238E27FC236}">
                <a16:creationId xmlns:a16="http://schemas.microsoft.com/office/drawing/2014/main" id="{40844CC7-B20E-0418-B90B-34D8146E9F18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311;p37">
            <a:extLst>
              <a:ext uri="{FF2B5EF4-FFF2-40B4-BE49-F238E27FC236}">
                <a16:creationId xmlns:a16="http://schemas.microsoft.com/office/drawing/2014/main" id="{2796975F-AB55-E19E-DC95-A51CBCFD466B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9"/>
          <p:cNvSpPr/>
          <p:nvPr/>
        </p:nvSpPr>
        <p:spPr>
          <a:xfrm>
            <a:off x="1293525" y="2518329"/>
            <a:ext cx="2177400" cy="1193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9"/>
          <p:cNvSpPr/>
          <p:nvPr/>
        </p:nvSpPr>
        <p:spPr>
          <a:xfrm>
            <a:off x="3807300" y="2518329"/>
            <a:ext cx="2177400" cy="1193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9"/>
          <p:cNvSpPr/>
          <p:nvPr/>
        </p:nvSpPr>
        <p:spPr>
          <a:xfrm>
            <a:off x="6251200" y="2518329"/>
            <a:ext cx="2177400" cy="1193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9"/>
          <p:cNvSpPr/>
          <p:nvPr/>
        </p:nvSpPr>
        <p:spPr>
          <a:xfrm>
            <a:off x="6961900" y="1577529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9"/>
          <p:cNvSpPr/>
          <p:nvPr/>
        </p:nvSpPr>
        <p:spPr>
          <a:xfrm rot="5400000">
            <a:off x="4518000" y="1577529"/>
            <a:ext cx="756000" cy="756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Analysis</a:t>
            </a:r>
            <a:endParaRPr dirty="0"/>
          </a:p>
        </p:txBody>
      </p:sp>
      <p:sp>
        <p:nvSpPr>
          <p:cNvPr id="1428" name="Google Shape;1428;p59"/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9" name="Google Shape;1429;p5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430" name="Google Shape;1430;p5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5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5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2" name="Google Shape;1452;p59"/>
          <p:cNvSpPr txBox="1">
            <a:spLocks noGrp="1"/>
          </p:cNvSpPr>
          <p:nvPr>
            <p:ph type="title" idx="2"/>
          </p:nvPr>
        </p:nvSpPr>
        <p:spPr>
          <a:xfrm>
            <a:off x="3972600" y="2518329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Active Employees</a:t>
            </a:r>
            <a:endParaRPr dirty="0"/>
          </a:p>
        </p:txBody>
      </p:sp>
      <p:sp>
        <p:nvSpPr>
          <p:cNvPr id="1453" name="Google Shape;1453;p59"/>
          <p:cNvSpPr txBox="1">
            <a:spLocks noGrp="1"/>
          </p:cNvSpPr>
          <p:nvPr>
            <p:ph type="title" idx="3"/>
          </p:nvPr>
        </p:nvSpPr>
        <p:spPr>
          <a:xfrm>
            <a:off x="1458825" y="2518329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Employees</a:t>
            </a:r>
            <a:endParaRPr dirty="0"/>
          </a:p>
        </p:txBody>
      </p:sp>
      <p:sp>
        <p:nvSpPr>
          <p:cNvPr id="1454" name="Google Shape;1454;p59"/>
          <p:cNvSpPr txBox="1">
            <a:spLocks noGrp="1"/>
          </p:cNvSpPr>
          <p:nvPr>
            <p:ph type="subTitle" idx="1"/>
          </p:nvPr>
        </p:nvSpPr>
        <p:spPr>
          <a:xfrm>
            <a:off x="3972600" y="3084858"/>
            <a:ext cx="1846800" cy="64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1233 employees</a:t>
            </a:r>
          </a:p>
        </p:txBody>
      </p:sp>
      <p:sp>
        <p:nvSpPr>
          <p:cNvPr id="1455" name="Google Shape;1455;p59"/>
          <p:cNvSpPr txBox="1">
            <a:spLocks noGrp="1"/>
          </p:cNvSpPr>
          <p:nvPr>
            <p:ph type="subTitle" idx="4"/>
          </p:nvPr>
        </p:nvSpPr>
        <p:spPr>
          <a:xfrm>
            <a:off x="1458825" y="3084870"/>
            <a:ext cx="1846800" cy="64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1470 employees</a:t>
            </a:r>
          </a:p>
        </p:txBody>
      </p:sp>
      <p:sp>
        <p:nvSpPr>
          <p:cNvPr id="1456" name="Google Shape;1456;p59"/>
          <p:cNvSpPr txBox="1">
            <a:spLocks noGrp="1"/>
          </p:cNvSpPr>
          <p:nvPr>
            <p:ph type="title" idx="5"/>
          </p:nvPr>
        </p:nvSpPr>
        <p:spPr>
          <a:xfrm>
            <a:off x="6416500" y="2518329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Ex-Employees</a:t>
            </a:r>
            <a:endParaRPr dirty="0"/>
          </a:p>
        </p:txBody>
      </p:sp>
      <p:sp>
        <p:nvSpPr>
          <p:cNvPr id="1457" name="Google Shape;1457;p59"/>
          <p:cNvSpPr txBox="1">
            <a:spLocks noGrp="1"/>
          </p:cNvSpPr>
          <p:nvPr>
            <p:ph type="subTitle" idx="6"/>
          </p:nvPr>
        </p:nvSpPr>
        <p:spPr>
          <a:xfrm>
            <a:off x="6416500" y="3084858"/>
            <a:ext cx="1846800" cy="64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237 employees</a:t>
            </a:r>
          </a:p>
        </p:txBody>
      </p:sp>
      <p:sp>
        <p:nvSpPr>
          <p:cNvPr id="1458" name="Google Shape;1458;p59"/>
          <p:cNvSpPr/>
          <p:nvPr/>
        </p:nvSpPr>
        <p:spPr>
          <a:xfrm>
            <a:off x="2004225" y="1577529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59"/>
          <p:cNvGrpSpPr/>
          <p:nvPr/>
        </p:nvGrpSpPr>
        <p:grpSpPr>
          <a:xfrm>
            <a:off x="4701883" y="1711058"/>
            <a:ext cx="388234" cy="461083"/>
            <a:chOff x="-60232500" y="2671225"/>
            <a:chExt cx="268600" cy="319000"/>
          </a:xfrm>
        </p:grpSpPr>
        <p:sp>
          <p:nvSpPr>
            <p:cNvPr id="1470" name="Google Shape;1470;p59"/>
            <p:cNvSpPr/>
            <p:nvPr/>
          </p:nvSpPr>
          <p:spPr>
            <a:xfrm>
              <a:off x="-60222275" y="2843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40" y="1"/>
                    <a:pt x="851" y="190"/>
                    <a:pt x="851" y="410"/>
                  </a:cubicBezTo>
                  <a:lnTo>
                    <a:pt x="851" y="694"/>
                  </a:lnTo>
                  <a:cubicBezTo>
                    <a:pt x="379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1009" y="3246"/>
                  </a:cubicBezTo>
                  <a:cubicBezTo>
                    <a:pt x="1324" y="3498"/>
                    <a:pt x="1671" y="3718"/>
                    <a:pt x="1671" y="3970"/>
                  </a:cubicBezTo>
                  <a:cubicBezTo>
                    <a:pt x="1671" y="4191"/>
                    <a:pt x="1482" y="4348"/>
                    <a:pt x="1261" y="4348"/>
                  </a:cubicBezTo>
                  <a:cubicBezTo>
                    <a:pt x="1072" y="4348"/>
                    <a:pt x="851" y="4159"/>
                    <a:pt x="851" y="3970"/>
                  </a:cubicBezTo>
                  <a:cubicBezTo>
                    <a:pt x="851" y="3718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70"/>
                  </a:cubicBezTo>
                  <a:cubicBezTo>
                    <a:pt x="64" y="4506"/>
                    <a:pt x="410" y="4947"/>
                    <a:pt x="883" y="5136"/>
                  </a:cubicBezTo>
                  <a:lnTo>
                    <a:pt x="883" y="5419"/>
                  </a:lnTo>
                  <a:cubicBezTo>
                    <a:pt x="883" y="5672"/>
                    <a:pt x="1072" y="5861"/>
                    <a:pt x="1324" y="5861"/>
                  </a:cubicBezTo>
                  <a:cubicBezTo>
                    <a:pt x="1545" y="5861"/>
                    <a:pt x="1702" y="5672"/>
                    <a:pt x="1702" y="5419"/>
                  </a:cubicBezTo>
                  <a:lnTo>
                    <a:pt x="1702" y="5136"/>
                  </a:lnTo>
                  <a:cubicBezTo>
                    <a:pt x="2175" y="4978"/>
                    <a:pt x="2521" y="4506"/>
                    <a:pt x="2521" y="3970"/>
                  </a:cubicBezTo>
                  <a:cubicBezTo>
                    <a:pt x="2521" y="3309"/>
                    <a:pt x="1986" y="2899"/>
                    <a:pt x="1545" y="2584"/>
                  </a:cubicBezTo>
                  <a:cubicBezTo>
                    <a:pt x="1229" y="2364"/>
                    <a:pt x="883" y="2111"/>
                    <a:pt x="883" y="1891"/>
                  </a:cubicBezTo>
                  <a:cubicBezTo>
                    <a:pt x="883" y="1639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91"/>
                  </a:cubicBezTo>
                  <a:cubicBezTo>
                    <a:pt x="1671" y="2111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91"/>
                  </a:cubicBezTo>
                  <a:cubicBezTo>
                    <a:pt x="2490" y="1324"/>
                    <a:pt x="2143" y="883"/>
                    <a:pt x="1671" y="694"/>
                  </a:cubicBezTo>
                  <a:lnTo>
                    <a:pt x="1671" y="410"/>
                  </a:lnTo>
                  <a:cubicBezTo>
                    <a:pt x="1671" y="190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9"/>
            <p:cNvSpPr/>
            <p:nvPr/>
          </p:nvSpPr>
          <p:spPr>
            <a:xfrm>
              <a:off x="-60232500" y="2671225"/>
              <a:ext cx="268600" cy="318225"/>
            </a:xfrm>
            <a:custGeom>
              <a:avLst/>
              <a:gdLst/>
              <a:ahLst/>
              <a:cxnLst/>
              <a:rect l="l" t="t" r="r" b="b"/>
              <a:pathLst>
                <a:path w="10744" h="12729" extrusionOk="0">
                  <a:moveTo>
                    <a:pt x="5419" y="1701"/>
                  </a:moveTo>
                  <a:cubicBezTo>
                    <a:pt x="7561" y="1701"/>
                    <a:pt x="9357" y="3151"/>
                    <a:pt x="9830" y="5167"/>
                  </a:cubicBezTo>
                  <a:cubicBezTo>
                    <a:pt x="9641" y="5041"/>
                    <a:pt x="9389" y="5009"/>
                    <a:pt x="9137" y="5009"/>
                  </a:cubicBezTo>
                  <a:cubicBezTo>
                    <a:pt x="8601" y="5009"/>
                    <a:pt x="8191" y="5230"/>
                    <a:pt x="7908" y="5545"/>
                  </a:cubicBezTo>
                  <a:cubicBezTo>
                    <a:pt x="7593" y="5198"/>
                    <a:pt x="7152" y="5009"/>
                    <a:pt x="6679" y="5009"/>
                  </a:cubicBezTo>
                  <a:cubicBezTo>
                    <a:pt x="6175" y="5009"/>
                    <a:pt x="5734" y="5230"/>
                    <a:pt x="5419" y="5545"/>
                  </a:cubicBezTo>
                  <a:cubicBezTo>
                    <a:pt x="5104" y="5198"/>
                    <a:pt x="4663" y="5009"/>
                    <a:pt x="4190" y="5009"/>
                  </a:cubicBezTo>
                  <a:cubicBezTo>
                    <a:pt x="3686" y="5009"/>
                    <a:pt x="3245" y="5230"/>
                    <a:pt x="2993" y="5545"/>
                  </a:cubicBezTo>
                  <a:cubicBezTo>
                    <a:pt x="2678" y="5198"/>
                    <a:pt x="2237" y="5009"/>
                    <a:pt x="1764" y="5009"/>
                  </a:cubicBezTo>
                  <a:cubicBezTo>
                    <a:pt x="1512" y="5009"/>
                    <a:pt x="1292" y="5041"/>
                    <a:pt x="1040" y="5167"/>
                  </a:cubicBezTo>
                  <a:cubicBezTo>
                    <a:pt x="1481" y="3151"/>
                    <a:pt x="3308" y="1701"/>
                    <a:pt x="5419" y="1701"/>
                  </a:cubicBezTo>
                  <a:close/>
                  <a:moveTo>
                    <a:pt x="5356" y="0"/>
                  </a:moveTo>
                  <a:cubicBezTo>
                    <a:pt x="5104" y="0"/>
                    <a:pt x="4946" y="189"/>
                    <a:pt x="4946" y="441"/>
                  </a:cubicBezTo>
                  <a:lnTo>
                    <a:pt x="4946" y="851"/>
                  </a:lnTo>
                  <a:cubicBezTo>
                    <a:pt x="2206" y="1071"/>
                    <a:pt x="0" y="3371"/>
                    <a:pt x="0" y="6207"/>
                  </a:cubicBezTo>
                  <a:lnTo>
                    <a:pt x="0" y="6648"/>
                  </a:lnTo>
                  <a:lnTo>
                    <a:pt x="32" y="6648"/>
                  </a:lnTo>
                  <a:cubicBezTo>
                    <a:pt x="32" y="6900"/>
                    <a:pt x="221" y="7089"/>
                    <a:pt x="473" y="7089"/>
                  </a:cubicBezTo>
                  <a:cubicBezTo>
                    <a:pt x="693" y="7089"/>
                    <a:pt x="851" y="6900"/>
                    <a:pt x="851" y="6648"/>
                  </a:cubicBezTo>
                  <a:cubicBezTo>
                    <a:pt x="851" y="6175"/>
                    <a:pt x="1197" y="5829"/>
                    <a:pt x="1701" y="5829"/>
                  </a:cubicBezTo>
                  <a:cubicBezTo>
                    <a:pt x="2143" y="5829"/>
                    <a:pt x="2521" y="6175"/>
                    <a:pt x="2521" y="6648"/>
                  </a:cubicBezTo>
                  <a:cubicBezTo>
                    <a:pt x="2521" y="6900"/>
                    <a:pt x="2710" y="7089"/>
                    <a:pt x="2899" y="7089"/>
                  </a:cubicBezTo>
                  <a:cubicBezTo>
                    <a:pt x="3119" y="7089"/>
                    <a:pt x="3308" y="6900"/>
                    <a:pt x="3308" y="6648"/>
                  </a:cubicBezTo>
                  <a:cubicBezTo>
                    <a:pt x="3308" y="6175"/>
                    <a:pt x="3655" y="5829"/>
                    <a:pt x="4127" y="5829"/>
                  </a:cubicBezTo>
                  <a:cubicBezTo>
                    <a:pt x="4600" y="5829"/>
                    <a:pt x="4946" y="6175"/>
                    <a:pt x="4946" y="6648"/>
                  </a:cubicBezTo>
                  <a:lnTo>
                    <a:pt x="4946" y="11499"/>
                  </a:lnTo>
                  <a:cubicBezTo>
                    <a:pt x="4946" y="12161"/>
                    <a:pt x="5514" y="12728"/>
                    <a:pt x="6175" y="12728"/>
                  </a:cubicBezTo>
                  <a:cubicBezTo>
                    <a:pt x="6837" y="12728"/>
                    <a:pt x="7404" y="12161"/>
                    <a:pt x="7404" y="11499"/>
                  </a:cubicBezTo>
                  <a:lnTo>
                    <a:pt x="7404" y="10680"/>
                  </a:lnTo>
                  <a:cubicBezTo>
                    <a:pt x="7404" y="10428"/>
                    <a:pt x="7215" y="10239"/>
                    <a:pt x="6994" y="10239"/>
                  </a:cubicBezTo>
                  <a:cubicBezTo>
                    <a:pt x="6805" y="10239"/>
                    <a:pt x="6616" y="10428"/>
                    <a:pt x="6616" y="10680"/>
                  </a:cubicBezTo>
                  <a:lnTo>
                    <a:pt x="6616" y="11499"/>
                  </a:lnTo>
                  <a:cubicBezTo>
                    <a:pt x="6616" y="11720"/>
                    <a:pt x="6427" y="11940"/>
                    <a:pt x="6175" y="11940"/>
                  </a:cubicBezTo>
                  <a:cubicBezTo>
                    <a:pt x="5955" y="11940"/>
                    <a:pt x="5797" y="11720"/>
                    <a:pt x="5797" y="11499"/>
                  </a:cubicBezTo>
                  <a:lnTo>
                    <a:pt x="5797" y="6648"/>
                  </a:lnTo>
                  <a:cubicBezTo>
                    <a:pt x="5797" y="6175"/>
                    <a:pt x="6144" y="5829"/>
                    <a:pt x="6616" y="5829"/>
                  </a:cubicBezTo>
                  <a:cubicBezTo>
                    <a:pt x="7089" y="5829"/>
                    <a:pt x="7435" y="6175"/>
                    <a:pt x="7435" y="6648"/>
                  </a:cubicBezTo>
                  <a:cubicBezTo>
                    <a:pt x="7435" y="6900"/>
                    <a:pt x="7624" y="7089"/>
                    <a:pt x="7876" y="7089"/>
                  </a:cubicBezTo>
                  <a:cubicBezTo>
                    <a:pt x="8097" y="7089"/>
                    <a:pt x="8255" y="6900"/>
                    <a:pt x="8255" y="6648"/>
                  </a:cubicBezTo>
                  <a:cubicBezTo>
                    <a:pt x="8255" y="6175"/>
                    <a:pt x="8633" y="5829"/>
                    <a:pt x="9105" y="5829"/>
                  </a:cubicBezTo>
                  <a:cubicBezTo>
                    <a:pt x="9578" y="5829"/>
                    <a:pt x="9924" y="6175"/>
                    <a:pt x="9924" y="6648"/>
                  </a:cubicBezTo>
                  <a:cubicBezTo>
                    <a:pt x="9924" y="6900"/>
                    <a:pt x="10113" y="7089"/>
                    <a:pt x="10302" y="7089"/>
                  </a:cubicBezTo>
                  <a:cubicBezTo>
                    <a:pt x="10554" y="7089"/>
                    <a:pt x="10743" y="6900"/>
                    <a:pt x="10743" y="6648"/>
                  </a:cubicBezTo>
                  <a:lnTo>
                    <a:pt x="10743" y="6207"/>
                  </a:lnTo>
                  <a:cubicBezTo>
                    <a:pt x="10743" y="3371"/>
                    <a:pt x="8538" y="1071"/>
                    <a:pt x="5797" y="851"/>
                  </a:cubicBezTo>
                  <a:lnTo>
                    <a:pt x="5797" y="441"/>
                  </a:lnTo>
                  <a:cubicBezTo>
                    <a:pt x="5797" y="189"/>
                    <a:pt x="55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5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9" name="Google Shape;1479;p5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480" name="Google Shape;1480;p5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5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7" name="Google Shape;1487;p5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5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489" name="Google Shape;1489;p5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5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11402;p86">
            <a:extLst>
              <a:ext uri="{FF2B5EF4-FFF2-40B4-BE49-F238E27FC236}">
                <a16:creationId xmlns:a16="http://schemas.microsoft.com/office/drawing/2014/main" id="{FCB54892-1883-C095-01C7-877ACD1B7720}"/>
              </a:ext>
            </a:extLst>
          </p:cNvPr>
          <p:cNvSpPr/>
          <p:nvPr/>
        </p:nvSpPr>
        <p:spPr>
          <a:xfrm>
            <a:off x="7155392" y="1819126"/>
            <a:ext cx="369016" cy="364563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2210;p68">
            <a:extLst>
              <a:ext uri="{FF2B5EF4-FFF2-40B4-BE49-F238E27FC236}">
                <a16:creationId xmlns:a16="http://schemas.microsoft.com/office/drawing/2014/main" id="{0C1A4754-0F78-FC43-B866-AE435451D3DD}"/>
              </a:ext>
            </a:extLst>
          </p:cNvPr>
          <p:cNvGrpSpPr/>
          <p:nvPr/>
        </p:nvGrpSpPr>
        <p:grpSpPr>
          <a:xfrm>
            <a:off x="2167827" y="1759352"/>
            <a:ext cx="420796" cy="421914"/>
            <a:chOff x="-1333200" y="2770450"/>
            <a:chExt cx="291450" cy="292225"/>
          </a:xfrm>
        </p:grpSpPr>
        <p:sp>
          <p:nvSpPr>
            <p:cNvPr id="35" name="Google Shape;2211;p68">
              <a:extLst>
                <a:ext uri="{FF2B5EF4-FFF2-40B4-BE49-F238E27FC236}">
                  <a16:creationId xmlns:a16="http://schemas.microsoft.com/office/drawing/2014/main" id="{00DDDE7D-6426-22C5-1728-D4D782BCF7C8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2;p68">
              <a:extLst>
                <a:ext uri="{FF2B5EF4-FFF2-40B4-BE49-F238E27FC236}">
                  <a16:creationId xmlns:a16="http://schemas.microsoft.com/office/drawing/2014/main" id="{BAFD710F-61D6-39DA-4FC3-EB7F69144BF3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0D54CD4-195A-9429-247B-DB069BC3C40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grpSp>
        <p:nvGrpSpPr>
          <p:cNvPr id="40" name="Google Shape;283;p37">
            <a:extLst>
              <a:ext uri="{FF2B5EF4-FFF2-40B4-BE49-F238E27FC236}">
                <a16:creationId xmlns:a16="http://schemas.microsoft.com/office/drawing/2014/main" id="{32DE9BBA-6057-85E8-AEFC-7530C5ED6B47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41" name="Google Shape;284;p37">
              <a:extLst>
                <a:ext uri="{FF2B5EF4-FFF2-40B4-BE49-F238E27FC236}">
                  <a16:creationId xmlns:a16="http://schemas.microsoft.com/office/drawing/2014/main" id="{02EBE706-3A2B-BA1A-61FB-0DCEB6D73E5B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43" name="Google Shape;285;p37">
                <a:extLst>
                  <a:ext uri="{FF2B5EF4-FFF2-40B4-BE49-F238E27FC236}">
                    <a16:creationId xmlns:a16="http://schemas.microsoft.com/office/drawing/2014/main" id="{DCF7FDCC-66BB-B531-49B8-1D483B42A7EF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286;p37">
                <a:extLst>
                  <a:ext uri="{FF2B5EF4-FFF2-40B4-BE49-F238E27FC236}">
                    <a16:creationId xmlns:a16="http://schemas.microsoft.com/office/drawing/2014/main" id="{0959CD0A-A49B-4F79-FA98-0B9B620DD77C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" name="Google Shape;287;p37">
              <a:extLst>
                <a:ext uri="{FF2B5EF4-FFF2-40B4-BE49-F238E27FC236}">
                  <a16:creationId xmlns:a16="http://schemas.microsoft.com/office/drawing/2014/main" id="{938B377A-EF38-56FF-C7DB-CBB33C1168F8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5" name="Google Shape;288;p37">
            <a:extLst>
              <a:ext uri="{FF2B5EF4-FFF2-40B4-BE49-F238E27FC236}">
                <a16:creationId xmlns:a16="http://schemas.microsoft.com/office/drawing/2014/main" id="{02DD1365-1DE9-5260-09DC-E9E65ECADF0A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46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B3E371DC-56F7-7B51-1E75-FEFC67327D65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81993EE7-2A38-49D4-8F8E-DD399F5DACEB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CC869F51-38EE-3402-AA02-2C4612010199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oogle Shape;292;p37">
            <a:extLst>
              <a:ext uri="{FF2B5EF4-FFF2-40B4-BE49-F238E27FC236}">
                <a16:creationId xmlns:a16="http://schemas.microsoft.com/office/drawing/2014/main" id="{BC7778D1-6D3F-F0CB-6482-B1997E99C5E4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50" name="Google Shape;293;p37">
              <a:extLst>
                <a:ext uri="{FF2B5EF4-FFF2-40B4-BE49-F238E27FC236}">
                  <a16:creationId xmlns:a16="http://schemas.microsoft.com/office/drawing/2014/main" id="{5B2C8A20-7BE1-DABB-EDB5-D24219579E25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4;p37">
              <a:extLst>
                <a:ext uri="{FF2B5EF4-FFF2-40B4-BE49-F238E27FC236}">
                  <a16:creationId xmlns:a16="http://schemas.microsoft.com/office/drawing/2014/main" id="{D58AB94E-02EB-C3C7-8148-81B59DE35032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95;p37">
            <a:extLst>
              <a:ext uri="{FF2B5EF4-FFF2-40B4-BE49-F238E27FC236}">
                <a16:creationId xmlns:a16="http://schemas.microsoft.com/office/drawing/2014/main" id="{66A4A09C-5AE4-A07C-F50C-6554B52C0F37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53" name="Google Shape;296;p37">
              <a:extLst>
                <a:ext uri="{FF2B5EF4-FFF2-40B4-BE49-F238E27FC236}">
                  <a16:creationId xmlns:a16="http://schemas.microsoft.com/office/drawing/2014/main" id="{50C7CC04-1428-C393-1C76-7CBD90D3588F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7;p37">
              <a:extLst>
                <a:ext uri="{FF2B5EF4-FFF2-40B4-BE49-F238E27FC236}">
                  <a16:creationId xmlns:a16="http://schemas.microsoft.com/office/drawing/2014/main" id="{B339D199-0DDC-30B1-BB87-A0FDD6BF92CB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5" name="Google Shape;298;p37">
            <a:extLst>
              <a:ext uri="{FF2B5EF4-FFF2-40B4-BE49-F238E27FC236}">
                <a16:creationId xmlns:a16="http://schemas.microsoft.com/office/drawing/2014/main" id="{3D67C385-953E-CEAD-F194-F2B3EA31452B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56" name="Google Shape;299;p37">
              <a:extLst>
                <a:ext uri="{FF2B5EF4-FFF2-40B4-BE49-F238E27FC236}">
                  <a16:creationId xmlns:a16="http://schemas.microsoft.com/office/drawing/2014/main" id="{A51A7586-790B-D352-EB1D-383D84793010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300;p37">
              <a:extLst>
                <a:ext uri="{FF2B5EF4-FFF2-40B4-BE49-F238E27FC236}">
                  <a16:creationId xmlns:a16="http://schemas.microsoft.com/office/drawing/2014/main" id="{22EB8FAA-C53A-17BA-68AA-092FEF25A1F1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301;p37">
              <a:extLst>
                <a:ext uri="{FF2B5EF4-FFF2-40B4-BE49-F238E27FC236}">
                  <a16:creationId xmlns:a16="http://schemas.microsoft.com/office/drawing/2014/main" id="{3E074118-FA1C-52C7-7AA3-F95EA8573825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307;p37">
            <a:extLst>
              <a:ext uri="{FF2B5EF4-FFF2-40B4-BE49-F238E27FC236}">
                <a16:creationId xmlns:a16="http://schemas.microsoft.com/office/drawing/2014/main" id="{50751A18-E006-18F6-FE8E-E31483E64321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308;p37">
            <a:extLst>
              <a:ext uri="{FF2B5EF4-FFF2-40B4-BE49-F238E27FC236}">
                <a16:creationId xmlns:a16="http://schemas.microsoft.com/office/drawing/2014/main" id="{74559D84-0595-E3FB-9063-620821443668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309;p37">
            <a:extLst>
              <a:ext uri="{FF2B5EF4-FFF2-40B4-BE49-F238E27FC236}">
                <a16:creationId xmlns:a16="http://schemas.microsoft.com/office/drawing/2014/main" id="{98C1F357-B499-5C8D-B033-C12F529CA52C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310;p37">
            <a:extLst>
              <a:ext uri="{FF2B5EF4-FFF2-40B4-BE49-F238E27FC236}">
                <a16:creationId xmlns:a16="http://schemas.microsoft.com/office/drawing/2014/main" id="{D315F9D7-0014-1050-C6B0-2CF6B7D7A8B8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311;p37">
            <a:extLst>
              <a:ext uri="{FF2B5EF4-FFF2-40B4-BE49-F238E27FC236}">
                <a16:creationId xmlns:a16="http://schemas.microsoft.com/office/drawing/2014/main" id="{77459A4E-CBCB-DF18-6EA2-5F1A815520C5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9"/>
          <p:cNvSpPr/>
          <p:nvPr/>
        </p:nvSpPr>
        <p:spPr>
          <a:xfrm>
            <a:off x="1293525" y="2518329"/>
            <a:ext cx="2177400" cy="1193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3" name="Google Shape;1423;p59"/>
          <p:cNvSpPr/>
          <p:nvPr/>
        </p:nvSpPr>
        <p:spPr>
          <a:xfrm>
            <a:off x="3807300" y="2518329"/>
            <a:ext cx="2177400" cy="1193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59"/>
          <p:cNvSpPr/>
          <p:nvPr/>
        </p:nvSpPr>
        <p:spPr>
          <a:xfrm>
            <a:off x="6251200" y="2518329"/>
            <a:ext cx="2177400" cy="1193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59"/>
          <p:cNvSpPr/>
          <p:nvPr/>
        </p:nvSpPr>
        <p:spPr>
          <a:xfrm>
            <a:off x="6961900" y="1577529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59"/>
          <p:cNvSpPr/>
          <p:nvPr/>
        </p:nvSpPr>
        <p:spPr>
          <a:xfrm rot="5400000">
            <a:off x="4518000" y="1577529"/>
            <a:ext cx="756000" cy="756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9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 Analysis</a:t>
            </a:r>
            <a:endParaRPr dirty="0"/>
          </a:p>
        </p:txBody>
      </p:sp>
      <p:sp>
        <p:nvSpPr>
          <p:cNvPr id="1428" name="Google Shape;1428;p59"/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9" name="Google Shape;1429;p5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430" name="Google Shape;1430;p5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5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5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3" name="Google Shape;1433;p59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434" name="Google Shape;1434;p59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435" name="Google Shape;1435;p59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59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7" name="Google Shape;1437;p59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38" name="Google Shape;1438;p59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439" name="Google Shape;1439;p59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59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59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2" name="Google Shape;1442;p59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443" name="Google Shape;1443;p59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9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59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446" name="Google Shape;1446;p59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9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48" name="Google Shape;1448;p59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449" name="Google Shape;1449;p59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0" name="Google Shape;1450;p59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59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52" name="Google Shape;1452;p59"/>
          <p:cNvSpPr txBox="1">
            <a:spLocks noGrp="1"/>
          </p:cNvSpPr>
          <p:nvPr>
            <p:ph type="title" idx="2"/>
          </p:nvPr>
        </p:nvSpPr>
        <p:spPr>
          <a:xfrm>
            <a:off x="3972600" y="2518329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Age</a:t>
            </a:r>
            <a:endParaRPr dirty="0"/>
          </a:p>
        </p:txBody>
      </p:sp>
      <p:sp>
        <p:nvSpPr>
          <p:cNvPr id="1453" name="Google Shape;1453;p59"/>
          <p:cNvSpPr txBox="1">
            <a:spLocks noGrp="1"/>
          </p:cNvSpPr>
          <p:nvPr>
            <p:ph type="title" idx="3"/>
          </p:nvPr>
        </p:nvSpPr>
        <p:spPr>
          <a:xfrm>
            <a:off x="1458825" y="2518329"/>
            <a:ext cx="1846800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Attrition Ratio</a:t>
            </a:r>
            <a:endParaRPr dirty="0"/>
          </a:p>
        </p:txBody>
      </p:sp>
      <p:sp>
        <p:nvSpPr>
          <p:cNvPr id="1454" name="Google Shape;1454;p59"/>
          <p:cNvSpPr txBox="1">
            <a:spLocks noGrp="1"/>
          </p:cNvSpPr>
          <p:nvPr>
            <p:ph type="subTitle" idx="1"/>
          </p:nvPr>
        </p:nvSpPr>
        <p:spPr>
          <a:xfrm>
            <a:off x="3972600" y="3084858"/>
            <a:ext cx="1846800" cy="64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37 years</a:t>
            </a:r>
          </a:p>
        </p:txBody>
      </p:sp>
      <p:sp>
        <p:nvSpPr>
          <p:cNvPr id="1455" name="Google Shape;1455;p59"/>
          <p:cNvSpPr txBox="1">
            <a:spLocks noGrp="1"/>
          </p:cNvSpPr>
          <p:nvPr>
            <p:ph type="subTitle" idx="4"/>
          </p:nvPr>
        </p:nvSpPr>
        <p:spPr>
          <a:xfrm>
            <a:off x="1458825" y="3084870"/>
            <a:ext cx="1846800" cy="64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16% of employees left the company</a:t>
            </a:r>
          </a:p>
        </p:txBody>
      </p:sp>
      <p:sp>
        <p:nvSpPr>
          <p:cNvPr id="1456" name="Google Shape;1456;p59"/>
          <p:cNvSpPr txBox="1">
            <a:spLocks noGrp="1"/>
          </p:cNvSpPr>
          <p:nvPr>
            <p:ph type="title" idx="5"/>
          </p:nvPr>
        </p:nvSpPr>
        <p:spPr>
          <a:xfrm>
            <a:off x="6416500" y="2518329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Job Satisfaction</a:t>
            </a:r>
            <a:endParaRPr dirty="0"/>
          </a:p>
        </p:txBody>
      </p:sp>
      <p:sp>
        <p:nvSpPr>
          <p:cNvPr id="1457" name="Google Shape;1457;p59"/>
          <p:cNvSpPr txBox="1">
            <a:spLocks noGrp="1"/>
          </p:cNvSpPr>
          <p:nvPr>
            <p:ph type="subTitle" idx="6"/>
          </p:nvPr>
        </p:nvSpPr>
        <p:spPr>
          <a:xfrm>
            <a:off x="6416500" y="3084858"/>
            <a:ext cx="1846800" cy="644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2.63 (on a scale from 1 to 5, indicating moderate satisfaction)</a:t>
            </a:r>
          </a:p>
        </p:txBody>
      </p:sp>
      <p:sp>
        <p:nvSpPr>
          <p:cNvPr id="1458" name="Google Shape;1458;p59"/>
          <p:cNvSpPr/>
          <p:nvPr/>
        </p:nvSpPr>
        <p:spPr>
          <a:xfrm>
            <a:off x="2004225" y="1577529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5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9" name="Google Shape;1479;p5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480" name="Google Shape;1480;p5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5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2" name="Google Shape;1482;p59"/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9"/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9">
            <a:hlinkClick r:id="rId3" action="ppaction://hlinksldjump"/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9"/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9"/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5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5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489" name="Google Shape;1489;p5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5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2605;p78">
            <a:extLst>
              <a:ext uri="{FF2B5EF4-FFF2-40B4-BE49-F238E27FC236}">
                <a16:creationId xmlns:a16="http://schemas.microsoft.com/office/drawing/2014/main" id="{C0A5B6A3-BC61-59AB-2525-EFF2D3A6BF77}"/>
              </a:ext>
            </a:extLst>
          </p:cNvPr>
          <p:cNvGrpSpPr/>
          <p:nvPr/>
        </p:nvGrpSpPr>
        <p:grpSpPr>
          <a:xfrm>
            <a:off x="2106619" y="1675919"/>
            <a:ext cx="536180" cy="518047"/>
            <a:chOff x="3729467" y="2889422"/>
            <a:chExt cx="419153" cy="404977"/>
          </a:xfrm>
        </p:grpSpPr>
        <p:sp>
          <p:nvSpPr>
            <p:cNvPr id="3" name="Google Shape;2606;p78">
              <a:extLst>
                <a:ext uri="{FF2B5EF4-FFF2-40B4-BE49-F238E27FC236}">
                  <a16:creationId xmlns:a16="http://schemas.microsoft.com/office/drawing/2014/main" id="{F21E7904-7D14-1B09-FCA9-9F14A10DD665}"/>
                </a:ext>
              </a:extLst>
            </p:cNvPr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07;p78">
              <a:extLst>
                <a:ext uri="{FF2B5EF4-FFF2-40B4-BE49-F238E27FC236}">
                  <a16:creationId xmlns:a16="http://schemas.microsoft.com/office/drawing/2014/main" id="{2E016207-7500-E5CD-4269-16389FB036FF}"/>
                </a:ext>
              </a:extLst>
            </p:cNvPr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08;p78">
              <a:extLst>
                <a:ext uri="{FF2B5EF4-FFF2-40B4-BE49-F238E27FC236}">
                  <a16:creationId xmlns:a16="http://schemas.microsoft.com/office/drawing/2014/main" id="{16A20671-F905-7967-2EB0-C52F1D18828B}"/>
                </a:ext>
              </a:extLst>
            </p:cNvPr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09;p78">
              <a:extLst>
                <a:ext uri="{FF2B5EF4-FFF2-40B4-BE49-F238E27FC236}">
                  <a16:creationId xmlns:a16="http://schemas.microsoft.com/office/drawing/2014/main" id="{E8B83D20-77D1-7A2C-E8E7-72D39287A1ED}"/>
                </a:ext>
              </a:extLst>
            </p:cNvPr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10;p78">
              <a:extLst>
                <a:ext uri="{FF2B5EF4-FFF2-40B4-BE49-F238E27FC236}">
                  <a16:creationId xmlns:a16="http://schemas.microsoft.com/office/drawing/2014/main" id="{296C075A-29FA-D2E4-9BED-9F94972EC8E6}"/>
                </a:ext>
              </a:extLst>
            </p:cNvPr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11;p78">
              <a:extLst>
                <a:ext uri="{FF2B5EF4-FFF2-40B4-BE49-F238E27FC236}">
                  <a16:creationId xmlns:a16="http://schemas.microsoft.com/office/drawing/2014/main" id="{61649E8D-7493-48D2-F07D-F959421F691C}"/>
                </a:ext>
              </a:extLst>
            </p:cNvPr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12;p78">
              <a:extLst>
                <a:ext uri="{FF2B5EF4-FFF2-40B4-BE49-F238E27FC236}">
                  <a16:creationId xmlns:a16="http://schemas.microsoft.com/office/drawing/2014/main" id="{15B9BD14-6556-60A8-4A36-047EB603D50D}"/>
                </a:ext>
              </a:extLst>
            </p:cNvPr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548;p86">
            <a:extLst>
              <a:ext uri="{FF2B5EF4-FFF2-40B4-BE49-F238E27FC236}">
                <a16:creationId xmlns:a16="http://schemas.microsoft.com/office/drawing/2014/main" id="{33D6AB88-69EA-30C7-6E30-161E7B33B179}"/>
              </a:ext>
            </a:extLst>
          </p:cNvPr>
          <p:cNvGrpSpPr/>
          <p:nvPr/>
        </p:nvGrpSpPr>
        <p:grpSpPr>
          <a:xfrm>
            <a:off x="7122584" y="1711143"/>
            <a:ext cx="434632" cy="488772"/>
            <a:chOff x="2523000" y="1954875"/>
            <a:chExt cx="262325" cy="295000"/>
          </a:xfrm>
          <a:solidFill>
            <a:schemeClr val="bg1"/>
          </a:solidFill>
        </p:grpSpPr>
        <p:sp>
          <p:nvSpPr>
            <p:cNvPr id="11" name="Google Shape;11549;p86">
              <a:extLst>
                <a:ext uri="{FF2B5EF4-FFF2-40B4-BE49-F238E27FC236}">
                  <a16:creationId xmlns:a16="http://schemas.microsoft.com/office/drawing/2014/main" id="{35581F8F-26DF-57D7-BD4A-72441890390D}"/>
                </a:ext>
              </a:extLst>
            </p:cNvPr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50;p86">
              <a:extLst>
                <a:ext uri="{FF2B5EF4-FFF2-40B4-BE49-F238E27FC236}">
                  <a16:creationId xmlns:a16="http://schemas.microsoft.com/office/drawing/2014/main" id="{859BFA30-2D17-AE37-43D1-12C5A443170C}"/>
                </a:ext>
              </a:extLst>
            </p:cNvPr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1699;p86">
            <a:extLst>
              <a:ext uri="{FF2B5EF4-FFF2-40B4-BE49-F238E27FC236}">
                <a16:creationId xmlns:a16="http://schemas.microsoft.com/office/drawing/2014/main" id="{FB11C625-A851-2BF4-6C1F-3DD1C5D8A85F}"/>
              </a:ext>
            </a:extLst>
          </p:cNvPr>
          <p:cNvGrpSpPr/>
          <p:nvPr/>
        </p:nvGrpSpPr>
        <p:grpSpPr>
          <a:xfrm>
            <a:off x="4684586" y="1714630"/>
            <a:ext cx="422828" cy="481798"/>
            <a:chOff x="5794025" y="2673575"/>
            <a:chExt cx="259925" cy="296175"/>
          </a:xfrm>
          <a:solidFill>
            <a:schemeClr val="bg1"/>
          </a:solidFill>
        </p:grpSpPr>
        <p:sp>
          <p:nvSpPr>
            <p:cNvPr id="14" name="Google Shape;11700;p86">
              <a:extLst>
                <a:ext uri="{FF2B5EF4-FFF2-40B4-BE49-F238E27FC236}">
                  <a16:creationId xmlns:a16="http://schemas.microsoft.com/office/drawing/2014/main" id="{EA9F157E-FF4B-6394-78E9-CFB93A56CA99}"/>
                </a:ext>
              </a:extLst>
            </p:cNvPr>
            <p:cNvSpPr/>
            <p:nvPr/>
          </p:nvSpPr>
          <p:spPr>
            <a:xfrm>
              <a:off x="5794025" y="2673575"/>
              <a:ext cx="259925" cy="296175"/>
            </a:xfrm>
            <a:custGeom>
              <a:avLst/>
              <a:gdLst/>
              <a:ahLst/>
              <a:cxnLst/>
              <a:rect l="l" t="t" r="r" b="b"/>
              <a:pathLst>
                <a:path w="10397" h="11847" extrusionOk="0">
                  <a:moveTo>
                    <a:pt x="5860" y="694"/>
                  </a:moveTo>
                  <a:cubicBezTo>
                    <a:pt x="7089" y="694"/>
                    <a:pt x="8097" y="1639"/>
                    <a:pt x="8254" y="2805"/>
                  </a:cubicBezTo>
                  <a:cubicBezTo>
                    <a:pt x="8160" y="2773"/>
                    <a:pt x="8065" y="2773"/>
                    <a:pt x="7939" y="2773"/>
                  </a:cubicBezTo>
                  <a:lnTo>
                    <a:pt x="7561" y="2773"/>
                  </a:lnTo>
                  <a:cubicBezTo>
                    <a:pt x="7404" y="1985"/>
                    <a:pt x="6679" y="1387"/>
                    <a:pt x="5860" y="1387"/>
                  </a:cubicBezTo>
                  <a:lnTo>
                    <a:pt x="4474" y="1387"/>
                  </a:lnTo>
                  <a:cubicBezTo>
                    <a:pt x="3655" y="1387"/>
                    <a:pt x="2930" y="1985"/>
                    <a:pt x="2804" y="2773"/>
                  </a:cubicBezTo>
                  <a:lnTo>
                    <a:pt x="2394" y="2773"/>
                  </a:lnTo>
                  <a:cubicBezTo>
                    <a:pt x="2268" y="2773"/>
                    <a:pt x="2142" y="2773"/>
                    <a:pt x="2079" y="2805"/>
                  </a:cubicBezTo>
                  <a:cubicBezTo>
                    <a:pt x="2237" y="1639"/>
                    <a:pt x="3277" y="694"/>
                    <a:pt x="4474" y="694"/>
                  </a:cubicBezTo>
                  <a:close/>
                  <a:moveTo>
                    <a:pt x="6206" y="2143"/>
                  </a:moveTo>
                  <a:cubicBezTo>
                    <a:pt x="6616" y="2300"/>
                    <a:pt x="6931" y="2647"/>
                    <a:pt x="6931" y="3120"/>
                  </a:cubicBezTo>
                  <a:lnTo>
                    <a:pt x="6931" y="3403"/>
                  </a:lnTo>
                  <a:cubicBezTo>
                    <a:pt x="6522" y="3246"/>
                    <a:pt x="6206" y="2899"/>
                    <a:pt x="6206" y="2427"/>
                  </a:cubicBezTo>
                  <a:lnTo>
                    <a:pt x="6206" y="2143"/>
                  </a:lnTo>
                  <a:close/>
                  <a:moveTo>
                    <a:pt x="5513" y="2080"/>
                  </a:moveTo>
                  <a:lnTo>
                    <a:pt x="5513" y="2427"/>
                  </a:lnTo>
                  <a:cubicBezTo>
                    <a:pt x="5513" y="3025"/>
                    <a:pt x="5041" y="3435"/>
                    <a:pt x="4474" y="3435"/>
                  </a:cubicBezTo>
                  <a:lnTo>
                    <a:pt x="3466" y="3435"/>
                  </a:lnTo>
                  <a:lnTo>
                    <a:pt x="3466" y="3088"/>
                  </a:lnTo>
                  <a:cubicBezTo>
                    <a:pt x="3466" y="2490"/>
                    <a:pt x="3938" y="2080"/>
                    <a:pt x="4474" y="2080"/>
                  </a:cubicBezTo>
                  <a:close/>
                  <a:moveTo>
                    <a:pt x="2741" y="3435"/>
                  </a:moveTo>
                  <a:lnTo>
                    <a:pt x="2741" y="5451"/>
                  </a:lnTo>
                  <a:cubicBezTo>
                    <a:pt x="2363" y="5293"/>
                    <a:pt x="2048" y="4947"/>
                    <a:pt x="2048" y="4474"/>
                  </a:cubicBezTo>
                  <a:lnTo>
                    <a:pt x="2048" y="3813"/>
                  </a:lnTo>
                  <a:cubicBezTo>
                    <a:pt x="2048" y="3592"/>
                    <a:pt x="2205" y="3435"/>
                    <a:pt x="2394" y="3435"/>
                  </a:cubicBezTo>
                  <a:close/>
                  <a:moveTo>
                    <a:pt x="7939" y="3498"/>
                  </a:moveTo>
                  <a:cubicBezTo>
                    <a:pt x="8160" y="3498"/>
                    <a:pt x="8317" y="3655"/>
                    <a:pt x="8317" y="3844"/>
                  </a:cubicBezTo>
                  <a:lnTo>
                    <a:pt x="8317" y="4506"/>
                  </a:lnTo>
                  <a:cubicBezTo>
                    <a:pt x="8317" y="4947"/>
                    <a:pt x="8034" y="5325"/>
                    <a:pt x="7593" y="5482"/>
                  </a:cubicBezTo>
                  <a:lnTo>
                    <a:pt x="7593" y="3498"/>
                  </a:lnTo>
                  <a:close/>
                  <a:moveTo>
                    <a:pt x="5891" y="3435"/>
                  </a:moveTo>
                  <a:cubicBezTo>
                    <a:pt x="6143" y="3750"/>
                    <a:pt x="6522" y="4033"/>
                    <a:pt x="6931" y="4128"/>
                  </a:cubicBezTo>
                  <a:lnTo>
                    <a:pt x="6931" y="5892"/>
                  </a:lnTo>
                  <a:cubicBezTo>
                    <a:pt x="6931" y="6491"/>
                    <a:pt x="6459" y="6900"/>
                    <a:pt x="5891" y="6900"/>
                  </a:cubicBezTo>
                  <a:lnTo>
                    <a:pt x="4505" y="6900"/>
                  </a:lnTo>
                  <a:cubicBezTo>
                    <a:pt x="3938" y="6900"/>
                    <a:pt x="3497" y="6428"/>
                    <a:pt x="3497" y="5892"/>
                  </a:cubicBezTo>
                  <a:lnTo>
                    <a:pt x="3497" y="4159"/>
                  </a:lnTo>
                  <a:lnTo>
                    <a:pt x="4505" y="4159"/>
                  </a:lnTo>
                  <a:cubicBezTo>
                    <a:pt x="5072" y="4159"/>
                    <a:pt x="5576" y="3876"/>
                    <a:pt x="5891" y="3435"/>
                  </a:cubicBezTo>
                  <a:close/>
                  <a:moveTo>
                    <a:pt x="6238" y="7593"/>
                  </a:moveTo>
                  <a:cubicBezTo>
                    <a:pt x="6333" y="7782"/>
                    <a:pt x="6459" y="7971"/>
                    <a:pt x="6616" y="8097"/>
                  </a:cubicBezTo>
                  <a:lnTo>
                    <a:pt x="5198" y="9547"/>
                  </a:lnTo>
                  <a:lnTo>
                    <a:pt x="3718" y="8097"/>
                  </a:lnTo>
                  <a:cubicBezTo>
                    <a:pt x="3875" y="7971"/>
                    <a:pt x="4033" y="7782"/>
                    <a:pt x="4096" y="7593"/>
                  </a:cubicBezTo>
                  <a:cubicBezTo>
                    <a:pt x="4190" y="7625"/>
                    <a:pt x="4379" y="7625"/>
                    <a:pt x="4474" y="7625"/>
                  </a:cubicBezTo>
                  <a:lnTo>
                    <a:pt x="5860" y="7625"/>
                  </a:lnTo>
                  <a:cubicBezTo>
                    <a:pt x="5986" y="7625"/>
                    <a:pt x="6143" y="7625"/>
                    <a:pt x="6238" y="7593"/>
                  </a:cubicBezTo>
                  <a:close/>
                  <a:moveTo>
                    <a:pt x="2961" y="8318"/>
                  </a:moveTo>
                  <a:lnTo>
                    <a:pt x="4852" y="10177"/>
                  </a:lnTo>
                  <a:lnTo>
                    <a:pt x="4852" y="11122"/>
                  </a:lnTo>
                  <a:lnTo>
                    <a:pt x="662" y="11122"/>
                  </a:lnTo>
                  <a:lnTo>
                    <a:pt x="662" y="9358"/>
                  </a:lnTo>
                  <a:cubicBezTo>
                    <a:pt x="662" y="8759"/>
                    <a:pt x="1134" y="8318"/>
                    <a:pt x="1701" y="8318"/>
                  </a:cubicBezTo>
                  <a:close/>
                  <a:moveTo>
                    <a:pt x="8664" y="8318"/>
                  </a:moveTo>
                  <a:cubicBezTo>
                    <a:pt x="9262" y="8318"/>
                    <a:pt x="9672" y="8790"/>
                    <a:pt x="9672" y="9358"/>
                  </a:cubicBezTo>
                  <a:lnTo>
                    <a:pt x="9672" y="11122"/>
                  </a:lnTo>
                  <a:lnTo>
                    <a:pt x="5513" y="11122"/>
                  </a:lnTo>
                  <a:lnTo>
                    <a:pt x="5513" y="10177"/>
                  </a:lnTo>
                  <a:lnTo>
                    <a:pt x="7404" y="8318"/>
                  </a:lnTo>
                  <a:close/>
                  <a:moveTo>
                    <a:pt x="4537" y="1"/>
                  </a:moveTo>
                  <a:cubicBezTo>
                    <a:pt x="2804" y="1"/>
                    <a:pt x="1418" y="1418"/>
                    <a:pt x="1418" y="3120"/>
                  </a:cubicBezTo>
                  <a:lnTo>
                    <a:pt x="1418" y="4506"/>
                  </a:lnTo>
                  <a:cubicBezTo>
                    <a:pt x="1418" y="5356"/>
                    <a:pt x="2048" y="6050"/>
                    <a:pt x="2835" y="6207"/>
                  </a:cubicBezTo>
                  <a:cubicBezTo>
                    <a:pt x="2898" y="6648"/>
                    <a:pt x="3151" y="7026"/>
                    <a:pt x="3497" y="7278"/>
                  </a:cubicBezTo>
                  <a:cubicBezTo>
                    <a:pt x="3466" y="7467"/>
                    <a:pt x="3308" y="7625"/>
                    <a:pt x="3119" y="7625"/>
                  </a:cubicBezTo>
                  <a:lnTo>
                    <a:pt x="1733" y="7625"/>
                  </a:lnTo>
                  <a:cubicBezTo>
                    <a:pt x="788" y="7625"/>
                    <a:pt x="0" y="8412"/>
                    <a:pt x="0" y="9358"/>
                  </a:cubicBezTo>
                  <a:lnTo>
                    <a:pt x="0" y="11468"/>
                  </a:lnTo>
                  <a:cubicBezTo>
                    <a:pt x="0" y="11689"/>
                    <a:pt x="158" y="11846"/>
                    <a:pt x="347" y="11846"/>
                  </a:cubicBezTo>
                  <a:lnTo>
                    <a:pt x="10050" y="11846"/>
                  </a:lnTo>
                  <a:cubicBezTo>
                    <a:pt x="10239" y="11846"/>
                    <a:pt x="10397" y="11689"/>
                    <a:pt x="10397" y="11468"/>
                  </a:cubicBezTo>
                  <a:lnTo>
                    <a:pt x="10397" y="9358"/>
                  </a:lnTo>
                  <a:cubicBezTo>
                    <a:pt x="10397" y="8412"/>
                    <a:pt x="9609" y="7625"/>
                    <a:pt x="8664" y="7625"/>
                  </a:cubicBezTo>
                  <a:lnTo>
                    <a:pt x="7278" y="7625"/>
                  </a:lnTo>
                  <a:cubicBezTo>
                    <a:pt x="7089" y="7625"/>
                    <a:pt x="6931" y="7467"/>
                    <a:pt x="6931" y="7278"/>
                  </a:cubicBezTo>
                  <a:cubicBezTo>
                    <a:pt x="7278" y="7026"/>
                    <a:pt x="7530" y="6648"/>
                    <a:pt x="7593" y="6207"/>
                  </a:cubicBezTo>
                  <a:cubicBezTo>
                    <a:pt x="8380" y="6050"/>
                    <a:pt x="9010" y="5325"/>
                    <a:pt x="9010" y="4506"/>
                  </a:cubicBezTo>
                  <a:lnTo>
                    <a:pt x="9010" y="3120"/>
                  </a:lnTo>
                  <a:cubicBezTo>
                    <a:pt x="9010" y="1387"/>
                    <a:pt x="7593" y="1"/>
                    <a:pt x="589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701;p86">
              <a:extLst>
                <a:ext uri="{FF2B5EF4-FFF2-40B4-BE49-F238E27FC236}">
                  <a16:creationId xmlns:a16="http://schemas.microsoft.com/office/drawing/2014/main" id="{C364969C-EEB2-9169-FB9C-155D18459A4A}"/>
                </a:ext>
              </a:extLst>
            </p:cNvPr>
            <p:cNvSpPr/>
            <p:nvPr/>
          </p:nvSpPr>
          <p:spPr>
            <a:xfrm>
              <a:off x="5967300" y="29153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148C69C-FBAD-0B72-E79C-935D8C98DF1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1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0"/>
          <p:cNvSpPr txBox="1">
            <a:spLocks noGrp="1"/>
          </p:cNvSpPr>
          <p:nvPr>
            <p:ph type="title"/>
          </p:nvPr>
        </p:nvSpPr>
        <p:spPr>
          <a:xfrm>
            <a:off x="720000" y="7908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Analysis by Different Dimensions</a:t>
            </a:r>
            <a:endParaRPr dirty="0"/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573" name="Google Shape;1573;p6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6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6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5" name="Google Shape;1595;p6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6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597" name="Google Shape;1597;p6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6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4" name="Google Shape;1604;p6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606" name="Google Shape;1606;p6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6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1890;p63">
            <a:extLst>
              <a:ext uri="{FF2B5EF4-FFF2-40B4-BE49-F238E27FC236}">
                <a16:creationId xmlns:a16="http://schemas.microsoft.com/office/drawing/2014/main" id="{ED48F5E6-34C1-6BA4-7A1F-60B591DEE5CB}"/>
              </a:ext>
            </a:extLst>
          </p:cNvPr>
          <p:cNvSpPr/>
          <p:nvPr/>
        </p:nvSpPr>
        <p:spPr>
          <a:xfrm>
            <a:off x="6177606" y="2010937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Male: 63% of employees who left</a:t>
            </a:r>
          </a:p>
        </p:txBody>
      </p:sp>
      <p:grpSp>
        <p:nvGrpSpPr>
          <p:cNvPr id="37" name="Google Shape;1891;p63">
            <a:extLst>
              <a:ext uri="{FF2B5EF4-FFF2-40B4-BE49-F238E27FC236}">
                <a16:creationId xmlns:a16="http://schemas.microsoft.com/office/drawing/2014/main" id="{15D00D3D-A0E1-35BB-063B-41FD5177824C}"/>
              </a:ext>
            </a:extLst>
          </p:cNvPr>
          <p:cNvGrpSpPr/>
          <p:nvPr/>
        </p:nvGrpSpPr>
        <p:grpSpPr>
          <a:xfrm>
            <a:off x="7581319" y="2136165"/>
            <a:ext cx="77703" cy="77703"/>
            <a:chOff x="1990725" y="2252675"/>
            <a:chExt cx="131100" cy="131100"/>
          </a:xfrm>
        </p:grpSpPr>
        <p:cxnSp>
          <p:nvCxnSpPr>
            <p:cNvPr id="38" name="Google Shape;1892;p63">
              <a:extLst>
                <a:ext uri="{FF2B5EF4-FFF2-40B4-BE49-F238E27FC236}">
                  <a16:creationId xmlns:a16="http://schemas.microsoft.com/office/drawing/2014/main" id="{B7103511-9C6C-7ED9-094C-F753DF5B3D49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893;p63">
              <a:extLst>
                <a:ext uri="{FF2B5EF4-FFF2-40B4-BE49-F238E27FC236}">
                  <a16:creationId xmlns:a16="http://schemas.microsoft.com/office/drawing/2014/main" id="{8B8E97A7-1B1E-D8D3-EF2D-C21548D86ECC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" name="Google Shape;1894;p63">
            <a:extLst>
              <a:ext uri="{FF2B5EF4-FFF2-40B4-BE49-F238E27FC236}">
                <a16:creationId xmlns:a16="http://schemas.microsoft.com/office/drawing/2014/main" id="{5F177D39-0DEE-1E3E-A95E-875AED77B3BF}"/>
              </a:ext>
            </a:extLst>
          </p:cNvPr>
          <p:cNvSpPr/>
          <p:nvPr/>
        </p:nvSpPr>
        <p:spPr>
          <a:xfrm>
            <a:off x="6177606" y="2928880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Female: 37% of employees who left</a:t>
            </a:r>
          </a:p>
        </p:txBody>
      </p:sp>
      <p:grpSp>
        <p:nvGrpSpPr>
          <p:cNvPr id="41" name="Google Shape;1895;p63">
            <a:extLst>
              <a:ext uri="{FF2B5EF4-FFF2-40B4-BE49-F238E27FC236}">
                <a16:creationId xmlns:a16="http://schemas.microsoft.com/office/drawing/2014/main" id="{E0DF6A26-53D4-6061-F59E-BF80CF0D191B}"/>
              </a:ext>
            </a:extLst>
          </p:cNvPr>
          <p:cNvGrpSpPr/>
          <p:nvPr/>
        </p:nvGrpSpPr>
        <p:grpSpPr>
          <a:xfrm>
            <a:off x="7581319" y="3046006"/>
            <a:ext cx="77703" cy="77703"/>
            <a:chOff x="1990725" y="2252675"/>
            <a:chExt cx="131100" cy="131100"/>
          </a:xfrm>
        </p:grpSpPr>
        <p:cxnSp>
          <p:nvCxnSpPr>
            <p:cNvPr id="42" name="Google Shape;1896;p63">
              <a:extLst>
                <a:ext uri="{FF2B5EF4-FFF2-40B4-BE49-F238E27FC236}">
                  <a16:creationId xmlns:a16="http://schemas.microsoft.com/office/drawing/2014/main" id="{AC43B604-89E4-7046-16EB-A443C7A974D3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897;p63">
              <a:extLst>
                <a:ext uri="{FF2B5EF4-FFF2-40B4-BE49-F238E27FC236}">
                  <a16:creationId xmlns:a16="http://schemas.microsoft.com/office/drawing/2014/main" id="{1BBA1B99-9C3A-F864-6961-CF164B6E9826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1906;p63">
            <a:extLst>
              <a:ext uri="{FF2B5EF4-FFF2-40B4-BE49-F238E27FC236}">
                <a16:creationId xmlns:a16="http://schemas.microsoft.com/office/drawing/2014/main" id="{27AA5A07-3B84-52BD-96AF-CB480E9C5032}"/>
              </a:ext>
            </a:extLst>
          </p:cNvPr>
          <p:cNvSpPr/>
          <p:nvPr/>
        </p:nvSpPr>
        <p:spPr>
          <a:xfrm>
            <a:off x="5311029" y="2023975"/>
            <a:ext cx="643800" cy="64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3" name="Google Shape;1907;p63">
            <a:extLst>
              <a:ext uri="{FF2B5EF4-FFF2-40B4-BE49-F238E27FC236}">
                <a16:creationId xmlns:a16="http://schemas.microsoft.com/office/drawing/2014/main" id="{AABD8991-96F8-2863-49B9-506A24A3EBE4}"/>
              </a:ext>
            </a:extLst>
          </p:cNvPr>
          <p:cNvSpPr/>
          <p:nvPr/>
        </p:nvSpPr>
        <p:spPr>
          <a:xfrm>
            <a:off x="5311029" y="2940737"/>
            <a:ext cx="643800" cy="64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F093D690-BB14-4901-A5A9-638A135CB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308201"/>
              </p:ext>
            </p:extLst>
          </p:nvPr>
        </p:nvGraphicFramePr>
        <p:xfrm>
          <a:off x="1518709" y="1708271"/>
          <a:ext cx="3279825" cy="2129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29FAD482-FD9C-5BDC-AB26-70D6F6D4C7C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sp>
        <p:nvSpPr>
          <p:cNvPr id="59" name="Google Shape;1428;p59">
            <a:extLst>
              <a:ext uri="{FF2B5EF4-FFF2-40B4-BE49-F238E27FC236}">
                <a16:creationId xmlns:a16="http://schemas.microsoft.com/office/drawing/2014/main" id="{A7DE073A-F6E6-489B-56AA-13C141F8A6E4}"/>
              </a:ext>
            </a:extLst>
          </p:cNvPr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1433;p59">
            <a:extLst>
              <a:ext uri="{FF2B5EF4-FFF2-40B4-BE49-F238E27FC236}">
                <a16:creationId xmlns:a16="http://schemas.microsoft.com/office/drawing/2014/main" id="{7EAC97CC-5897-CEC5-D133-47F8F5007DD0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61" name="Google Shape;1434;p59">
              <a:extLst>
                <a:ext uri="{FF2B5EF4-FFF2-40B4-BE49-F238E27FC236}">
                  <a16:creationId xmlns:a16="http://schemas.microsoft.com/office/drawing/2014/main" id="{7BAB6723-965D-CC8B-ACD1-B661AA2C1692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63" name="Google Shape;1435;p59">
                <a:extLst>
                  <a:ext uri="{FF2B5EF4-FFF2-40B4-BE49-F238E27FC236}">
                    <a16:creationId xmlns:a16="http://schemas.microsoft.com/office/drawing/2014/main" id="{21E66242-F7EC-AFFC-95AA-59AF10771CEF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36;p59">
                <a:extLst>
                  <a:ext uri="{FF2B5EF4-FFF2-40B4-BE49-F238E27FC236}">
                    <a16:creationId xmlns:a16="http://schemas.microsoft.com/office/drawing/2014/main" id="{EFC17ED9-7A16-F791-F282-E071335FA772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2" name="Google Shape;1437;p59">
              <a:extLst>
                <a:ext uri="{FF2B5EF4-FFF2-40B4-BE49-F238E27FC236}">
                  <a16:creationId xmlns:a16="http://schemas.microsoft.com/office/drawing/2014/main" id="{44E8F931-7093-2F2D-05CA-8914C948C98D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73" name="Google Shape;1438;p59">
            <a:extLst>
              <a:ext uri="{FF2B5EF4-FFF2-40B4-BE49-F238E27FC236}">
                <a16:creationId xmlns:a16="http://schemas.microsoft.com/office/drawing/2014/main" id="{582C115B-0936-057A-5F81-1E72EC05DBC2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474" name="Google Shape;1439;p59">
              <a:extLst>
                <a:ext uri="{FF2B5EF4-FFF2-40B4-BE49-F238E27FC236}">
                  <a16:creationId xmlns:a16="http://schemas.microsoft.com/office/drawing/2014/main" id="{6224C62E-9CAC-9D36-83D5-762ED5CA288A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440;p59">
              <a:extLst>
                <a:ext uri="{FF2B5EF4-FFF2-40B4-BE49-F238E27FC236}">
                  <a16:creationId xmlns:a16="http://schemas.microsoft.com/office/drawing/2014/main" id="{CAAD6DF9-E14D-D1AF-3542-A3D1994EEB75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441;p59">
              <a:extLst>
                <a:ext uri="{FF2B5EF4-FFF2-40B4-BE49-F238E27FC236}">
                  <a16:creationId xmlns:a16="http://schemas.microsoft.com/office/drawing/2014/main" id="{32B2F53C-4A85-B510-DD03-760A19173D15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7" name="Google Shape;1442;p59">
            <a:extLst>
              <a:ext uri="{FF2B5EF4-FFF2-40B4-BE49-F238E27FC236}">
                <a16:creationId xmlns:a16="http://schemas.microsoft.com/office/drawing/2014/main" id="{2785586B-8FDE-2E71-597B-21F8D737AF07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478" name="Google Shape;1443;p59">
              <a:extLst>
                <a:ext uri="{FF2B5EF4-FFF2-40B4-BE49-F238E27FC236}">
                  <a16:creationId xmlns:a16="http://schemas.microsoft.com/office/drawing/2014/main" id="{9EDB0C17-250D-065C-F2FC-B7D2EC7DAA7A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44;p59">
              <a:extLst>
                <a:ext uri="{FF2B5EF4-FFF2-40B4-BE49-F238E27FC236}">
                  <a16:creationId xmlns:a16="http://schemas.microsoft.com/office/drawing/2014/main" id="{24DDF918-E3A8-CC82-D69B-7FB1B9482983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0" name="Google Shape;1445;p59">
            <a:extLst>
              <a:ext uri="{FF2B5EF4-FFF2-40B4-BE49-F238E27FC236}">
                <a16:creationId xmlns:a16="http://schemas.microsoft.com/office/drawing/2014/main" id="{B7A488B5-BA14-D919-8D0C-DFC07C1F4E75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481" name="Google Shape;1446;p59">
              <a:extLst>
                <a:ext uri="{FF2B5EF4-FFF2-40B4-BE49-F238E27FC236}">
                  <a16:creationId xmlns:a16="http://schemas.microsoft.com/office/drawing/2014/main" id="{A51B9A25-6A8C-BFE9-BF4F-47AD9759F6D4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47;p59">
              <a:extLst>
                <a:ext uri="{FF2B5EF4-FFF2-40B4-BE49-F238E27FC236}">
                  <a16:creationId xmlns:a16="http://schemas.microsoft.com/office/drawing/2014/main" id="{2732B5C4-565B-118A-4F08-D668C6BBB5CD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83" name="Google Shape;1448;p59">
            <a:extLst>
              <a:ext uri="{FF2B5EF4-FFF2-40B4-BE49-F238E27FC236}">
                <a16:creationId xmlns:a16="http://schemas.microsoft.com/office/drawing/2014/main" id="{82E9DFBB-8243-59B6-3E66-5CB1D23073B0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484" name="Google Shape;1449;p59">
              <a:extLst>
                <a:ext uri="{FF2B5EF4-FFF2-40B4-BE49-F238E27FC236}">
                  <a16:creationId xmlns:a16="http://schemas.microsoft.com/office/drawing/2014/main" id="{7FB1FAFF-5FFE-BE42-8075-BAD664712F4D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5" name="Google Shape;1450;p59">
              <a:extLst>
                <a:ext uri="{FF2B5EF4-FFF2-40B4-BE49-F238E27FC236}">
                  <a16:creationId xmlns:a16="http://schemas.microsoft.com/office/drawing/2014/main" id="{2137B793-E888-11A1-5F48-9E843EE79FF7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51;p59">
              <a:extLst>
                <a:ext uri="{FF2B5EF4-FFF2-40B4-BE49-F238E27FC236}">
                  <a16:creationId xmlns:a16="http://schemas.microsoft.com/office/drawing/2014/main" id="{55478CE6-CD68-42D8-4A25-F60268CCEEF2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7" name="Google Shape;1482;p59">
            <a:extLst>
              <a:ext uri="{FF2B5EF4-FFF2-40B4-BE49-F238E27FC236}">
                <a16:creationId xmlns:a16="http://schemas.microsoft.com/office/drawing/2014/main" id="{919484B8-50B6-B4DF-F9F9-69E3AF814988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3;p59">
            <a:extLst>
              <a:ext uri="{FF2B5EF4-FFF2-40B4-BE49-F238E27FC236}">
                <a16:creationId xmlns:a16="http://schemas.microsoft.com/office/drawing/2014/main" id="{F8401B7A-44DF-9B2F-BA39-F27E3825DC4A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4;p59">
            <a:hlinkClick r:id="rId5" action="ppaction://hlinksldjump"/>
            <a:extLst>
              <a:ext uri="{FF2B5EF4-FFF2-40B4-BE49-F238E27FC236}">
                <a16:creationId xmlns:a16="http://schemas.microsoft.com/office/drawing/2014/main" id="{B4D572A2-3843-EE89-6468-F34B832546CF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85;p59">
            <a:extLst>
              <a:ext uri="{FF2B5EF4-FFF2-40B4-BE49-F238E27FC236}">
                <a16:creationId xmlns:a16="http://schemas.microsoft.com/office/drawing/2014/main" id="{ED47D95B-D74A-F421-06D8-254FF7235864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86;p59">
            <a:extLst>
              <a:ext uri="{FF2B5EF4-FFF2-40B4-BE49-F238E27FC236}">
                <a16:creationId xmlns:a16="http://schemas.microsoft.com/office/drawing/2014/main" id="{0DA5C159-BD28-9242-F701-44CF509FD6E6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Analysis by Different Dimensions</a:t>
            </a:r>
            <a:endParaRPr dirty="0"/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573" name="Google Shape;1573;p6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6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6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5" name="Google Shape;1595;p6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6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597" name="Google Shape;1597;p6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6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4" name="Google Shape;1604;p6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606" name="Google Shape;1606;p6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6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DDD9A-D2A0-3F00-DA56-7E7914ED2D22}"/>
              </a:ext>
            </a:extLst>
          </p:cNvPr>
          <p:cNvGrpSpPr/>
          <p:nvPr/>
        </p:nvGrpSpPr>
        <p:grpSpPr>
          <a:xfrm>
            <a:off x="5311029" y="1065550"/>
            <a:ext cx="2482077" cy="669900"/>
            <a:chOff x="5311029" y="1179850"/>
            <a:chExt cx="2482077" cy="669900"/>
          </a:xfrm>
        </p:grpSpPr>
        <p:sp>
          <p:nvSpPr>
            <p:cNvPr id="36" name="Google Shape;1890;p63">
              <a:extLst>
                <a:ext uri="{FF2B5EF4-FFF2-40B4-BE49-F238E27FC236}">
                  <a16:creationId xmlns:a16="http://schemas.microsoft.com/office/drawing/2014/main" id="{ED48F5E6-34C1-6BA4-7A1F-60B591DEE5CB}"/>
                </a:ext>
              </a:extLst>
            </p:cNvPr>
            <p:cNvSpPr/>
            <p:nvPr/>
          </p:nvSpPr>
          <p:spPr>
            <a:xfrm>
              <a:off x="6177606" y="1179850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28-37 years: 43% of attrition</a:t>
              </a:r>
            </a:p>
          </p:txBody>
        </p:sp>
        <p:grpSp>
          <p:nvGrpSpPr>
            <p:cNvPr id="37" name="Google Shape;1891;p63">
              <a:extLst>
                <a:ext uri="{FF2B5EF4-FFF2-40B4-BE49-F238E27FC236}">
                  <a16:creationId xmlns:a16="http://schemas.microsoft.com/office/drawing/2014/main" id="{15D00D3D-A0E1-35BB-063B-41FD5177824C}"/>
                </a:ext>
              </a:extLst>
            </p:cNvPr>
            <p:cNvGrpSpPr/>
            <p:nvPr/>
          </p:nvGrpSpPr>
          <p:grpSpPr>
            <a:xfrm>
              <a:off x="7581319" y="1305078"/>
              <a:ext cx="77703" cy="77703"/>
              <a:chOff x="1990725" y="2252675"/>
              <a:chExt cx="131100" cy="131100"/>
            </a:xfrm>
          </p:grpSpPr>
          <p:cxnSp>
            <p:nvCxnSpPr>
              <p:cNvPr id="38" name="Google Shape;1892;p63">
                <a:extLst>
                  <a:ext uri="{FF2B5EF4-FFF2-40B4-BE49-F238E27FC236}">
                    <a16:creationId xmlns:a16="http://schemas.microsoft.com/office/drawing/2014/main" id="{B7103511-9C6C-7ED9-094C-F753DF5B3D49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1893;p63">
                <a:extLst>
                  <a:ext uri="{FF2B5EF4-FFF2-40B4-BE49-F238E27FC236}">
                    <a16:creationId xmlns:a16="http://schemas.microsoft.com/office/drawing/2014/main" id="{8B8E97A7-1B1E-D8D3-EF2D-C21548D86ECC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" name="Google Shape;1906;p63">
              <a:extLst>
                <a:ext uri="{FF2B5EF4-FFF2-40B4-BE49-F238E27FC236}">
                  <a16:creationId xmlns:a16="http://schemas.microsoft.com/office/drawing/2014/main" id="{27AA5A07-3B84-52BD-96AF-CB480E9C5032}"/>
                </a:ext>
              </a:extLst>
            </p:cNvPr>
            <p:cNvSpPr/>
            <p:nvPr/>
          </p:nvSpPr>
          <p:spPr>
            <a:xfrm>
              <a:off x="5311029" y="1192888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1</a:t>
              </a:r>
              <a:endParaRPr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584CF-7A52-4766-64AF-04C0383C8A10}"/>
              </a:ext>
            </a:extLst>
          </p:cNvPr>
          <p:cNvGrpSpPr/>
          <p:nvPr/>
        </p:nvGrpSpPr>
        <p:grpSpPr>
          <a:xfrm>
            <a:off x="5311029" y="1834481"/>
            <a:ext cx="2482077" cy="669900"/>
            <a:chOff x="5311029" y="2097793"/>
            <a:chExt cx="2482077" cy="669900"/>
          </a:xfrm>
        </p:grpSpPr>
        <p:sp>
          <p:nvSpPr>
            <p:cNvPr id="40" name="Google Shape;1894;p63">
              <a:extLst>
                <a:ext uri="{FF2B5EF4-FFF2-40B4-BE49-F238E27FC236}">
                  <a16:creationId xmlns:a16="http://schemas.microsoft.com/office/drawing/2014/main" id="{5F177D39-0DEE-1E3E-A95E-875AED77B3BF}"/>
                </a:ext>
              </a:extLst>
            </p:cNvPr>
            <p:cNvSpPr/>
            <p:nvPr/>
          </p:nvSpPr>
          <p:spPr>
            <a:xfrm>
              <a:off x="6177606" y="2097793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38-47 years: 28%</a:t>
              </a:r>
            </a:p>
          </p:txBody>
        </p:sp>
        <p:grpSp>
          <p:nvGrpSpPr>
            <p:cNvPr id="41" name="Google Shape;1895;p63">
              <a:extLst>
                <a:ext uri="{FF2B5EF4-FFF2-40B4-BE49-F238E27FC236}">
                  <a16:creationId xmlns:a16="http://schemas.microsoft.com/office/drawing/2014/main" id="{E0DF6A26-53D4-6061-F59E-BF80CF0D191B}"/>
                </a:ext>
              </a:extLst>
            </p:cNvPr>
            <p:cNvGrpSpPr/>
            <p:nvPr/>
          </p:nvGrpSpPr>
          <p:grpSpPr>
            <a:xfrm>
              <a:off x="7581319" y="2214919"/>
              <a:ext cx="77703" cy="77703"/>
              <a:chOff x="1990725" y="2252675"/>
              <a:chExt cx="131100" cy="131100"/>
            </a:xfrm>
          </p:grpSpPr>
          <p:cxnSp>
            <p:nvCxnSpPr>
              <p:cNvPr id="42" name="Google Shape;1896;p63">
                <a:extLst>
                  <a:ext uri="{FF2B5EF4-FFF2-40B4-BE49-F238E27FC236}">
                    <a16:creationId xmlns:a16="http://schemas.microsoft.com/office/drawing/2014/main" id="{AC43B604-89E4-7046-16EB-A443C7A974D3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1897;p63">
                <a:extLst>
                  <a:ext uri="{FF2B5EF4-FFF2-40B4-BE49-F238E27FC236}">
                    <a16:creationId xmlns:a16="http://schemas.microsoft.com/office/drawing/2014/main" id="{1BBA1B99-9C3A-F864-6961-CF164B6E9826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" name="Google Shape;1907;p63">
              <a:extLst>
                <a:ext uri="{FF2B5EF4-FFF2-40B4-BE49-F238E27FC236}">
                  <a16:creationId xmlns:a16="http://schemas.microsoft.com/office/drawing/2014/main" id="{AABD8991-96F8-2863-49B9-506A24A3EBE4}"/>
                </a:ext>
              </a:extLst>
            </p:cNvPr>
            <p:cNvSpPr/>
            <p:nvPr/>
          </p:nvSpPr>
          <p:spPr>
            <a:xfrm>
              <a:off x="5311029" y="2109650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2</a:t>
              </a:r>
              <a:endParaRPr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C0301-307F-9486-38B0-77AECCBC4B26}"/>
              </a:ext>
            </a:extLst>
          </p:cNvPr>
          <p:cNvGrpSpPr/>
          <p:nvPr/>
        </p:nvGrpSpPr>
        <p:grpSpPr>
          <a:xfrm>
            <a:off x="5311029" y="2603412"/>
            <a:ext cx="2482077" cy="669900"/>
            <a:chOff x="5311029" y="3015736"/>
            <a:chExt cx="2482077" cy="669900"/>
          </a:xfrm>
        </p:grpSpPr>
        <p:sp>
          <p:nvSpPr>
            <p:cNvPr id="44" name="Google Shape;1898;p63">
              <a:extLst>
                <a:ext uri="{FF2B5EF4-FFF2-40B4-BE49-F238E27FC236}">
                  <a16:creationId xmlns:a16="http://schemas.microsoft.com/office/drawing/2014/main" id="{AE919DA0-D3E2-C16A-4305-F1D1B602B933}"/>
                </a:ext>
              </a:extLst>
            </p:cNvPr>
            <p:cNvSpPr/>
            <p:nvPr/>
          </p:nvSpPr>
          <p:spPr>
            <a:xfrm>
              <a:off x="6177606" y="3015736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18-27 years: 14%</a:t>
              </a:r>
            </a:p>
          </p:txBody>
        </p:sp>
        <p:grpSp>
          <p:nvGrpSpPr>
            <p:cNvPr id="45" name="Google Shape;1899;p63">
              <a:extLst>
                <a:ext uri="{FF2B5EF4-FFF2-40B4-BE49-F238E27FC236}">
                  <a16:creationId xmlns:a16="http://schemas.microsoft.com/office/drawing/2014/main" id="{F8E702B2-8DA4-705D-2918-B50FDB1F4CF2}"/>
                </a:ext>
              </a:extLst>
            </p:cNvPr>
            <p:cNvGrpSpPr/>
            <p:nvPr/>
          </p:nvGrpSpPr>
          <p:grpSpPr>
            <a:xfrm>
              <a:off x="7581319" y="3131135"/>
              <a:ext cx="77703" cy="77703"/>
              <a:chOff x="1990725" y="2252675"/>
              <a:chExt cx="131100" cy="131100"/>
            </a:xfrm>
          </p:grpSpPr>
          <p:cxnSp>
            <p:nvCxnSpPr>
              <p:cNvPr id="46" name="Google Shape;1900;p63">
                <a:extLst>
                  <a:ext uri="{FF2B5EF4-FFF2-40B4-BE49-F238E27FC236}">
                    <a16:creationId xmlns:a16="http://schemas.microsoft.com/office/drawing/2014/main" id="{7CF3E821-40E6-70F1-DC22-D9CB3E052D2C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1901;p63">
                <a:extLst>
                  <a:ext uri="{FF2B5EF4-FFF2-40B4-BE49-F238E27FC236}">
                    <a16:creationId xmlns:a16="http://schemas.microsoft.com/office/drawing/2014/main" id="{B24C8ED1-8275-CFAD-5A41-5CF249D80B28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" name="Google Shape;1908;p63">
              <a:extLst>
                <a:ext uri="{FF2B5EF4-FFF2-40B4-BE49-F238E27FC236}">
                  <a16:creationId xmlns:a16="http://schemas.microsoft.com/office/drawing/2014/main" id="{9980BA13-470D-C57C-01CD-A1A39144C29F}"/>
                </a:ext>
              </a:extLst>
            </p:cNvPr>
            <p:cNvSpPr/>
            <p:nvPr/>
          </p:nvSpPr>
          <p:spPr>
            <a:xfrm>
              <a:off x="5311029" y="3026425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3</a:t>
              </a:r>
              <a:endParaRPr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2F057C-01F1-6E6E-F46F-14D36FD08DD2}"/>
              </a:ext>
            </a:extLst>
          </p:cNvPr>
          <p:cNvGrpSpPr/>
          <p:nvPr/>
        </p:nvGrpSpPr>
        <p:grpSpPr>
          <a:xfrm>
            <a:off x="5311029" y="3372343"/>
            <a:ext cx="2482077" cy="669900"/>
            <a:chOff x="5311029" y="3933679"/>
            <a:chExt cx="2482077" cy="669900"/>
          </a:xfrm>
        </p:grpSpPr>
        <p:sp>
          <p:nvSpPr>
            <p:cNvPr id="48" name="Google Shape;1902;p63">
              <a:extLst>
                <a:ext uri="{FF2B5EF4-FFF2-40B4-BE49-F238E27FC236}">
                  <a16:creationId xmlns:a16="http://schemas.microsoft.com/office/drawing/2014/main" id="{36344FB5-18C9-8063-5634-E55706ACFA1F}"/>
                </a:ext>
              </a:extLst>
            </p:cNvPr>
            <p:cNvSpPr/>
            <p:nvPr/>
          </p:nvSpPr>
          <p:spPr>
            <a:xfrm>
              <a:off x="6177606" y="3933679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48-57 years: 13%</a:t>
              </a:r>
            </a:p>
          </p:txBody>
        </p:sp>
        <p:grpSp>
          <p:nvGrpSpPr>
            <p:cNvPr id="49" name="Google Shape;1903;p63">
              <a:extLst>
                <a:ext uri="{FF2B5EF4-FFF2-40B4-BE49-F238E27FC236}">
                  <a16:creationId xmlns:a16="http://schemas.microsoft.com/office/drawing/2014/main" id="{1A36D2CA-D736-D965-265D-9876FF97F316}"/>
                </a:ext>
              </a:extLst>
            </p:cNvPr>
            <p:cNvGrpSpPr/>
            <p:nvPr/>
          </p:nvGrpSpPr>
          <p:grpSpPr>
            <a:xfrm>
              <a:off x="7581319" y="4047350"/>
              <a:ext cx="77703" cy="77703"/>
              <a:chOff x="1990725" y="2252675"/>
              <a:chExt cx="131100" cy="131100"/>
            </a:xfrm>
          </p:grpSpPr>
          <p:cxnSp>
            <p:nvCxnSpPr>
              <p:cNvPr id="50" name="Google Shape;1904;p63">
                <a:extLst>
                  <a:ext uri="{FF2B5EF4-FFF2-40B4-BE49-F238E27FC236}">
                    <a16:creationId xmlns:a16="http://schemas.microsoft.com/office/drawing/2014/main" id="{98F93CEE-949B-69AE-97F1-8A1907A8A8E5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1905;p63">
                <a:extLst>
                  <a:ext uri="{FF2B5EF4-FFF2-40B4-BE49-F238E27FC236}">
                    <a16:creationId xmlns:a16="http://schemas.microsoft.com/office/drawing/2014/main" id="{07ABA35F-F7E7-7C86-46FE-0617A18B3952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" name="Google Shape;1909;p63">
              <a:extLst>
                <a:ext uri="{FF2B5EF4-FFF2-40B4-BE49-F238E27FC236}">
                  <a16:creationId xmlns:a16="http://schemas.microsoft.com/office/drawing/2014/main" id="{50AE8E4F-9794-3A74-AD0F-21C8B5B2E860}"/>
                </a:ext>
              </a:extLst>
            </p:cNvPr>
            <p:cNvSpPr/>
            <p:nvPr/>
          </p:nvSpPr>
          <p:spPr>
            <a:xfrm>
              <a:off x="5311029" y="3946725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4</a:t>
              </a:r>
              <a:endParaRPr sz="2200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2AEF757-760F-4DB2-A641-00D325CFF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676659"/>
              </p:ext>
            </p:extLst>
          </p:nvPr>
        </p:nvGraphicFramePr>
        <p:xfrm>
          <a:off x="1252246" y="1797223"/>
          <a:ext cx="3658530" cy="2237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9FACC3FA-F6EC-64AE-7954-F72E5D2D0B0B}"/>
              </a:ext>
            </a:extLst>
          </p:cNvPr>
          <p:cNvGrpSpPr/>
          <p:nvPr/>
        </p:nvGrpSpPr>
        <p:grpSpPr>
          <a:xfrm>
            <a:off x="5311029" y="4141275"/>
            <a:ext cx="2482077" cy="669900"/>
            <a:chOff x="5311029" y="4255575"/>
            <a:chExt cx="2482077" cy="669900"/>
          </a:xfrm>
        </p:grpSpPr>
        <p:sp>
          <p:nvSpPr>
            <p:cNvPr id="9" name="Google Shape;1902;p63">
              <a:extLst>
                <a:ext uri="{FF2B5EF4-FFF2-40B4-BE49-F238E27FC236}">
                  <a16:creationId xmlns:a16="http://schemas.microsoft.com/office/drawing/2014/main" id="{01222A0A-C9FE-59B7-6EBC-5EEC8FAE81AA}"/>
                </a:ext>
              </a:extLst>
            </p:cNvPr>
            <p:cNvSpPr/>
            <p:nvPr/>
          </p:nvSpPr>
          <p:spPr>
            <a:xfrm>
              <a:off x="6177606" y="4255575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58-67 years: 2%</a:t>
              </a:r>
            </a:p>
          </p:txBody>
        </p:sp>
        <p:grpSp>
          <p:nvGrpSpPr>
            <p:cNvPr id="10" name="Google Shape;1903;p63">
              <a:extLst>
                <a:ext uri="{FF2B5EF4-FFF2-40B4-BE49-F238E27FC236}">
                  <a16:creationId xmlns:a16="http://schemas.microsoft.com/office/drawing/2014/main" id="{B77451CA-77FD-DABA-FF6F-6937BE9E3F53}"/>
                </a:ext>
              </a:extLst>
            </p:cNvPr>
            <p:cNvGrpSpPr/>
            <p:nvPr/>
          </p:nvGrpSpPr>
          <p:grpSpPr>
            <a:xfrm>
              <a:off x="7581319" y="4369246"/>
              <a:ext cx="77703" cy="77703"/>
              <a:chOff x="1990725" y="2252675"/>
              <a:chExt cx="131100" cy="131100"/>
            </a:xfrm>
          </p:grpSpPr>
          <p:cxnSp>
            <p:nvCxnSpPr>
              <p:cNvPr id="11" name="Google Shape;1904;p63">
                <a:extLst>
                  <a:ext uri="{FF2B5EF4-FFF2-40B4-BE49-F238E27FC236}">
                    <a16:creationId xmlns:a16="http://schemas.microsoft.com/office/drawing/2014/main" id="{CFB95071-4858-768D-E9C0-8142AB88E92A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905;p63">
                <a:extLst>
                  <a:ext uri="{FF2B5EF4-FFF2-40B4-BE49-F238E27FC236}">
                    <a16:creationId xmlns:a16="http://schemas.microsoft.com/office/drawing/2014/main" id="{EDE21380-B949-6CBC-C3D1-4768A4CEE25A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" name="Google Shape;1909;p63">
              <a:extLst>
                <a:ext uri="{FF2B5EF4-FFF2-40B4-BE49-F238E27FC236}">
                  <a16:creationId xmlns:a16="http://schemas.microsoft.com/office/drawing/2014/main" id="{75560617-E5A6-5C9E-B3BA-AF9D3351B2EB}"/>
                </a:ext>
              </a:extLst>
            </p:cNvPr>
            <p:cNvSpPr/>
            <p:nvPr/>
          </p:nvSpPr>
          <p:spPr>
            <a:xfrm>
              <a:off x="5311029" y="4268621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5</a:t>
              </a:r>
              <a:endParaRPr sz="2200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sp>
        <p:nvSpPr>
          <p:cNvPr id="21" name="Google Shape;1428;p59">
            <a:extLst>
              <a:ext uri="{FF2B5EF4-FFF2-40B4-BE49-F238E27FC236}">
                <a16:creationId xmlns:a16="http://schemas.microsoft.com/office/drawing/2014/main" id="{7EC5761F-0D05-916A-CDFF-B362A4296130}"/>
              </a:ext>
            </a:extLst>
          </p:cNvPr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433;p59">
            <a:extLst>
              <a:ext uri="{FF2B5EF4-FFF2-40B4-BE49-F238E27FC236}">
                <a16:creationId xmlns:a16="http://schemas.microsoft.com/office/drawing/2014/main" id="{E068EF0A-075D-EA96-1F72-26321036B111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3" name="Google Shape;1434;p59">
              <a:extLst>
                <a:ext uri="{FF2B5EF4-FFF2-40B4-BE49-F238E27FC236}">
                  <a16:creationId xmlns:a16="http://schemas.microsoft.com/office/drawing/2014/main" id="{01B709D0-F99A-E369-1003-BBA3C7634F70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5" name="Google Shape;1435;p59">
                <a:extLst>
                  <a:ext uri="{FF2B5EF4-FFF2-40B4-BE49-F238E27FC236}">
                    <a16:creationId xmlns:a16="http://schemas.microsoft.com/office/drawing/2014/main" id="{24D69B21-E56D-4F70-EB52-7FBF9C749898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1436;p59">
                <a:extLst>
                  <a:ext uri="{FF2B5EF4-FFF2-40B4-BE49-F238E27FC236}">
                    <a16:creationId xmlns:a16="http://schemas.microsoft.com/office/drawing/2014/main" id="{EBFAECE0-3C5C-BA52-65B4-0F8FCCA12514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" name="Google Shape;1437;p59">
              <a:extLst>
                <a:ext uri="{FF2B5EF4-FFF2-40B4-BE49-F238E27FC236}">
                  <a16:creationId xmlns:a16="http://schemas.microsoft.com/office/drawing/2014/main" id="{3C7D0765-8367-BA8A-061C-BD6D12FD91E4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7" name="Google Shape;1438;p59">
            <a:extLst>
              <a:ext uri="{FF2B5EF4-FFF2-40B4-BE49-F238E27FC236}">
                <a16:creationId xmlns:a16="http://schemas.microsoft.com/office/drawing/2014/main" id="{A8706D8E-91D0-BE57-4F34-1C998BE76617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8" name="Google Shape;1439;p59">
              <a:extLst>
                <a:ext uri="{FF2B5EF4-FFF2-40B4-BE49-F238E27FC236}">
                  <a16:creationId xmlns:a16="http://schemas.microsoft.com/office/drawing/2014/main" id="{53CA49AA-EE12-D278-4B0A-683D1054F736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440;p59">
              <a:extLst>
                <a:ext uri="{FF2B5EF4-FFF2-40B4-BE49-F238E27FC236}">
                  <a16:creationId xmlns:a16="http://schemas.microsoft.com/office/drawing/2014/main" id="{428982AA-59D9-BCA2-910C-C4B0C52A56A2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441;p59">
              <a:extLst>
                <a:ext uri="{FF2B5EF4-FFF2-40B4-BE49-F238E27FC236}">
                  <a16:creationId xmlns:a16="http://schemas.microsoft.com/office/drawing/2014/main" id="{CCADCD96-62E4-3F4D-E652-B106650838F2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1442;p59">
            <a:extLst>
              <a:ext uri="{FF2B5EF4-FFF2-40B4-BE49-F238E27FC236}">
                <a16:creationId xmlns:a16="http://schemas.microsoft.com/office/drawing/2014/main" id="{CF10ECBF-BFBE-5678-62ED-6822A3AC0721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32" name="Google Shape;1443;p59">
              <a:extLst>
                <a:ext uri="{FF2B5EF4-FFF2-40B4-BE49-F238E27FC236}">
                  <a16:creationId xmlns:a16="http://schemas.microsoft.com/office/drawing/2014/main" id="{EE0A0833-2A3C-3CDF-C279-9BEE52DE6497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4;p59">
              <a:extLst>
                <a:ext uri="{FF2B5EF4-FFF2-40B4-BE49-F238E27FC236}">
                  <a16:creationId xmlns:a16="http://schemas.microsoft.com/office/drawing/2014/main" id="{83A3248D-5424-9346-95EC-A502460A3DCD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445;p59">
            <a:extLst>
              <a:ext uri="{FF2B5EF4-FFF2-40B4-BE49-F238E27FC236}">
                <a16:creationId xmlns:a16="http://schemas.microsoft.com/office/drawing/2014/main" id="{CD6B1C2F-2AFA-933F-6014-FCDE988715DA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35" name="Google Shape;1446;p59">
              <a:extLst>
                <a:ext uri="{FF2B5EF4-FFF2-40B4-BE49-F238E27FC236}">
                  <a16:creationId xmlns:a16="http://schemas.microsoft.com/office/drawing/2014/main" id="{4AA209C3-31DC-A553-7D56-F0E06AF011A8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47;p59">
              <a:extLst>
                <a:ext uri="{FF2B5EF4-FFF2-40B4-BE49-F238E27FC236}">
                  <a16:creationId xmlns:a16="http://schemas.microsoft.com/office/drawing/2014/main" id="{D15CD3F6-6863-BDAD-909E-DDA25FDF8335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7" name="Google Shape;1448;p59">
            <a:extLst>
              <a:ext uri="{FF2B5EF4-FFF2-40B4-BE49-F238E27FC236}">
                <a16:creationId xmlns:a16="http://schemas.microsoft.com/office/drawing/2014/main" id="{7528DAEB-AEB5-428F-80CE-74AEA570AD96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58" name="Google Shape;1449;p59">
              <a:extLst>
                <a:ext uri="{FF2B5EF4-FFF2-40B4-BE49-F238E27FC236}">
                  <a16:creationId xmlns:a16="http://schemas.microsoft.com/office/drawing/2014/main" id="{0323CBEB-FEAA-0273-53DE-A935CDFF368D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1450;p59">
              <a:extLst>
                <a:ext uri="{FF2B5EF4-FFF2-40B4-BE49-F238E27FC236}">
                  <a16:creationId xmlns:a16="http://schemas.microsoft.com/office/drawing/2014/main" id="{C842448E-3005-DEFA-A16F-F58A03A9E580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1451;p59">
              <a:extLst>
                <a:ext uri="{FF2B5EF4-FFF2-40B4-BE49-F238E27FC236}">
                  <a16:creationId xmlns:a16="http://schemas.microsoft.com/office/drawing/2014/main" id="{CFEC4921-E048-4681-2EDD-A73A88022839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" name="Google Shape;1482;p59">
            <a:extLst>
              <a:ext uri="{FF2B5EF4-FFF2-40B4-BE49-F238E27FC236}">
                <a16:creationId xmlns:a16="http://schemas.microsoft.com/office/drawing/2014/main" id="{2B237D5D-BA05-85E6-B404-FCF1BEBAD668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483;p59">
            <a:extLst>
              <a:ext uri="{FF2B5EF4-FFF2-40B4-BE49-F238E27FC236}">
                <a16:creationId xmlns:a16="http://schemas.microsoft.com/office/drawing/2014/main" id="{AFAB7B3B-0A32-68E5-E1F4-31B94931CEFD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484;p59">
            <a:hlinkClick r:id="rId4" action="ppaction://hlinksldjump"/>
            <a:extLst>
              <a:ext uri="{FF2B5EF4-FFF2-40B4-BE49-F238E27FC236}">
                <a16:creationId xmlns:a16="http://schemas.microsoft.com/office/drawing/2014/main" id="{09DF44C9-BC78-FF5F-1F09-947EE928D015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85;p59">
            <a:extLst>
              <a:ext uri="{FF2B5EF4-FFF2-40B4-BE49-F238E27FC236}">
                <a16:creationId xmlns:a16="http://schemas.microsoft.com/office/drawing/2014/main" id="{0F095802-10DD-4FC5-1536-171612B0365D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86;p59">
            <a:extLst>
              <a:ext uri="{FF2B5EF4-FFF2-40B4-BE49-F238E27FC236}">
                <a16:creationId xmlns:a16="http://schemas.microsoft.com/office/drawing/2014/main" id="{533B2825-61F0-B776-B2B2-6A7090CA1AF3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4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Analysis by Different Dimensions</a:t>
            </a:r>
            <a:endParaRPr dirty="0"/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573" name="Google Shape;1573;p6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6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6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5" name="Google Shape;1595;p6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6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597" name="Google Shape;1597;p6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6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4" name="Google Shape;1604;p6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606" name="Google Shape;1606;p6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6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890;p63">
            <a:extLst>
              <a:ext uri="{FF2B5EF4-FFF2-40B4-BE49-F238E27FC236}">
                <a16:creationId xmlns:a16="http://schemas.microsoft.com/office/drawing/2014/main" id="{8F364683-F70D-DC27-7EB1-0635EBAC3108}"/>
              </a:ext>
            </a:extLst>
          </p:cNvPr>
          <p:cNvSpPr/>
          <p:nvPr/>
        </p:nvSpPr>
        <p:spPr>
          <a:xfrm>
            <a:off x="6177606" y="1179850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Laboratory Technician: 26% of attrition</a:t>
            </a:r>
          </a:p>
        </p:txBody>
      </p:sp>
      <p:grpSp>
        <p:nvGrpSpPr>
          <p:cNvPr id="4" name="Google Shape;1891;p63">
            <a:extLst>
              <a:ext uri="{FF2B5EF4-FFF2-40B4-BE49-F238E27FC236}">
                <a16:creationId xmlns:a16="http://schemas.microsoft.com/office/drawing/2014/main" id="{ED1CC6E8-9E9F-611D-091D-C9C6F3B42440}"/>
              </a:ext>
            </a:extLst>
          </p:cNvPr>
          <p:cNvGrpSpPr/>
          <p:nvPr/>
        </p:nvGrpSpPr>
        <p:grpSpPr>
          <a:xfrm>
            <a:off x="7581319" y="1305078"/>
            <a:ext cx="77703" cy="77703"/>
            <a:chOff x="1990725" y="2252675"/>
            <a:chExt cx="131100" cy="131100"/>
          </a:xfrm>
        </p:grpSpPr>
        <p:cxnSp>
          <p:nvCxnSpPr>
            <p:cNvPr id="5" name="Google Shape;1892;p63">
              <a:extLst>
                <a:ext uri="{FF2B5EF4-FFF2-40B4-BE49-F238E27FC236}">
                  <a16:creationId xmlns:a16="http://schemas.microsoft.com/office/drawing/2014/main" id="{90F49D9C-D804-67FF-9CDC-8F1BEAD1C1B1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893;p63">
              <a:extLst>
                <a:ext uri="{FF2B5EF4-FFF2-40B4-BE49-F238E27FC236}">
                  <a16:creationId xmlns:a16="http://schemas.microsoft.com/office/drawing/2014/main" id="{A341E3C9-C884-29C8-95CD-0A7ECD0B49BA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1894;p63">
            <a:extLst>
              <a:ext uri="{FF2B5EF4-FFF2-40B4-BE49-F238E27FC236}">
                <a16:creationId xmlns:a16="http://schemas.microsoft.com/office/drawing/2014/main" id="{047780C1-AFB1-CA8E-4D74-F9570D58C00D}"/>
              </a:ext>
            </a:extLst>
          </p:cNvPr>
          <p:cNvSpPr/>
          <p:nvPr/>
        </p:nvSpPr>
        <p:spPr>
          <a:xfrm>
            <a:off x="6177606" y="2097793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Sales Executive: 24% of attrition</a:t>
            </a:r>
          </a:p>
        </p:txBody>
      </p:sp>
      <p:grpSp>
        <p:nvGrpSpPr>
          <p:cNvPr id="8" name="Google Shape;1895;p63">
            <a:extLst>
              <a:ext uri="{FF2B5EF4-FFF2-40B4-BE49-F238E27FC236}">
                <a16:creationId xmlns:a16="http://schemas.microsoft.com/office/drawing/2014/main" id="{86F17129-F2BC-6398-EAFD-D19D57E78055}"/>
              </a:ext>
            </a:extLst>
          </p:cNvPr>
          <p:cNvGrpSpPr/>
          <p:nvPr/>
        </p:nvGrpSpPr>
        <p:grpSpPr>
          <a:xfrm>
            <a:off x="7581319" y="2214919"/>
            <a:ext cx="77703" cy="77703"/>
            <a:chOff x="1990725" y="2252675"/>
            <a:chExt cx="131100" cy="131100"/>
          </a:xfrm>
        </p:grpSpPr>
        <p:cxnSp>
          <p:nvCxnSpPr>
            <p:cNvPr id="19" name="Google Shape;1896;p63">
              <a:extLst>
                <a:ext uri="{FF2B5EF4-FFF2-40B4-BE49-F238E27FC236}">
                  <a16:creationId xmlns:a16="http://schemas.microsoft.com/office/drawing/2014/main" id="{0A942AF8-7091-80C5-6577-B36A17435138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897;p63">
              <a:extLst>
                <a:ext uri="{FF2B5EF4-FFF2-40B4-BE49-F238E27FC236}">
                  <a16:creationId xmlns:a16="http://schemas.microsoft.com/office/drawing/2014/main" id="{A6E66707-4377-9496-C963-DACF385D0281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898;p63">
            <a:extLst>
              <a:ext uri="{FF2B5EF4-FFF2-40B4-BE49-F238E27FC236}">
                <a16:creationId xmlns:a16="http://schemas.microsoft.com/office/drawing/2014/main" id="{F620C4D8-CA18-787E-A3E1-D5F329A1F8A5}"/>
              </a:ext>
            </a:extLst>
          </p:cNvPr>
          <p:cNvSpPr/>
          <p:nvPr/>
        </p:nvSpPr>
        <p:spPr>
          <a:xfrm>
            <a:off x="6177606" y="3015736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Research Scientist: 20% of attrition</a:t>
            </a:r>
          </a:p>
        </p:txBody>
      </p:sp>
      <p:grpSp>
        <p:nvGrpSpPr>
          <p:cNvPr id="22" name="Google Shape;1899;p63">
            <a:extLst>
              <a:ext uri="{FF2B5EF4-FFF2-40B4-BE49-F238E27FC236}">
                <a16:creationId xmlns:a16="http://schemas.microsoft.com/office/drawing/2014/main" id="{C8E994B0-4C2E-DA4E-ABAA-E965DF2C616A}"/>
              </a:ext>
            </a:extLst>
          </p:cNvPr>
          <p:cNvGrpSpPr/>
          <p:nvPr/>
        </p:nvGrpSpPr>
        <p:grpSpPr>
          <a:xfrm>
            <a:off x="7581319" y="3131135"/>
            <a:ext cx="77703" cy="77703"/>
            <a:chOff x="1990725" y="2252675"/>
            <a:chExt cx="131100" cy="131100"/>
          </a:xfrm>
        </p:grpSpPr>
        <p:cxnSp>
          <p:nvCxnSpPr>
            <p:cNvPr id="23" name="Google Shape;1900;p63">
              <a:extLst>
                <a:ext uri="{FF2B5EF4-FFF2-40B4-BE49-F238E27FC236}">
                  <a16:creationId xmlns:a16="http://schemas.microsoft.com/office/drawing/2014/main" id="{F10FDAE9-A753-3422-FEDC-58179D8E9349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901;p63">
              <a:extLst>
                <a:ext uri="{FF2B5EF4-FFF2-40B4-BE49-F238E27FC236}">
                  <a16:creationId xmlns:a16="http://schemas.microsoft.com/office/drawing/2014/main" id="{351C3502-344A-546A-A67A-531FD17EFC0B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1902;p63">
            <a:extLst>
              <a:ext uri="{FF2B5EF4-FFF2-40B4-BE49-F238E27FC236}">
                <a16:creationId xmlns:a16="http://schemas.microsoft.com/office/drawing/2014/main" id="{AFEA4476-0398-69F9-B2A9-4623B52EB10F}"/>
              </a:ext>
            </a:extLst>
          </p:cNvPr>
          <p:cNvSpPr/>
          <p:nvPr/>
        </p:nvSpPr>
        <p:spPr>
          <a:xfrm>
            <a:off x="6177606" y="3933679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Sales Representative: 14%</a:t>
            </a:r>
          </a:p>
        </p:txBody>
      </p:sp>
      <p:grpSp>
        <p:nvGrpSpPr>
          <p:cNvPr id="26" name="Google Shape;1903;p63">
            <a:extLst>
              <a:ext uri="{FF2B5EF4-FFF2-40B4-BE49-F238E27FC236}">
                <a16:creationId xmlns:a16="http://schemas.microsoft.com/office/drawing/2014/main" id="{00C284CD-07ED-1D09-0AC0-AE2030499094}"/>
              </a:ext>
            </a:extLst>
          </p:cNvPr>
          <p:cNvGrpSpPr/>
          <p:nvPr/>
        </p:nvGrpSpPr>
        <p:grpSpPr>
          <a:xfrm>
            <a:off x="7581319" y="4047350"/>
            <a:ext cx="77703" cy="77703"/>
            <a:chOff x="1990725" y="2252675"/>
            <a:chExt cx="131100" cy="131100"/>
          </a:xfrm>
        </p:grpSpPr>
        <p:cxnSp>
          <p:nvCxnSpPr>
            <p:cNvPr id="27" name="Google Shape;1904;p63">
              <a:extLst>
                <a:ext uri="{FF2B5EF4-FFF2-40B4-BE49-F238E27FC236}">
                  <a16:creationId xmlns:a16="http://schemas.microsoft.com/office/drawing/2014/main" id="{7078004E-E88F-8F04-B5AC-F2729A8D1E40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905;p63">
              <a:extLst>
                <a:ext uri="{FF2B5EF4-FFF2-40B4-BE49-F238E27FC236}">
                  <a16:creationId xmlns:a16="http://schemas.microsoft.com/office/drawing/2014/main" id="{AE337728-2451-1A6F-C705-1ABAB73E602D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1906;p63">
            <a:extLst>
              <a:ext uri="{FF2B5EF4-FFF2-40B4-BE49-F238E27FC236}">
                <a16:creationId xmlns:a16="http://schemas.microsoft.com/office/drawing/2014/main" id="{925839BF-0C0A-C70E-52BB-B57177208C95}"/>
              </a:ext>
            </a:extLst>
          </p:cNvPr>
          <p:cNvSpPr/>
          <p:nvPr/>
        </p:nvSpPr>
        <p:spPr>
          <a:xfrm>
            <a:off x="5311029" y="1192888"/>
            <a:ext cx="643800" cy="64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" name="Google Shape;1907;p63">
            <a:extLst>
              <a:ext uri="{FF2B5EF4-FFF2-40B4-BE49-F238E27FC236}">
                <a16:creationId xmlns:a16="http://schemas.microsoft.com/office/drawing/2014/main" id="{15E2F36A-A106-0FE7-F157-6DAE474BF3DE}"/>
              </a:ext>
            </a:extLst>
          </p:cNvPr>
          <p:cNvSpPr/>
          <p:nvPr/>
        </p:nvSpPr>
        <p:spPr>
          <a:xfrm>
            <a:off x="5311029" y="2109650"/>
            <a:ext cx="643800" cy="64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" name="Google Shape;1908;p63">
            <a:extLst>
              <a:ext uri="{FF2B5EF4-FFF2-40B4-BE49-F238E27FC236}">
                <a16:creationId xmlns:a16="http://schemas.microsoft.com/office/drawing/2014/main" id="{93721D6D-F1D0-E7F8-9DCF-3B16EE5E7950}"/>
              </a:ext>
            </a:extLst>
          </p:cNvPr>
          <p:cNvSpPr/>
          <p:nvPr/>
        </p:nvSpPr>
        <p:spPr>
          <a:xfrm>
            <a:off x="5311029" y="3026425"/>
            <a:ext cx="643800" cy="643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2" name="Google Shape;1909;p63">
            <a:extLst>
              <a:ext uri="{FF2B5EF4-FFF2-40B4-BE49-F238E27FC236}">
                <a16:creationId xmlns:a16="http://schemas.microsoft.com/office/drawing/2014/main" id="{8D5C409A-704E-6846-550E-FFCD785E890E}"/>
              </a:ext>
            </a:extLst>
          </p:cNvPr>
          <p:cNvSpPr/>
          <p:nvPr/>
        </p:nvSpPr>
        <p:spPr>
          <a:xfrm>
            <a:off x="5311029" y="3946725"/>
            <a:ext cx="643800" cy="643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4</a:t>
            </a:r>
            <a:endParaRPr sz="2200" dirty="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C310E7F-A161-4737-BFA9-2009DBD8EF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900120"/>
              </p:ext>
            </p:extLst>
          </p:nvPr>
        </p:nvGraphicFramePr>
        <p:xfrm>
          <a:off x="1185836" y="1628750"/>
          <a:ext cx="3848975" cy="2457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6" name="Google Shape;1428;p59">
            <a:extLst>
              <a:ext uri="{FF2B5EF4-FFF2-40B4-BE49-F238E27FC236}">
                <a16:creationId xmlns:a16="http://schemas.microsoft.com/office/drawing/2014/main" id="{6B243BCC-9D76-0279-8E9D-8E36F79284A1}"/>
              </a:ext>
            </a:extLst>
          </p:cNvPr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433;p59">
            <a:extLst>
              <a:ext uri="{FF2B5EF4-FFF2-40B4-BE49-F238E27FC236}">
                <a16:creationId xmlns:a16="http://schemas.microsoft.com/office/drawing/2014/main" id="{067C8897-5341-A428-226D-F18CEF5D11BA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58" name="Google Shape;1434;p59">
              <a:extLst>
                <a:ext uri="{FF2B5EF4-FFF2-40B4-BE49-F238E27FC236}">
                  <a16:creationId xmlns:a16="http://schemas.microsoft.com/office/drawing/2014/main" id="{3932434A-09D0-7604-01E6-43CF7C8DFDE2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60" name="Google Shape;1435;p59">
                <a:extLst>
                  <a:ext uri="{FF2B5EF4-FFF2-40B4-BE49-F238E27FC236}">
                    <a16:creationId xmlns:a16="http://schemas.microsoft.com/office/drawing/2014/main" id="{DEF465B4-813C-514C-43F7-7357AEC8C8D6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1436;p59">
                <a:extLst>
                  <a:ext uri="{FF2B5EF4-FFF2-40B4-BE49-F238E27FC236}">
                    <a16:creationId xmlns:a16="http://schemas.microsoft.com/office/drawing/2014/main" id="{5DAEB79C-49CE-AF37-E5EA-8EDD2653618B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9" name="Google Shape;1437;p59">
              <a:extLst>
                <a:ext uri="{FF2B5EF4-FFF2-40B4-BE49-F238E27FC236}">
                  <a16:creationId xmlns:a16="http://schemas.microsoft.com/office/drawing/2014/main" id="{E6CED281-96CD-532F-CFD9-FAC53899B274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2" name="Google Shape;1438;p59">
            <a:extLst>
              <a:ext uri="{FF2B5EF4-FFF2-40B4-BE49-F238E27FC236}">
                <a16:creationId xmlns:a16="http://schemas.microsoft.com/office/drawing/2014/main" id="{A662F0DF-A3C0-A5EA-EF43-A7EA6F635DFE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63" name="Google Shape;1439;p59">
              <a:extLst>
                <a:ext uri="{FF2B5EF4-FFF2-40B4-BE49-F238E27FC236}">
                  <a16:creationId xmlns:a16="http://schemas.microsoft.com/office/drawing/2014/main" id="{0D638BF2-A95D-B192-2E01-5142057FF78C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440;p59">
              <a:extLst>
                <a:ext uri="{FF2B5EF4-FFF2-40B4-BE49-F238E27FC236}">
                  <a16:creationId xmlns:a16="http://schemas.microsoft.com/office/drawing/2014/main" id="{A39B7EBB-CA87-F233-5715-0651D4ED5388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41;p59">
              <a:extLst>
                <a:ext uri="{FF2B5EF4-FFF2-40B4-BE49-F238E27FC236}">
                  <a16:creationId xmlns:a16="http://schemas.microsoft.com/office/drawing/2014/main" id="{1BED681D-1C81-EBA7-DEDD-4BD583A61414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4" name="Google Shape;1442;p59">
            <a:extLst>
              <a:ext uri="{FF2B5EF4-FFF2-40B4-BE49-F238E27FC236}">
                <a16:creationId xmlns:a16="http://schemas.microsoft.com/office/drawing/2014/main" id="{95F9F386-A448-D1E6-EEB1-B3B12155F18C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475" name="Google Shape;1443;p59">
              <a:extLst>
                <a:ext uri="{FF2B5EF4-FFF2-40B4-BE49-F238E27FC236}">
                  <a16:creationId xmlns:a16="http://schemas.microsoft.com/office/drawing/2014/main" id="{B2BEAAED-8092-969C-123D-1EB43C6A2776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44;p59">
              <a:extLst>
                <a:ext uri="{FF2B5EF4-FFF2-40B4-BE49-F238E27FC236}">
                  <a16:creationId xmlns:a16="http://schemas.microsoft.com/office/drawing/2014/main" id="{F4F93159-F0C4-C5E8-8594-157482589EEC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" name="Google Shape;1445;p59">
            <a:extLst>
              <a:ext uri="{FF2B5EF4-FFF2-40B4-BE49-F238E27FC236}">
                <a16:creationId xmlns:a16="http://schemas.microsoft.com/office/drawing/2014/main" id="{4758DE17-A1B9-8AE8-1F7D-640BADFDEAC7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478" name="Google Shape;1446;p59">
              <a:extLst>
                <a:ext uri="{FF2B5EF4-FFF2-40B4-BE49-F238E27FC236}">
                  <a16:creationId xmlns:a16="http://schemas.microsoft.com/office/drawing/2014/main" id="{6B175313-48F3-394B-DB82-00797B0DD180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47;p59">
              <a:extLst>
                <a:ext uri="{FF2B5EF4-FFF2-40B4-BE49-F238E27FC236}">
                  <a16:creationId xmlns:a16="http://schemas.microsoft.com/office/drawing/2014/main" id="{E6031593-22AC-84F2-7F69-F659525DBFDD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80" name="Google Shape;1448;p59">
            <a:extLst>
              <a:ext uri="{FF2B5EF4-FFF2-40B4-BE49-F238E27FC236}">
                <a16:creationId xmlns:a16="http://schemas.microsoft.com/office/drawing/2014/main" id="{BE53FF45-C584-5ADD-623B-04A3CE6059BA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1481" name="Google Shape;1449;p59">
              <a:extLst>
                <a:ext uri="{FF2B5EF4-FFF2-40B4-BE49-F238E27FC236}">
                  <a16:creationId xmlns:a16="http://schemas.microsoft.com/office/drawing/2014/main" id="{25896C07-B711-7019-4304-34E9C1643137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82" name="Google Shape;1450;p59">
              <a:extLst>
                <a:ext uri="{FF2B5EF4-FFF2-40B4-BE49-F238E27FC236}">
                  <a16:creationId xmlns:a16="http://schemas.microsoft.com/office/drawing/2014/main" id="{5FDF49C4-210F-B445-D086-FD5B10068D29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51;p59">
              <a:extLst>
                <a:ext uri="{FF2B5EF4-FFF2-40B4-BE49-F238E27FC236}">
                  <a16:creationId xmlns:a16="http://schemas.microsoft.com/office/drawing/2014/main" id="{C3E602F3-9FF4-5E93-41A9-4B6830E7D42D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4" name="Google Shape;1482;p59">
            <a:extLst>
              <a:ext uri="{FF2B5EF4-FFF2-40B4-BE49-F238E27FC236}">
                <a16:creationId xmlns:a16="http://schemas.microsoft.com/office/drawing/2014/main" id="{A503F45C-CBC4-6621-A7B8-4C3159500E33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3;p59">
            <a:extLst>
              <a:ext uri="{FF2B5EF4-FFF2-40B4-BE49-F238E27FC236}">
                <a16:creationId xmlns:a16="http://schemas.microsoft.com/office/drawing/2014/main" id="{9C0872B7-CCB1-63E6-7E79-ABEB22CA374A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4;p59">
            <a:hlinkClick r:id="rId4" action="ppaction://hlinksldjump"/>
            <a:extLst>
              <a:ext uri="{FF2B5EF4-FFF2-40B4-BE49-F238E27FC236}">
                <a16:creationId xmlns:a16="http://schemas.microsoft.com/office/drawing/2014/main" id="{EE95ADDA-77F3-BD4C-338B-AEA259160B9C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5;p59">
            <a:extLst>
              <a:ext uri="{FF2B5EF4-FFF2-40B4-BE49-F238E27FC236}">
                <a16:creationId xmlns:a16="http://schemas.microsoft.com/office/drawing/2014/main" id="{CC916EE9-FE17-277E-8793-A7A5DFB4E140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6;p59">
            <a:extLst>
              <a:ext uri="{FF2B5EF4-FFF2-40B4-BE49-F238E27FC236}">
                <a16:creationId xmlns:a16="http://schemas.microsoft.com/office/drawing/2014/main" id="{A0F1A66B-DC3A-68D4-186C-74D2AE560A2B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79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Analysis by Different Dimensions</a:t>
            </a:r>
            <a:endParaRPr dirty="0"/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573" name="Google Shape;1573;p6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6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6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5" name="Google Shape;1595;p6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6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597" name="Google Shape;1597;p6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6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4" name="Google Shape;1604;p6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606" name="Google Shape;1606;p6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6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FDDD9A-D2A0-3F00-DA56-7E7914ED2D22}"/>
              </a:ext>
            </a:extLst>
          </p:cNvPr>
          <p:cNvGrpSpPr/>
          <p:nvPr/>
        </p:nvGrpSpPr>
        <p:grpSpPr>
          <a:xfrm>
            <a:off x="5311029" y="1065550"/>
            <a:ext cx="2482077" cy="669900"/>
            <a:chOff x="5311029" y="1179850"/>
            <a:chExt cx="2482077" cy="669900"/>
          </a:xfrm>
        </p:grpSpPr>
        <p:sp>
          <p:nvSpPr>
            <p:cNvPr id="36" name="Google Shape;1890;p63">
              <a:extLst>
                <a:ext uri="{FF2B5EF4-FFF2-40B4-BE49-F238E27FC236}">
                  <a16:creationId xmlns:a16="http://schemas.microsoft.com/office/drawing/2014/main" id="{ED48F5E6-34C1-6BA4-7A1F-60B591DEE5CB}"/>
                </a:ext>
              </a:extLst>
            </p:cNvPr>
            <p:cNvSpPr/>
            <p:nvPr/>
          </p:nvSpPr>
          <p:spPr>
            <a:xfrm>
              <a:off x="6177606" y="1179850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Bachelor's Degree: 41.77% of attrition</a:t>
              </a:r>
            </a:p>
          </p:txBody>
        </p:sp>
        <p:grpSp>
          <p:nvGrpSpPr>
            <p:cNvPr id="37" name="Google Shape;1891;p63">
              <a:extLst>
                <a:ext uri="{FF2B5EF4-FFF2-40B4-BE49-F238E27FC236}">
                  <a16:creationId xmlns:a16="http://schemas.microsoft.com/office/drawing/2014/main" id="{15D00D3D-A0E1-35BB-063B-41FD5177824C}"/>
                </a:ext>
              </a:extLst>
            </p:cNvPr>
            <p:cNvGrpSpPr/>
            <p:nvPr/>
          </p:nvGrpSpPr>
          <p:grpSpPr>
            <a:xfrm>
              <a:off x="7581319" y="1305078"/>
              <a:ext cx="77703" cy="77703"/>
              <a:chOff x="1990725" y="2252675"/>
              <a:chExt cx="131100" cy="131100"/>
            </a:xfrm>
          </p:grpSpPr>
          <p:cxnSp>
            <p:nvCxnSpPr>
              <p:cNvPr id="38" name="Google Shape;1892;p63">
                <a:extLst>
                  <a:ext uri="{FF2B5EF4-FFF2-40B4-BE49-F238E27FC236}">
                    <a16:creationId xmlns:a16="http://schemas.microsoft.com/office/drawing/2014/main" id="{B7103511-9C6C-7ED9-094C-F753DF5B3D49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1893;p63">
                <a:extLst>
                  <a:ext uri="{FF2B5EF4-FFF2-40B4-BE49-F238E27FC236}">
                    <a16:creationId xmlns:a16="http://schemas.microsoft.com/office/drawing/2014/main" id="{8B8E97A7-1B1E-D8D3-EF2D-C21548D86ECC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" name="Google Shape;1906;p63">
              <a:extLst>
                <a:ext uri="{FF2B5EF4-FFF2-40B4-BE49-F238E27FC236}">
                  <a16:creationId xmlns:a16="http://schemas.microsoft.com/office/drawing/2014/main" id="{27AA5A07-3B84-52BD-96AF-CB480E9C5032}"/>
                </a:ext>
              </a:extLst>
            </p:cNvPr>
            <p:cNvSpPr/>
            <p:nvPr/>
          </p:nvSpPr>
          <p:spPr>
            <a:xfrm>
              <a:off x="5311029" y="1192888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1</a:t>
              </a:r>
              <a:endParaRPr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584CF-7A52-4766-64AF-04C0383C8A10}"/>
              </a:ext>
            </a:extLst>
          </p:cNvPr>
          <p:cNvGrpSpPr/>
          <p:nvPr/>
        </p:nvGrpSpPr>
        <p:grpSpPr>
          <a:xfrm>
            <a:off x="5311029" y="1834481"/>
            <a:ext cx="2482077" cy="669900"/>
            <a:chOff x="5311029" y="2097793"/>
            <a:chExt cx="2482077" cy="669900"/>
          </a:xfrm>
        </p:grpSpPr>
        <p:sp>
          <p:nvSpPr>
            <p:cNvPr id="40" name="Google Shape;1894;p63">
              <a:extLst>
                <a:ext uri="{FF2B5EF4-FFF2-40B4-BE49-F238E27FC236}">
                  <a16:creationId xmlns:a16="http://schemas.microsoft.com/office/drawing/2014/main" id="{5F177D39-0DEE-1E3E-A95E-875AED77B3BF}"/>
                </a:ext>
              </a:extLst>
            </p:cNvPr>
            <p:cNvSpPr/>
            <p:nvPr/>
          </p:nvSpPr>
          <p:spPr>
            <a:xfrm>
              <a:off x="6177606" y="2097793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Master's Degree: 24.47% of attrition</a:t>
              </a:r>
            </a:p>
          </p:txBody>
        </p:sp>
        <p:grpSp>
          <p:nvGrpSpPr>
            <p:cNvPr id="41" name="Google Shape;1895;p63">
              <a:extLst>
                <a:ext uri="{FF2B5EF4-FFF2-40B4-BE49-F238E27FC236}">
                  <a16:creationId xmlns:a16="http://schemas.microsoft.com/office/drawing/2014/main" id="{E0DF6A26-53D4-6061-F59E-BF80CF0D191B}"/>
                </a:ext>
              </a:extLst>
            </p:cNvPr>
            <p:cNvGrpSpPr/>
            <p:nvPr/>
          </p:nvGrpSpPr>
          <p:grpSpPr>
            <a:xfrm>
              <a:off x="7581319" y="2214919"/>
              <a:ext cx="77703" cy="77703"/>
              <a:chOff x="1990725" y="2252675"/>
              <a:chExt cx="131100" cy="131100"/>
            </a:xfrm>
          </p:grpSpPr>
          <p:cxnSp>
            <p:nvCxnSpPr>
              <p:cNvPr id="42" name="Google Shape;1896;p63">
                <a:extLst>
                  <a:ext uri="{FF2B5EF4-FFF2-40B4-BE49-F238E27FC236}">
                    <a16:creationId xmlns:a16="http://schemas.microsoft.com/office/drawing/2014/main" id="{AC43B604-89E4-7046-16EB-A443C7A974D3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1897;p63">
                <a:extLst>
                  <a:ext uri="{FF2B5EF4-FFF2-40B4-BE49-F238E27FC236}">
                    <a16:creationId xmlns:a16="http://schemas.microsoft.com/office/drawing/2014/main" id="{1BBA1B99-9C3A-F864-6961-CF164B6E9826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3" name="Google Shape;1907;p63">
              <a:extLst>
                <a:ext uri="{FF2B5EF4-FFF2-40B4-BE49-F238E27FC236}">
                  <a16:creationId xmlns:a16="http://schemas.microsoft.com/office/drawing/2014/main" id="{AABD8991-96F8-2863-49B9-506A24A3EBE4}"/>
                </a:ext>
              </a:extLst>
            </p:cNvPr>
            <p:cNvSpPr/>
            <p:nvPr/>
          </p:nvSpPr>
          <p:spPr>
            <a:xfrm>
              <a:off x="5311029" y="2109650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2</a:t>
              </a:r>
              <a:endParaRPr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0C0301-307F-9486-38B0-77AECCBC4B26}"/>
              </a:ext>
            </a:extLst>
          </p:cNvPr>
          <p:cNvGrpSpPr/>
          <p:nvPr/>
        </p:nvGrpSpPr>
        <p:grpSpPr>
          <a:xfrm>
            <a:off x="5311029" y="2603412"/>
            <a:ext cx="2482077" cy="669900"/>
            <a:chOff x="5311029" y="3015736"/>
            <a:chExt cx="2482077" cy="669900"/>
          </a:xfrm>
        </p:grpSpPr>
        <p:sp>
          <p:nvSpPr>
            <p:cNvPr id="44" name="Google Shape;1898;p63">
              <a:extLst>
                <a:ext uri="{FF2B5EF4-FFF2-40B4-BE49-F238E27FC236}">
                  <a16:creationId xmlns:a16="http://schemas.microsoft.com/office/drawing/2014/main" id="{AE919DA0-D3E2-C16A-4305-F1D1B602B933}"/>
                </a:ext>
              </a:extLst>
            </p:cNvPr>
            <p:cNvSpPr/>
            <p:nvPr/>
          </p:nvSpPr>
          <p:spPr>
            <a:xfrm>
              <a:off x="6177606" y="3015736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Associate's Degree: 18.57% of attrition</a:t>
              </a:r>
            </a:p>
          </p:txBody>
        </p:sp>
        <p:grpSp>
          <p:nvGrpSpPr>
            <p:cNvPr id="45" name="Google Shape;1899;p63">
              <a:extLst>
                <a:ext uri="{FF2B5EF4-FFF2-40B4-BE49-F238E27FC236}">
                  <a16:creationId xmlns:a16="http://schemas.microsoft.com/office/drawing/2014/main" id="{F8E702B2-8DA4-705D-2918-B50FDB1F4CF2}"/>
                </a:ext>
              </a:extLst>
            </p:cNvPr>
            <p:cNvGrpSpPr/>
            <p:nvPr/>
          </p:nvGrpSpPr>
          <p:grpSpPr>
            <a:xfrm>
              <a:off x="7581319" y="3131135"/>
              <a:ext cx="77703" cy="77703"/>
              <a:chOff x="1990725" y="2252675"/>
              <a:chExt cx="131100" cy="131100"/>
            </a:xfrm>
          </p:grpSpPr>
          <p:cxnSp>
            <p:nvCxnSpPr>
              <p:cNvPr id="46" name="Google Shape;1900;p63">
                <a:extLst>
                  <a:ext uri="{FF2B5EF4-FFF2-40B4-BE49-F238E27FC236}">
                    <a16:creationId xmlns:a16="http://schemas.microsoft.com/office/drawing/2014/main" id="{7CF3E821-40E6-70F1-DC22-D9CB3E052D2C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1901;p63">
                <a:extLst>
                  <a:ext uri="{FF2B5EF4-FFF2-40B4-BE49-F238E27FC236}">
                    <a16:creationId xmlns:a16="http://schemas.microsoft.com/office/drawing/2014/main" id="{B24C8ED1-8275-CFAD-5A41-5CF249D80B28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" name="Google Shape;1908;p63">
              <a:extLst>
                <a:ext uri="{FF2B5EF4-FFF2-40B4-BE49-F238E27FC236}">
                  <a16:creationId xmlns:a16="http://schemas.microsoft.com/office/drawing/2014/main" id="{9980BA13-470D-C57C-01CD-A1A39144C29F}"/>
                </a:ext>
              </a:extLst>
            </p:cNvPr>
            <p:cNvSpPr/>
            <p:nvPr/>
          </p:nvSpPr>
          <p:spPr>
            <a:xfrm>
              <a:off x="5311029" y="3026425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3</a:t>
              </a:r>
              <a:endParaRPr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2F057C-01F1-6E6E-F46F-14D36FD08DD2}"/>
              </a:ext>
            </a:extLst>
          </p:cNvPr>
          <p:cNvGrpSpPr/>
          <p:nvPr/>
        </p:nvGrpSpPr>
        <p:grpSpPr>
          <a:xfrm>
            <a:off x="5311029" y="3372343"/>
            <a:ext cx="2482077" cy="669900"/>
            <a:chOff x="5311029" y="3933679"/>
            <a:chExt cx="2482077" cy="669900"/>
          </a:xfrm>
        </p:grpSpPr>
        <p:sp>
          <p:nvSpPr>
            <p:cNvPr id="48" name="Google Shape;1902;p63">
              <a:extLst>
                <a:ext uri="{FF2B5EF4-FFF2-40B4-BE49-F238E27FC236}">
                  <a16:creationId xmlns:a16="http://schemas.microsoft.com/office/drawing/2014/main" id="{36344FB5-18C9-8063-5634-E55706ACFA1F}"/>
                </a:ext>
              </a:extLst>
            </p:cNvPr>
            <p:cNvSpPr/>
            <p:nvPr/>
          </p:nvSpPr>
          <p:spPr>
            <a:xfrm>
              <a:off x="6177606" y="3933679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High School: 13.08% of attrition</a:t>
              </a:r>
            </a:p>
          </p:txBody>
        </p:sp>
        <p:grpSp>
          <p:nvGrpSpPr>
            <p:cNvPr id="49" name="Google Shape;1903;p63">
              <a:extLst>
                <a:ext uri="{FF2B5EF4-FFF2-40B4-BE49-F238E27FC236}">
                  <a16:creationId xmlns:a16="http://schemas.microsoft.com/office/drawing/2014/main" id="{1A36D2CA-D736-D965-265D-9876FF97F316}"/>
                </a:ext>
              </a:extLst>
            </p:cNvPr>
            <p:cNvGrpSpPr/>
            <p:nvPr/>
          </p:nvGrpSpPr>
          <p:grpSpPr>
            <a:xfrm>
              <a:off x="7581319" y="4047350"/>
              <a:ext cx="77703" cy="77703"/>
              <a:chOff x="1990725" y="2252675"/>
              <a:chExt cx="131100" cy="131100"/>
            </a:xfrm>
          </p:grpSpPr>
          <p:cxnSp>
            <p:nvCxnSpPr>
              <p:cNvPr id="50" name="Google Shape;1904;p63">
                <a:extLst>
                  <a:ext uri="{FF2B5EF4-FFF2-40B4-BE49-F238E27FC236}">
                    <a16:creationId xmlns:a16="http://schemas.microsoft.com/office/drawing/2014/main" id="{98F93CEE-949B-69AE-97F1-8A1907A8A8E5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1905;p63">
                <a:extLst>
                  <a:ext uri="{FF2B5EF4-FFF2-40B4-BE49-F238E27FC236}">
                    <a16:creationId xmlns:a16="http://schemas.microsoft.com/office/drawing/2014/main" id="{07ABA35F-F7E7-7C86-46FE-0617A18B3952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" name="Google Shape;1909;p63">
              <a:extLst>
                <a:ext uri="{FF2B5EF4-FFF2-40B4-BE49-F238E27FC236}">
                  <a16:creationId xmlns:a16="http://schemas.microsoft.com/office/drawing/2014/main" id="{50AE8E4F-9794-3A74-AD0F-21C8B5B2E860}"/>
                </a:ext>
              </a:extLst>
            </p:cNvPr>
            <p:cNvSpPr/>
            <p:nvPr/>
          </p:nvSpPr>
          <p:spPr>
            <a:xfrm>
              <a:off x="5311029" y="3946725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4</a:t>
              </a:r>
              <a:endParaRPr sz="2200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ACC3FA-F6EC-64AE-7954-F72E5D2D0B0B}"/>
              </a:ext>
            </a:extLst>
          </p:cNvPr>
          <p:cNvGrpSpPr/>
          <p:nvPr/>
        </p:nvGrpSpPr>
        <p:grpSpPr>
          <a:xfrm>
            <a:off x="5311029" y="4141275"/>
            <a:ext cx="2482077" cy="669900"/>
            <a:chOff x="5311029" y="4255575"/>
            <a:chExt cx="2482077" cy="669900"/>
          </a:xfrm>
        </p:grpSpPr>
        <p:sp>
          <p:nvSpPr>
            <p:cNvPr id="9" name="Google Shape;1902;p63">
              <a:extLst>
                <a:ext uri="{FF2B5EF4-FFF2-40B4-BE49-F238E27FC236}">
                  <a16:creationId xmlns:a16="http://schemas.microsoft.com/office/drawing/2014/main" id="{01222A0A-C9FE-59B7-6EBC-5EEC8FAE81AA}"/>
                </a:ext>
              </a:extLst>
            </p:cNvPr>
            <p:cNvSpPr/>
            <p:nvPr/>
          </p:nvSpPr>
          <p:spPr>
            <a:xfrm>
              <a:off x="6177606" y="4255575"/>
              <a:ext cx="1615500" cy="6699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Open Sans"/>
                  <a:ea typeface="Open Sans"/>
                  <a:cs typeface="Open Sans"/>
                  <a:sym typeface="Open Sans"/>
                </a:rPr>
                <a:t>Doctoral Degree: 2.11% of attrition</a:t>
              </a:r>
            </a:p>
          </p:txBody>
        </p:sp>
        <p:grpSp>
          <p:nvGrpSpPr>
            <p:cNvPr id="10" name="Google Shape;1903;p63">
              <a:extLst>
                <a:ext uri="{FF2B5EF4-FFF2-40B4-BE49-F238E27FC236}">
                  <a16:creationId xmlns:a16="http://schemas.microsoft.com/office/drawing/2014/main" id="{B77451CA-77FD-DABA-FF6F-6937BE9E3F53}"/>
                </a:ext>
              </a:extLst>
            </p:cNvPr>
            <p:cNvGrpSpPr/>
            <p:nvPr/>
          </p:nvGrpSpPr>
          <p:grpSpPr>
            <a:xfrm>
              <a:off x="7581319" y="4369246"/>
              <a:ext cx="77703" cy="77703"/>
              <a:chOff x="1990725" y="2252675"/>
              <a:chExt cx="131100" cy="131100"/>
            </a:xfrm>
          </p:grpSpPr>
          <p:cxnSp>
            <p:nvCxnSpPr>
              <p:cNvPr id="11" name="Google Shape;1904;p63">
                <a:extLst>
                  <a:ext uri="{FF2B5EF4-FFF2-40B4-BE49-F238E27FC236}">
                    <a16:creationId xmlns:a16="http://schemas.microsoft.com/office/drawing/2014/main" id="{CFB95071-4858-768D-E9C0-8142AB88E92A}"/>
                  </a:ext>
                </a:extLst>
              </p:cNvPr>
              <p:cNvCxnSpPr/>
              <p:nvPr/>
            </p:nvCxnSpPr>
            <p:spPr>
              <a:xfrm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905;p63">
                <a:extLst>
                  <a:ext uri="{FF2B5EF4-FFF2-40B4-BE49-F238E27FC236}">
                    <a16:creationId xmlns:a16="http://schemas.microsoft.com/office/drawing/2014/main" id="{EDE21380-B949-6CBC-C3D1-4768A4CEE25A}"/>
                  </a:ext>
                </a:extLst>
              </p:cNvPr>
              <p:cNvCxnSpPr/>
              <p:nvPr/>
            </p:nvCxnSpPr>
            <p:spPr>
              <a:xfrm flipH="1">
                <a:off x="1990725" y="2252675"/>
                <a:ext cx="131100" cy="131100"/>
              </a:xfrm>
              <a:prstGeom prst="straightConnector1">
                <a:avLst/>
              </a:pr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" name="Google Shape;1909;p63">
              <a:extLst>
                <a:ext uri="{FF2B5EF4-FFF2-40B4-BE49-F238E27FC236}">
                  <a16:creationId xmlns:a16="http://schemas.microsoft.com/office/drawing/2014/main" id="{75560617-E5A6-5C9E-B3BA-AF9D3351B2EB}"/>
                </a:ext>
              </a:extLst>
            </p:cNvPr>
            <p:cNvSpPr/>
            <p:nvPr/>
          </p:nvSpPr>
          <p:spPr>
            <a:xfrm>
              <a:off x="5311029" y="4268621"/>
              <a:ext cx="643800" cy="643800"/>
            </a:xfrm>
            <a:prstGeom prst="ellipse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5</a:t>
              </a:r>
              <a:endParaRPr sz="2200" dirty="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33617B8-08CD-466E-AD3C-CA23A3703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860151"/>
              </p:ext>
            </p:extLst>
          </p:nvPr>
        </p:nvGraphicFramePr>
        <p:xfrm>
          <a:off x="1304168" y="1615654"/>
          <a:ext cx="3815707" cy="26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1428;p59">
            <a:extLst>
              <a:ext uri="{FF2B5EF4-FFF2-40B4-BE49-F238E27FC236}">
                <a16:creationId xmlns:a16="http://schemas.microsoft.com/office/drawing/2014/main" id="{F41C8681-010C-1701-0F11-B052F40A98BD}"/>
              </a:ext>
            </a:extLst>
          </p:cNvPr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433;p59">
            <a:extLst>
              <a:ext uri="{FF2B5EF4-FFF2-40B4-BE49-F238E27FC236}">
                <a16:creationId xmlns:a16="http://schemas.microsoft.com/office/drawing/2014/main" id="{150A18A6-F719-0B74-9558-BF65EEB4C7A1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6" name="Google Shape;1434;p59">
              <a:extLst>
                <a:ext uri="{FF2B5EF4-FFF2-40B4-BE49-F238E27FC236}">
                  <a16:creationId xmlns:a16="http://schemas.microsoft.com/office/drawing/2014/main" id="{F382A6C8-5C3E-28F9-61C6-EA1D3C226ED5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8" name="Google Shape;1435;p59">
                <a:extLst>
                  <a:ext uri="{FF2B5EF4-FFF2-40B4-BE49-F238E27FC236}">
                    <a16:creationId xmlns:a16="http://schemas.microsoft.com/office/drawing/2014/main" id="{E805EAC4-6342-43D9-DAEB-970EF733C91E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436;p59">
                <a:extLst>
                  <a:ext uri="{FF2B5EF4-FFF2-40B4-BE49-F238E27FC236}">
                    <a16:creationId xmlns:a16="http://schemas.microsoft.com/office/drawing/2014/main" id="{530EF8D8-B350-D0F4-5161-24633F578786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" name="Google Shape;1437;p59">
              <a:extLst>
                <a:ext uri="{FF2B5EF4-FFF2-40B4-BE49-F238E27FC236}">
                  <a16:creationId xmlns:a16="http://schemas.microsoft.com/office/drawing/2014/main" id="{95399E9E-5A16-D55C-4A96-3BD9562DB515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" name="Google Shape;1438;p59">
            <a:extLst>
              <a:ext uri="{FF2B5EF4-FFF2-40B4-BE49-F238E27FC236}">
                <a16:creationId xmlns:a16="http://schemas.microsoft.com/office/drawing/2014/main" id="{5D4EAB3A-4C68-EF2F-0DBC-0DF5068A8AB5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1" name="Google Shape;1439;p59">
              <a:extLst>
                <a:ext uri="{FF2B5EF4-FFF2-40B4-BE49-F238E27FC236}">
                  <a16:creationId xmlns:a16="http://schemas.microsoft.com/office/drawing/2014/main" id="{53454EFE-F5F5-F24F-CD57-E995D789DA50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440;p59">
              <a:extLst>
                <a:ext uri="{FF2B5EF4-FFF2-40B4-BE49-F238E27FC236}">
                  <a16:creationId xmlns:a16="http://schemas.microsoft.com/office/drawing/2014/main" id="{16ACC60E-C1F1-923F-92BB-50EDB6F243EA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441;p59">
              <a:extLst>
                <a:ext uri="{FF2B5EF4-FFF2-40B4-BE49-F238E27FC236}">
                  <a16:creationId xmlns:a16="http://schemas.microsoft.com/office/drawing/2014/main" id="{3C16CF6E-9971-A0E7-F04F-67C6238B667F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Google Shape;1442;p59">
            <a:extLst>
              <a:ext uri="{FF2B5EF4-FFF2-40B4-BE49-F238E27FC236}">
                <a16:creationId xmlns:a16="http://schemas.microsoft.com/office/drawing/2014/main" id="{634B0225-7130-0838-D852-FE22F02ABEE1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5" name="Google Shape;1443;p59">
              <a:extLst>
                <a:ext uri="{FF2B5EF4-FFF2-40B4-BE49-F238E27FC236}">
                  <a16:creationId xmlns:a16="http://schemas.microsoft.com/office/drawing/2014/main" id="{CDA22D99-EC99-1B70-9972-137653FD8D59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44;p59">
              <a:extLst>
                <a:ext uri="{FF2B5EF4-FFF2-40B4-BE49-F238E27FC236}">
                  <a16:creationId xmlns:a16="http://schemas.microsoft.com/office/drawing/2014/main" id="{170AD75F-BDCB-16D0-63C2-CE78460F06E5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445;p59">
            <a:extLst>
              <a:ext uri="{FF2B5EF4-FFF2-40B4-BE49-F238E27FC236}">
                <a16:creationId xmlns:a16="http://schemas.microsoft.com/office/drawing/2014/main" id="{74D4CF71-77C0-D5D3-1CBE-CBD8E703EFF6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8" name="Google Shape;1446;p59">
              <a:extLst>
                <a:ext uri="{FF2B5EF4-FFF2-40B4-BE49-F238E27FC236}">
                  <a16:creationId xmlns:a16="http://schemas.microsoft.com/office/drawing/2014/main" id="{C45E50E4-D75A-B68F-9317-06CEAF02D64B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7;p59">
              <a:extLst>
                <a:ext uri="{FF2B5EF4-FFF2-40B4-BE49-F238E27FC236}">
                  <a16:creationId xmlns:a16="http://schemas.microsoft.com/office/drawing/2014/main" id="{D9F71315-7950-EDF7-9430-A61C7D110891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" name="Google Shape;1448;p59">
            <a:extLst>
              <a:ext uri="{FF2B5EF4-FFF2-40B4-BE49-F238E27FC236}">
                <a16:creationId xmlns:a16="http://schemas.microsoft.com/office/drawing/2014/main" id="{267BE2E9-6441-7F46-FC7E-54193A0C0B5E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31" name="Google Shape;1449;p59">
              <a:extLst>
                <a:ext uri="{FF2B5EF4-FFF2-40B4-BE49-F238E27FC236}">
                  <a16:creationId xmlns:a16="http://schemas.microsoft.com/office/drawing/2014/main" id="{782D419F-2EE1-74AF-E657-22AC28190A99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1450;p59">
              <a:extLst>
                <a:ext uri="{FF2B5EF4-FFF2-40B4-BE49-F238E27FC236}">
                  <a16:creationId xmlns:a16="http://schemas.microsoft.com/office/drawing/2014/main" id="{1931EF0A-D104-5DC9-EBDE-5A9B8C01E7E3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451;p59">
              <a:extLst>
                <a:ext uri="{FF2B5EF4-FFF2-40B4-BE49-F238E27FC236}">
                  <a16:creationId xmlns:a16="http://schemas.microsoft.com/office/drawing/2014/main" id="{03CDBC6F-2EF6-DD2F-7D73-8D37E304B961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" name="Google Shape;1482;p59">
            <a:extLst>
              <a:ext uri="{FF2B5EF4-FFF2-40B4-BE49-F238E27FC236}">
                <a16:creationId xmlns:a16="http://schemas.microsoft.com/office/drawing/2014/main" id="{535C497B-3957-1883-777E-FAF507F6AEFC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83;p59">
            <a:extLst>
              <a:ext uri="{FF2B5EF4-FFF2-40B4-BE49-F238E27FC236}">
                <a16:creationId xmlns:a16="http://schemas.microsoft.com/office/drawing/2014/main" id="{6724A4F8-B946-3AF0-9DB5-7F94383855FC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484;p59">
            <a:hlinkClick r:id="rId4" action="ppaction://hlinksldjump"/>
            <a:extLst>
              <a:ext uri="{FF2B5EF4-FFF2-40B4-BE49-F238E27FC236}">
                <a16:creationId xmlns:a16="http://schemas.microsoft.com/office/drawing/2014/main" id="{BECBAA9D-0192-3015-4A27-E102796B0829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485;p59">
            <a:extLst>
              <a:ext uri="{FF2B5EF4-FFF2-40B4-BE49-F238E27FC236}">
                <a16:creationId xmlns:a16="http://schemas.microsoft.com/office/drawing/2014/main" id="{7F71E763-D633-ADE7-1E3C-BFF333ACBB1F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486;p59">
            <a:extLst>
              <a:ext uri="{FF2B5EF4-FFF2-40B4-BE49-F238E27FC236}">
                <a16:creationId xmlns:a16="http://schemas.microsoft.com/office/drawing/2014/main" id="{5621263A-E606-B5CC-30E9-01C339039461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62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Analysis by Different Dimensions</a:t>
            </a:r>
            <a:endParaRPr dirty="0"/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573" name="Google Shape;1573;p6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6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6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5" name="Google Shape;1595;p6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6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597" name="Google Shape;1597;p6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6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4" name="Google Shape;1604;p6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606" name="Google Shape;1606;p6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6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890;p63">
            <a:extLst>
              <a:ext uri="{FF2B5EF4-FFF2-40B4-BE49-F238E27FC236}">
                <a16:creationId xmlns:a16="http://schemas.microsoft.com/office/drawing/2014/main" id="{8F364683-F70D-DC27-7EB1-0635EBAC3108}"/>
              </a:ext>
            </a:extLst>
          </p:cNvPr>
          <p:cNvSpPr/>
          <p:nvPr/>
        </p:nvSpPr>
        <p:spPr>
          <a:xfrm>
            <a:off x="6177606" y="1593240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Travel_Rarely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66% of attrition</a:t>
            </a:r>
          </a:p>
        </p:txBody>
      </p:sp>
      <p:grpSp>
        <p:nvGrpSpPr>
          <p:cNvPr id="4" name="Google Shape;1891;p63">
            <a:extLst>
              <a:ext uri="{FF2B5EF4-FFF2-40B4-BE49-F238E27FC236}">
                <a16:creationId xmlns:a16="http://schemas.microsoft.com/office/drawing/2014/main" id="{ED1CC6E8-9E9F-611D-091D-C9C6F3B42440}"/>
              </a:ext>
            </a:extLst>
          </p:cNvPr>
          <p:cNvGrpSpPr/>
          <p:nvPr/>
        </p:nvGrpSpPr>
        <p:grpSpPr>
          <a:xfrm>
            <a:off x="7581319" y="1718468"/>
            <a:ext cx="77703" cy="77703"/>
            <a:chOff x="1990725" y="2252675"/>
            <a:chExt cx="131100" cy="131100"/>
          </a:xfrm>
        </p:grpSpPr>
        <p:cxnSp>
          <p:nvCxnSpPr>
            <p:cNvPr id="5" name="Google Shape;1892;p63">
              <a:extLst>
                <a:ext uri="{FF2B5EF4-FFF2-40B4-BE49-F238E27FC236}">
                  <a16:creationId xmlns:a16="http://schemas.microsoft.com/office/drawing/2014/main" id="{90F49D9C-D804-67FF-9CDC-8F1BEAD1C1B1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893;p63">
              <a:extLst>
                <a:ext uri="{FF2B5EF4-FFF2-40B4-BE49-F238E27FC236}">
                  <a16:creationId xmlns:a16="http://schemas.microsoft.com/office/drawing/2014/main" id="{A341E3C9-C884-29C8-95CD-0A7ECD0B49BA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1894;p63">
            <a:extLst>
              <a:ext uri="{FF2B5EF4-FFF2-40B4-BE49-F238E27FC236}">
                <a16:creationId xmlns:a16="http://schemas.microsoft.com/office/drawing/2014/main" id="{047780C1-AFB1-CA8E-4D74-F9570D58C00D}"/>
              </a:ext>
            </a:extLst>
          </p:cNvPr>
          <p:cNvSpPr/>
          <p:nvPr/>
        </p:nvSpPr>
        <p:spPr>
          <a:xfrm>
            <a:off x="6177606" y="2511183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Travel_Frequently</a:t>
            </a: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: 29%</a:t>
            </a:r>
          </a:p>
        </p:txBody>
      </p:sp>
      <p:grpSp>
        <p:nvGrpSpPr>
          <p:cNvPr id="8" name="Google Shape;1895;p63">
            <a:extLst>
              <a:ext uri="{FF2B5EF4-FFF2-40B4-BE49-F238E27FC236}">
                <a16:creationId xmlns:a16="http://schemas.microsoft.com/office/drawing/2014/main" id="{86F17129-F2BC-6398-EAFD-D19D57E78055}"/>
              </a:ext>
            </a:extLst>
          </p:cNvPr>
          <p:cNvGrpSpPr/>
          <p:nvPr/>
        </p:nvGrpSpPr>
        <p:grpSpPr>
          <a:xfrm>
            <a:off x="7581319" y="2628309"/>
            <a:ext cx="77703" cy="77703"/>
            <a:chOff x="1990725" y="2252675"/>
            <a:chExt cx="131100" cy="131100"/>
          </a:xfrm>
        </p:grpSpPr>
        <p:cxnSp>
          <p:nvCxnSpPr>
            <p:cNvPr id="19" name="Google Shape;1896;p63">
              <a:extLst>
                <a:ext uri="{FF2B5EF4-FFF2-40B4-BE49-F238E27FC236}">
                  <a16:creationId xmlns:a16="http://schemas.microsoft.com/office/drawing/2014/main" id="{0A942AF8-7091-80C5-6577-B36A17435138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897;p63">
              <a:extLst>
                <a:ext uri="{FF2B5EF4-FFF2-40B4-BE49-F238E27FC236}">
                  <a16:creationId xmlns:a16="http://schemas.microsoft.com/office/drawing/2014/main" id="{A6E66707-4377-9496-C963-DACF385D0281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898;p63">
            <a:extLst>
              <a:ext uri="{FF2B5EF4-FFF2-40B4-BE49-F238E27FC236}">
                <a16:creationId xmlns:a16="http://schemas.microsoft.com/office/drawing/2014/main" id="{F620C4D8-CA18-787E-A3E1-D5F329A1F8A5}"/>
              </a:ext>
            </a:extLst>
          </p:cNvPr>
          <p:cNvSpPr/>
          <p:nvPr/>
        </p:nvSpPr>
        <p:spPr>
          <a:xfrm>
            <a:off x="6177606" y="3429126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Non-Travel: 5%</a:t>
            </a:r>
          </a:p>
        </p:txBody>
      </p:sp>
      <p:grpSp>
        <p:nvGrpSpPr>
          <p:cNvPr id="22" name="Google Shape;1899;p63">
            <a:extLst>
              <a:ext uri="{FF2B5EF4-FFF2-40B4-BE49-F238E27FC236}">
                <a16:creationId xmlns:a16="http://schemas.microsoft.com/office/drawing/2014/main" id="{C8E994B0-4C2E-DA4E-ABAA-E965DF2C616A}"/>
              </a:ext>
            </a:extLst>
          </p:cNvPr>
          <p:cNvGrpSpPr/>
          <p:nvPr/>
        </p:nvGrpSpPr>
        <p:grpSpPr>
          <a:xfrm>
            <a:off x="7581319" y="3544525"/>
            <a:ext cx="77703" cy="77703"/>
            <a:chOff x="1990725" y="2252675"/>
            <a:chExt cx="131100" cy="131100"/>
          </a:xfrm>
        </p:grpSpPr>
        <p:cxnSp>
          <p:nvCxnSpPr>
            <p:cNvPr id="23" name="Google Shape;1900;p63">
              <a:extLst>
                <a:ext uri="{FF2B5EF4-FFF2-40B4-BE49-F238E27FC236}">
                  <a16:creationId xmlns:a16="http://schemas.microsoft.com/office/drawing/2014/main" id="{F10FDAE9-A753-3422-FEDC-58179D8E9349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901;p63">
              <a:extLst>
                <a:ext uri="{FF2B5EF4-FFF2-40B4-BE49-F238E27FC236}">
                  <a16:creationId xmlns:a16="http://schemas.microsoft.com/office/drawing/2014/main" id="{351C3502-344A-546A-A67A-531FD17EFC0B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1906;p63">
            <a:extLst>
              <a:ext uri="{FF2B5EF4-FFF2-40B4-BE49-F238E27FC236}">
                <a16:creationId xmlns:a16="http://schemas.microsoft.com/office/drawing/2014/main" id="{925839BF-0C0A-C70E-52BB-B57177208C95}"/>
              </a:ext>
            </a:extLst>
          </p:cNvPr>
          <p:cNvSpPr/>
          <p:nvPr/>
        </p:nvSpPr>
        <p:spPr>
          <a:xfrm>
            <a:off x="5311029" y="1606278"/>
            <a:ext cx="643800" cy="64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" name="Google Shape;1907;p63">
            <a:extLst>
              <a:ext uri="{FF2B5EF4-FFF2-40B4-BE49-F238E27FC236}">
                <a16:creationId xmlns:a16="http://schemas.microsoft.com/office/drawing/2014/main" id="{15E2F36A-A106-0FE7-F157-6DAE474BF3DE}"/>
              </a:ext>
            </a:extLst>
          </p:cNvPr>
          <p:cNvSpPr/>
          <p:nvPr/>
        </p:nvSpPr>
        <p:spPr>
          <a:xfrm>
            <a:off x="5311029" y="2523040"/>
            <a:ext cx="643800" cy="64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" name="Google Shape;1908;p63">
            <a:extLst>
              <a:ext uri="{FF2B5EF4-FFF2-40B4-BE49-F238E27FC236}">
                <a16:creationId xmlns:a16="http://schemas.microsoft.com/office/drawing/2014/main" id="{93721D6D-F1D0-E7F8-9DCF-3B16EE5E7950}"/>
              </a:ext>
            </a:extLst>
          </p:cNvPr>
          <p:cNvSpPr/>
          <p:nvPr/>
        </p:nvSpPr>
        <p:spPr>
          <a:xfrm>
            <a:off x="5311029" y="3439815"/>
            <a:ext cx="643800" cy="643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9D2246-E080-4100-9FBC-19A4A2777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580519"/>
              </p:ext>
            </p:extLst>
          </p:nvPr>
        </p:nvGraphicFramePr>
        <p:xfrm>
          <a:off x="1247137" y="1510163"/>
          <a:ext cx="3856657" cy="2723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Google Shape;1428;p59">
            <a:extLst>
              <a:ext uri="{FF2B5EF4-FFF2-40B4-BE49-F238E27FC236}">
                <a16:creationId xmlns:a16="http://schemas.microsoft.com/office/drawing/2014/main" id="{41691A1C-66A5-E0A8-0AF4-309E5D99D818}"/>
              </a:ext>
            </a:extLst>
          </p:cNvPr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33;p59">
            <a:extLst>
              <a:ext uri="{FF2B5EF4-FFF2-40B4-BE49-F238E27FC236}">
                <a16:creationId xmlns:a16="http://schemas.microsoft.com/office/drawing/2014/main" id="{800577AA-8639-8A58-E73F-ABB03BA29FE0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5" name="Google Shape;1434;p59">
              <a:extLst>
                <a:ext uri="{FF2B5EF4-FFF2-40B4-BE49-F238E27FC236}">
                  <a16:creationId xmlns:a16="http://schemas.microsoft.com/office/drawing/2014/main" id="{D0657E05-8F83-ED5C-7174-934B8D0949EC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7" name="Google Shape;1435;p59">
                <a:extLst>
                  <a:ext uri="{FF2B5EF4-FFF2-40B4-BE49-F238E27FC236}">
                    <a16:creationId xmlns:a16="http://schemas.microsoft.com/office/drawing/2014/main" id="{26C6FCF2-01E2-9264-9DF8-D28F4B6C4441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436;p59">
                <a:extLst>
                  <a:ext uri="{FF2B5EF4-FFF2-40B4-BE49-F238E27FC236}">
                    <a16:creationId xmlns:a16="http://schemas.microsoft.com/office/drawing/2014/main" id="{29F508A2-31BB-146E-F849-F6E8EDA62E62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" name="Google Shape;1437;p59">
              <a:extLst>
                <a:ext uri="{FF2B5EF4-FFF2-40B4-BE49-F238E27FC236}">
                  <a16:creationId xmlns:a16="http://schemas.microsoft.com/office/drawing/2014/main" id="{44711F23-3FFE-84C2-C7C3-568DDED5CCFC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6" name="Google Shape;1438;p59">
            <a:extLst>
              <a:ext uri="{FF2B5EF4-FFF2-40B4-BE49-F238E27FC236}">
                <a16:creationId xmlns:a16="http://schemas.microsoft.com/office/drawing/2014/main" id="{535D84BB-CE79-268F-5115-3D9E2BD357FC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37" name="Google Shape;1439;p59">
              <a:extLst>
                <a:ext uri="{FF2B5EF4-FFF2-40B4-BE49-F238E27FC236}">
                  <a16:creationId xmlns:a16="http://schemas.microsoft.com/office/drawing/2014/main" id="{75F5FF9A-2AA9-EB32-BBA4-6175AE24AB8F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440;p59">
              <a:extLst>
                <a:ext uri="{FF2B5EF4-FFF2-40B4-BE49-F238E27FC236}">
                  <a16:creationId xmlns:a16="http://schemas.microsoft.com/office/drawing/2014/main" id="{1C43A8B7-38EE-4A93-84AB-CC7086CE0A16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441;p59">
              <a:extLst>
                <a:ext uri="{FF2B5EF4-FFF2-40B4-BE49-F238E27FC236}">
                  <a16:creationId xmlns:a16="http://schemas.microsoft.com/office/drawing/2014/main" id="{77E131EA-E553-FEA9-0496-0C49C471DB8E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" name="Google Shape;1442;p59">
            <a:extLst>
              <a:ext uri="{FF2B5EF4-FFF2-40B4-BE49-F238E27FC236}">
                <a16:creationId xmlns:a16="http://schemas.microsoft.com/office/drawing/2014/main" id="{89087AF2-FB24-C974-B58A-5E379C377E73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41" name="Google Shape;1443;p59">
              <a:extLst>
                <a:ext uri="{FF2B5EF4-FFF2-40B4-BE49-F238E27FC236}">
                  <a16:creationId xmlns:a16="http://schemas.microsoft.com/office/drawing/2014/main" id="{96ECFF04-CD03-75E7-BFBD-FAFB46131599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44;p59">
              <a:extLst>
                <a:ext uri="{FF2B5EF4-FFF2-40B4-BE49-F238E27FC236}">
                  <a16:creationId xmlns:a16="http://schemas.microsoft.com/office/drawing/2014/main" id="{6409BD08-8D7E-625B-BB5A-9EA861E2D1A8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445;p59">
            <a:extLst>
              <a:ext uri="{FF2B5EF4-FFF2-40B4-BE49-F238E27FC236}">
                <a16:creationId xmlns:a16="http://schemas.microsoft.com/office/drawing/2014/main" id="{BC6AC853-CD4B-3039-6970-37A91A6EC4B3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44" name="Google Shape;1446;p59">
              <a:extLst>
                <a:ext uri="{FF2B5EF4-FFF2-40B4-BE49-F238E27FC236}">
                  <a16:creationId xmlns:a16="http://schemas.microsoft.com/office/drawing/2014/main" id="{EFA25272-8E85-945F-2D6A-EA5102FC974B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47;p59">
              <a:extLst>
                <a:ext uri="{FF2B5EF4-FFF2-40B4-BE49-F238E27FC236}">
                  <a16:creationId xmlns:a16="http://schemas.microsoft.com/office/drawing/2014/main" id="{269F4EEA-D1D6-3033-70A1-36BE5304D1A4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6" name="Google Shape;1448;p59">
            <a:extLst>
              <a:ext uri="{FF2B5EF4-FFF2-40B4-BE49-F238E27FC236}">
                <a16:creationId xmlns:a16="http://schemas.microsoft.com/office/drawing/2014/main" id="{31C01256-4C02-F165-232D-FD3426EAC137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47" name="Google Shape;1449;p59">
              <a:extLst>
                <a:ext uri="{FF2B5EF4-FFF2-40B4-BE49-F238E27FC236}">
                  <a16:creationId xmlns:a16="http://schemas.microsoft.com/office/drawing/2014/main" id="{5878737C-1C5F-2FF5-46B6-706830FEB9D2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" name="Google Shape;1450;p59">
              <a:extLst>
                <a:ext uri="{FF2B5EF4-FFF2-40B4-BE49-F238E27FC236}">
                  <a16:creationId xmlns:a16="http://schemas.microsoft.com/office/drawing/2014/main" id="{A6991B68-3948-89DD-7781-7492B78BA474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451;p59">
              <a:extLst>
                <a:ext uri="{FF2B5EF4-FFF2-40B4-BE49-F238E27FC236}">
                  <a16:creationId xmlns:a16="http://schemas.microsoft.com/office/drawing/2014/main" id="{5F185F7E-1748-9D83-56AC-3D99F9604B96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" name="Google Shape;1482;p59">
            <a:extLst>
              <a:ext uri="{FF2B5EF4-FFF2-40B4-BE49-F238E27FC236}">
                <a16:creationId xmlns:a16="http://schemas.microsoft.com/office/drawing/2014/main" id="{80BCD2AA-E659-B277-6E46-6C2F23FC8C41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83;p59">
            <a:extLst>
              <a:ext uri="{FF2B5EF4-FFF2-40B4-BE49-F238E27FC236}">
                <a16:creationId xmlns:a16="http://schemas.microsoft.com/office/drawing/2014/main" id="{88FD271F-8A83-55D5-EF3B-4832E8531AAC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84;p59">
            <a:hlinkClick r:id="rId4" action="ppaction://hlinksldjump"/>
            <a:extLst>
              <a:ext uri="{FF2B5EF4-FFF2-40B4-BE49-F238E27FC236}">
                <a16:creationId xmlns:a16="http://schemas.microsoft.com/office/drawing/2014/main" id="{B1B762BF-291E-AD67-237C-37A6E1A1D137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485;p59">
            <a:extLst>
              <a:ext uri="{FF2B5EF4-FFF2-40B4-BE49-F238E27FC236}">
                <a16:creationId xmlns:a16="http://schemas.microsoft.com/office/drawing/2014/main" id="{20A162A5-ABA9-B321-2466-F6B412727678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486;p59">
            <a:extLst>
              <a:ext uri="{FF2B5EF4-FFF2-40B4-BE49-F238E27FC236}">
                <a16:creationId xmlns:a16="http://schemas.microsoft.com/office/drawing/2014/main" id="{30D0A0BD-D586-8274-1443-94A723C18CBA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65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Analysis by Different Dimensions</a:t>
            </a:r>
            <a:endParaRPr dirty="0"/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573" name="Google Shape;1573;p6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6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6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5" name="Google Shape;1595;p6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6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597" name="Google Shape;1597;p6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6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4" name="Google Shape;1604;p6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606" name="Google Shape;1606;p6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6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890;p63">
            <a:extLst>
              <a:ext uri="{FF2B5EF4-FFF2-40B4-BE49-F238E27FC236}">
                <a16:creationId xmlns:a16="http://schemas.microsoft.com/office/drawing/2014/main" id="{8F364683-F70D-DC27-7EB1-0635EBAC3108}"/>
              </a:ext>
            </a:extLst>
          </p:cNvPr>
          <p:cNvSpPr/>
          <p:nvPr/>
        </p:nvSpPr>
        <p:spPr>
          <a:xfrm>
            <a:off x="6177606" y="1593240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Married: 46% of attrition</a:t>
            </a:r>
          </a:p>
        </p:txBody>
      </p:sp>
      <p:grpSp>
        <p:nvGrpSpPr>
          <p:cNvPr id="4" name="Google Shape;1891;p63">
            <a:extLst>
              <a:ext uri="{FF2B5EF4-FFF2-40B4-BE49-F238E27FC236}">
                <a16:creationId xmlns:a16="http://schemas.microsoft.com/office/drawing/2014/main" id="{ED1CC6E8-9E9F-611D-091D-C9C6F3B42440}"/>
              </a:ext>
            </a:extLst>
          </p:cNvPr>
          <p:cNvGrpSpPr/>
          <p:nvPr/>
        </p:nvGrpSpPr>
        <p:grpSpPr>
          <a:xfrm>
            <a:off x="7581319" y="1718468"/>
            <a:ext cx="77703" cy="77703"/>
            <a:chOff x="1990725" y="2252675"/>
            <a:chExt cx="131100" cy="131100"/>
          </a:xfrm>
        </p:grpSpPr>
        <p:cxnSp>
          <p:nvCxnSpPr>
            <p:cNvPr id="5" name="Google Shape;1892;p63">
              <a:extLst>
                <a:ext uri="{FF2B5EF4-FFF2-40B4-BE49-F238E27FC236}">
                  <a16:creationId xmlns:a16="http://schemas.microsoft.com/office/drawing/2014/main" id="{90F49D9C-D804-67FF-9CDC-8F1BEAD1C1B1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893;p63">
              <a:extLst>
                <a:ext uri="{FF2B5EF4-FFF2-40B4-BE49-F238E27FC236}">
                  <a16:creationId xmlns:a16="http://schemas.microsoft.com/office/drawing/2014/main" id="{A341E3C9-C884-29C8-95CD-0A7ECD0B49BA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1894;p63">
            <a:extLst>
              <a:ext uri="{FF2B5EF4-FFF2-40B4-BE49-F238E27FC236}">
                <a16:creationId xmlns:a16="http://schemas.microsoft.com/office/drawing/2014/main" id="{047780C1-AFB1-CA8E-4D74-F9570D58C00D}"/>
              </a:ext>
            </a:extLst>
          </p:cNvPr>
          <p:cNvSpPr/>
          <p:nvPr/>
        </p:nvSpPr>
        <p:spPr>
          <a:xfrm>
            <a:off x="6177606" y="2511183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Single: 32%</a:t>
            </a:r>
          </a:p>
        </p:txBody>
      </p:sp>
      <p:grpSp>
        <p:nvGrpSpPr>
          <p:cNvPr id="8" name="Google Shape;1895;p63">
            <a:extLst>
              <a:ext uri="{FF2B5EF4-FFF2-40B4-BE49-F238E27FC236}">
                <a16:creationId xmlns:a16="http://schemas.microsoft.com/office/drawing/2014/main" id="{86F17129-F2BC-6398-EAFD-D19D57E78055}"/>
              </a:ext>
            </a:extLst>
          </p:cNvPr>
          <p:cNvGrpSpPr/>
          <p:nvPr/>
        </p:nvGrpSpPr>
        <p:grpSpPr>
          <a:xfrm>
            <a:off x="7581319" y="2628309"/>
            <a:ext cx="77703" cy="77703"/>
            <a:chOff x="1990725" y="2252675"/>
            <a:chExt cx="131100" cy="131100"/>
          </a:xfrm>
        </p:grpSpPr>
        <p:cxnSp>
          <p:nvCxnSpPr>
            <p:cNvPr id="19" name="Google Shape;1896;p63">
              <a:extLst>
                <a:ext uri="{FF2B5EF4-FFF2-40B4-BE49-F238E27FC236}">
                  <a16:creationId xmlns:a16="http://schemas.microsoft.com/office/drawing/2014/main" id="{0A942AF8-7091-80C5-6577-B36A17435138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897;p63">
              <a:extLst>
                <a:ext uri="{FF2B5EF4-FFF2-40B4-BE49-F238E27FC236}">
                  <a16:creationId xmlns:a16="http://schemas.microsoft.com/office/drawing/2014/main" id="{A6E66707-4377-9496-C963-DACF385D0281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898;p63">
            <a:extLst>
              <a:ext uri="{FF2B5EF4-FFF2-40B4-BE49-F238E27FC236}">
                <a16:creationId xmlns:a16="http://schemas.microsoft.com/office/drawing/2014/main" id="{F620C4D8-CA18-787E-A3E1-D5F329A1F8A5}"/>
              </a:ext>
            </a:extLst>
          </p:cNvPr>
          <p:cNvSpPr/>
          <p:nvPr/>
        </p:nvSpPr>
        <p:spPr>
          <a:xfrm>
            <a:off x="6177606" y="3429126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Divorced: 22%</a:t>
            </a:r>
          </a:p>
        </p:txBody>
      </p:sp>
      <p:grpSp>
        <p:nvGrpSpPr>
          <p:cNvPr id="22" name="Google Shape;1899;p63">
            <a:extLst>
              <a:ext uri="{FF2B5EF4-FFF2-40B4-BE49-F238E27FC236}">
                <a16:creationId xmlns:a16="http://schemas.microsoft.com/office/drawing/2014/main" id="{C8E994B0-4C2E-DA4E-ABAA-E965DF2C616A}"/>
              </a:ext>
            </a:extLst>
          </p:cNvPr>
          <p:cNvGrpSpPr/>
          <p:nvPr/>
        </p:nvGrpSpPr>
        <p:grpSpPr>
          <a:xfrm>
            <a:off x="7581319" y="3544525"/>
            <a:ext cx="77703" cy="77703"/>
            <a:chOff x="1990725" y="2252675"/>
            <a:chExt cx="131100" cy="131100"/>
          </a:xfrm>
        </p:grpSpPr>
        <p:cxnSp>
          <p:nvCxnSpPr>
            <p:cNvPr id="23" name="Google Shape;1900;p63">
              <a:extLst>
                <a:ext uri="{FF2B5EF4-FFF2-40B4-BE49-F238E27FC236}">
                  <a16:creationId xmlns:a16="http://schemas.microsoft.com/office/drawing/2014/main" id="{F10FDAE9-A753-3422-FEDC-58179D8E9349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901;p63">
              <a:extLst>
                <a:ext uri="{FF2B5EF4-FFF2-40B4-BE49-F238E27FC236}">
                  <a16:creationId xmlns:a16="http://schemas.microsoft.com/office/drawing/2014/main" id="{351C3502-344A-546A-A67A-531FD17EFC0B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1906;p63">
            <a:extLst>
              <a:ext uri="{FF2B5EF4-FFF2-40B4-BE49-F238E27FC236}">
                <a16:creationId xmlns:a16="http://schemas.microsoft.com/office/drawing/2014/main" id="{925839BF-0C0A-C70E-52BB-B57177208C95}"/>
              </a:ext>
            </a:extLst>
          </p:cNvPr>
          <p:cNvSpPr/>
          <p:nvPr/>
        </p:nvSpPr>
        <p:spPr>
          <a:xfrm>
            <a:off x="5311029" y="1606278"/>
            <a:ext cx="643800" cy="64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" name="Google Shape;1907;p63">
            <a:extLst>
              <a:ext uri="{FF2B5EF4-FFF2-40B4-BE49-F238E27FC236}">
                <a16:creationId xmlns:a16="http://schemas.microsoft.com/office/drawing/2014/main" id="{15E2F36A-A106-0FE7-F157-6DAE474BF3DE}"/>
              </a:ext>
            </a:extLst>
          </p:cNvPr>
          <p:cNvSpPr/>
          <p:nvPr/>
        </p:nvSpPr>
        <p:spPr>
          <a:xfrm>
            <a:off x="5311029" y="2523040"/>
            <a:ext cx="643800" cy="64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" name="Google Shape;1908;p63">
            <a:extLst>
              <a:ext uri="{FF2B5EF4-FFF2-40B4-BE49-F238E27FC236}">
                <a16:creationId xmlns:a16="http://schemas.microsoft.com/office/drawing/2014/main" id="{93721D6D-F1D0-E7F8-9DCF-3B16EE5E7950}"/>
              </a:ext>
            </a:extLst>
          </p:cNvPr>
          <p:cNvSpPr/>
          <p:nvPr/>
        </p:nvSpPr>
        <p:spPr>
          <a:xfrm>
            <a:off x="5311029" y="3439815"/>
            <a:ext cx="643800" cy="643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1538236-2DE2-4F50-B744-64A2C0919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174728"/>
              </p:ext>
            </p:extLst>
          </p:nvPr>
        </p:nvGraphicFramePr>
        <p:xfrm>
          <a:off x="1240058" y="1675719"/>
          <a:ext cx="3690203" cy="230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1428;p59">
            <a:extLst>
              <a:ext uri="{FF2B5EF4-FFF2-40B4-BE49-F238E27FC236}">
                <a16:creationId xmlns:a16="http://schemas.microsoft.com/office/drawing/2014/main" id="{62D2FCC1-B9F3-F91D-AC33-2E2162134DB1}"/>
              </a:ext>
            </a:extLst>
          </p:cNvPr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433;p59">
            <a:extLst>
              <a:ext uri="{FF2B5EF4-FFF2-40B4-BE49-F238E27FC236}">
                <a16:creationId xmlns:a16="http://schemas.microsoft.com/office/drawing/2014/main" id="{7769373E-F764-DC8F-526E-C6F6AC2ADE1B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2" name="Google Shape;1434;p59">
              <a:extLst>
                <a:ext uri="{FF2B5EF4-FFF2-40B4-BE49-F238E27FC236}">
                  <a16:creationId xmlns:a16="http://schemas.microsoft.com/office/drawing/2014/main" id="{AF53A0FC-FE8E-1B16-876E-5DEC511EE51B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4" name="Google Shape;1435;p59">
                <a:extLst>
                  <a:ext uri="{FF2B5EF4-FFF2-40B4-BE49-F238E27FC236}">
                    <a16:creationId xmlns:a16="http://schemas.microsoft.com/office/drawing/2014/main" id="{1C630591-CB12-48E8-91D9-538491EDF5A6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436;p59">
                <a:extLst>
                  <a:ext uri="{FF2B5EF4-FFF2-40B4-BE49-F238E27FC236}">
                    <a16:creationId xmlns:a16="http://schemas.microsoft.com/office/drawing/2014/main" id="{F87D5E51-AC98-5F5B-ABC5-F3CC52555C8D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" name="Google Shape;1437;p59">
              <a:extLst>
                <a:ext uri="{FF2B5EF4-FFF2-40B4-BE49-F238E27FC236}">
                  <a16:creationId xmlns:a16="http://schemas.microsoft.com/office/drawing/2014/main" id="{5A335D4C-9A89-B0FC-A80C-EBE6E70AB45A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" name="Google Shape;1438;p59">
            <a:extLst>
              <a:ext uri="{FF2B5EF4-FFF2-40B4-BE49-F238E27FC236}">
                <a16:creationId xmlns:a16="http://schemas.microsoft.com/office/drawing/2014/main" id="{00070CA8-0CFA-E7E7-F68F-58109065767F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7" name="Google Shape;1439;p59">
              <a:extLst>
                <a:ext uri="{FF2B5EF4-FFF2-40B4-BE49-F238E27FC236}">
                  <a16:creationId xmlns:a16="http://schemas.microsoft.com/office/drawing/2014/main" id="{8F409C49-2846-78D1-A16B-D5C99E565634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440;p59">
              <a:extLst>
                <a:ext uri="{FF2B5EF4-FFF2-40B4-BE49-F238E27FC236}">
                  <a16:creationId xmlns:a16="http://schemas.microsoft.com/office/drawing/2014/main" id="{BD5BE6FC-C759-EF1B-A48A-953B8203BBE6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441;p59">
              <a:extLst>
                <a:ext uri="{FF2B5EF4-FFF2-40B4-BE49-F238E27FC236}">
                  <a16:creationId xmlns:a16="http://schemas.microsoft.com/office/drawing/2014/main" id="{F7268889-9CDD-5648-AD59-729809271462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1442;p59">
            <a:extLst>
              <a:ext uri="{FF2B5EF4-FFF2-40B4-BE49-F238E27FC236}">
                <a16:creationId xmlns:a16="http://schemas.microsoft.com/office/drawing/2014/main" id="{D0F86133-B66E-8694-765C-31CA4C6AC769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7" name="Google Shape;1443;p59">
              <a:extLst>
                <a:ext uri="{FF2B5EF4-FFF2-40B4-BE49-F238E27FC236}">
                  <a16:creationId xmlns:a16="http://schemas.microsoft.com/office/drawing/2014/main" id="{669D0226-8984-8471-20A8-414040663A3F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4;p59">
              <a:extLst>
                <a:ext uri="{FF2B5EF4-FFF2-40B4-BE49-F238E27FC236}">
                  <a16:creationId xmlns:a16="http://schemas.microsoft.com/office/drawing/2014/main" id="{4044C397-CDB9-EFF4-AF51-BFA2F4C7AE85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445;p59">
            <a:extLst>
              <a:ext uri="{FF2B5EF4-FFF2-40B4-BE49-F238E27FC236}">
                <a16:creationId xmlns:a16="http://schemas.microsoft.com/office/drawing/2014/main" id="{D5F9B6D4-7AB7-53BC-FDAF-13AC4952B377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33" name="Google Shape;1446;p59">
              <a:extLst>
                <a:ext uri="{FF2B5EF4-FFF2-40B4-BE49-F238E27FC236}">
                  <a16:creationId xmlns:a16="http://schemas.microsoft.com/office/drawing/2014/main" id="{67CB9C55-0574-4B17-92D0-2E37B6562024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7;p59">
              <a:extLst>
                <a:ext uri="{FF2B5EF4-FFF2-40B4-BE49-F238E27FC236}">
                  <a16:creationId xmlns:a16="http://schemas.microsoft.com/office/drawing/2014/main" id="{8AD37B6D-6B05-4D52-5C71-4B00E9FC6D11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" name="Google Shape;1448;p59">
            <a:extLst>
              <a:ext uri="{FF2B5EF4-FFF2-40B4-BE49-F238E27FC236}">
                <a16:creationId xmlns:a16="http://schemas.microsoft.com/office/drawing/2014/main" id="{26B03671-FAD6-AF8E-9A03-07D56B17B9FC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36" name="Google Shape;1449;p59">
              <a:extLst>
                <a:ext uri="{FF2B5EF4-FFF2-40B4-BE49-F238E27FC236}">
                  <a16:creationId xmlns:a16="http://schemas.microsoft.com/office/drawing/2014/main" id="{A27CF895-A61C-C81B-A63C-1BC4406FA9E8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1450;p59">
              <a:extLst>
                <a:ext uri="{FF2B5EF4-FFF2-40B4-BE49-F238E27FC236}">
                  <a16:creationId xmlns:a16="http://schemas.microsoft.com/office/drawing/2014/main" id="{EAA013D0-590A-A4AB-7C43-7795B2BB322A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451;p59">
              <a:extLst>
                <a:ext uri="{FF2B5EF4-FFF2-40B4-BE49-F238E27FC236}">
                  <a16:creationId xmlns:a16="http://schemas.microsoft.com/office/drawing/2014/main" id="{FEB94C60-AB3C-DF4D-1FEB-2C231176E9A0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1482;p59">
            <a:extLst>
              <a:ext uri="{FF2B5EF4-FFF2-40B4-BE49-F238E27FC236}">
                <a16:creationId xmlns:a16="http://schemas.microsoft.com/office/drawing/2014/main" id="{C9B8DE56-E4D1-0C2D-B877-D184614571E4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83;p59">
            <a:extLst>
              <a:ext uri="{FF2B5EF4-FFF2-40B4-BE49-F238E27FC236}">
                <a16:creationId xmlns:a16="http://schemas.microsoft.com/office/drawing/2014/main" id="{0657430E-4B02-14DD-BE67-405AC2BBE062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84;p59">
            <a:hlinkClick r:id="rId4" action="ppaction://hlinksldjump"/>
            <a:extLst>
              <a:ext uri="{FF2B5EF4-FFF2-40B4-BE49-F238E27FC236}">
                <a16:creationId xmlns:a16="http://schemas.microsoft.com/office/drawing/2014/main" id="{F4069281-A174-ED88-E767-7408D8D30887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485;p59">
            <a:extLst>
              <a:ext uri="{FF2B5EF4-FFF2-40B4-BE49-F238E27FC236}">
                <a16:creationId xmlns:a16="http://schemas.microsoft.com/office/drawing/2014/main" id="{12A39591-F377-A966-CFA8-21921FDDFD98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486;p59">
            <a:extLst>
              <a:ext uri="{FF2B5EF4-FFF2-40B4-BE49-F238E27FC236}">
                <a16:creationId xmlns:a16="http://schemas.microsoft.com/office/drawing/2014/main" id="{7B701166-0DD7-1A99-F116-02366C8EF1E2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5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3"/>
          <p:cNvSpPr txBox="1">
            <a:spLocks noGrp="1"/>
          </p:cNvSpPr>
          <p:nvPr>
            <p:ph type="title"/>
          </p:nvPr>
        </p:nvSpPr>
        <p:spPr>
          <a:xfrm>
            <a:off x="795386" y="2632425"/>
            <a:ext cx="75532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Start by stating the objective of the presentation</a:t>
            </a:r>
            <a:endParaRPr sz="3200" dirty="0"/>
          </a:p>
        </p:txBody>
      </p:sp>
      <p:sp>
        <p:nvSpPr>
          <p:cNvPr id="559" name="Google Shape;559;p43"/>
          <p:cNvSpPr txBox="1">
            <a:spLocks noGrp="1"/>
          </p:cNvSpPr>
          <p:nvPr>
            <p:ph type="title" idx="2"/>
          </p:nvPr>
        </p:nvSpPr>
        <p:spPr>
          <a:xfrm>
            <a:off x="3776825" y="17145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60" name="Google Shape;560;p43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561" name="Google Shape;561;p4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43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43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585" name="Google Shape;585;p43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3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2" name="Google Shape;592;p43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3" name="Google Shape;593;p43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94" name="Google Shape;594;p43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3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69FC37-E389-CEDE-10C4-6088BC51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grpSp>
        <p:nvGrpSpPr>
          <p:cNvPr id="6" name="Google Shape;283;p37">
            <a:extLst>
              <a:ext uri="{FF2B5EF4-FFF2-40B4-BE49-F238E27FC236}">
                <a16:creationId xmlns:a16="http://schemas.microsoft.com/office/drawing/2014/main" id="{2FD32F4D-2FA9-FF0B-B0BD-E7F8807BD59A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7" name="Google Shape;284;p37">
              <a:extLst>
                <a:ext uri="{FF2B5EF4-FFF2-40B4-BE49-F238E27FC236}">
                  <a16:creationId xmlns:a16="http://schemas.microsoft.com/office/drawing/2014/main" id="{9C7A74C8-437C-9713-B82C-9BB0B3B9EB2A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9" name="Google Shape;285;p37">
                <a:extLst>
                  <a:ext uri="{FF2B5EF4-FFF2-40B4-BE49-F238E27FC236}">
                    <a16:creationId xmlns:a16="http://schemas.microsoft.com/office/drawing/2014/main" id="{3D2625C0-5EFE-7CDC-9F2E-1A890CEDB3D7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" name="Google Shape;286;p37">
                <a:extLst>
                  <a:ext uri="{FF2B5EF4-FFF2-40B4-BE49-F238E27FC236}">
                    <a16:creationId xmlns:a16="http://schemas.microsoft.com/office/drawing/2014/main" id="{07123603-A9FB-D1D5-8461-9A02C8A4AEAE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" name="Google Shape;287;p37">
              <a:extLst>
                <a:ext uri="{FF2B5EF4-FFF2-40B4-BE49-F238E27FC236}">
                  <a16:creationId xmlns:a16="http://schemas.microsoft.com/office/drawing/2014/main" id="{C8FBA796-6559-C79A-96FF-8C3945FA33C5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292;p37">
            <a:extLst>
              <a:ext uri="{FF2B5EF4-FFF2-40B4-BE49-F238E27FC236}">
                <a16:creationId xmlns:a16="http://schemas.microsoft.com/office/drawing/2014/main" id="{EBDD8D99-7C35-E81B-67DB-BBB6E72821CF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6" name="Google Shape;293;p37">
              <a:extLst>
                <a:ext uri="{FF2B5EF4-FFF2-40B4-BE49-F238E27FC236}">
                  <a16:creationId xmlns:a16="http://schemas.microsoft.com/office/drawing/2014/main" id="{706C1AD9-7A84-5B59-9610-5A9170DFC75C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4;p37">
              <a:extLst>
                <a:ext uri="{FF2B5EF4-FFF2-40B4-BE49-F238E27FC236}">
                  <a16:creationId xmlns:a16="http://schemas.microsoft.com/office/drawing/2014/main" id="{15EBBCD7-291D-7BB6-A5AF-0BF691BDA4EF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295;p37">
            <a:extLst>
              <a:ext uri="{FF2B5EF4-FFF2-40B4-BE49-F238E27FC236}">
                <a16:creationId xmlns:a16="http://schemas.microsoft.com/office/drawing/2014/main" id="{54BC70AC-6405-11F0-795E-6F5DB94D6048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9" name="Google Shape;296;p37">
              <a:extLst>
                <a:ext uri="{FF2B5EF4-FFF2-40B4-BE49-F238E27FC236}">
                  <a16:creationId xmlns:a16="http://schemas.microsoft.com/office/drawing/2014/main" id="{4FB7944F-2237-3AAE-785A-3120B3E38532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7;p37">
              <a:extLst>
                <a:ext uri="{FF2B5EF4-FFF2-40B4-BE49-F238E27FC236}">
                  <a16:creationId xmlns:a16="http://schemas.microsoft.com/office/drawing/2014/main" id="{B7BB996C-5117-90B4-3FB0-F684E93B55AA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" name="Google Shape;298;p37">
            <a:extLst>
              <a:ext uri="{FF2B5EF4-FFF2-40B4-BE49-F238E27FC236}">
                <a16:creationId xmlns:a16="http://schemas.microsoft.com/office/drawing/2014/main" id="{A9151752-8DB6-76D2-8116-9061BB98024A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2" name="Google Shape;299;p37">
              <a:extLst>
                <a:ext uri="{FF2B5EF4-FFF2-40B4-BE49-F238E27FC236}">
                  <a16:creationId xmlns:a16="http://schemas.microsoft.com/office/drawing/2014/main" id="{8291510A-8F45-46C8-0FA1-916D1F636013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300;p37">
              <a:extLst>
                <a:ext uri="{FF2B5EF4-FFF2-40B4-BE49-F238E27FC236}">
                  <a16:creationId xmlns:a16="http://schemas.microsoft.com/office/drawing/2014/main" id="{B0D488AB-370D-3C7B-FA8F-A8E3FA50D0FB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301;p37">
              <a:extLst>
                <a:ext uri="{FF2B5EF4-FFF2-40B4-BE49-F238E27FC236}">
                  <a16:creationId xmlns:a16="http://schemas.microsoft.com/office/drawing/2014/main" id="{86FBB4EC-E010-6AB6-293E-F4EC6878F835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307;p37">
            <a:extLst>
              <a:ext uri="{FF2B5EF4-FFF2-40B4-BE49-F238E27FC236}">
                <a16:creationId xmlns:a16="http://schemas.microsoft.com/office/drawing/2014/main" id="{26C1E998-5578-20E2-C740-78A062D00870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8;p37">
            <a:extLst>
              <a:ext uri="{FF2B5EF4-FFF2-40B4-BE49-F238E27FC236}">
                <a16:creationId xmlns:a16="http://schemas.microsoft.com/office/drawing/2014/main" id="{57B2D38A-4D53-7503-7AEE-674807B1B963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9;p37">
            <a:extLst>
              <a:ext uri="{FF2B5EF4-FFF2-40B4-BE49-F238E27FC236}">
                <a16:creationId xmlns:a16="http://schemas.microsoft.com/office/drawing/2014/main" id="{6F22A16F-95EB-86CA-7A13-C7ED73BB883F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11;p37">
            <a:extLst>
              <a:ext uri="{FF2B5EF4-FFF2-40B4-BE49-F238E27FC236}">
                <a16:creationId xmlns:a16="http://schemas.microsoft.com/office/drawing/2014/main" id="{1C8FA6D4-CA32-47BB-2B93-972BFA29FA80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71;p39">
            <a:extLst>
              <a:ext uri="{FF2B5EF4-FFF2-40B4-BE49-F238E27FC236}">
                <a16:creationId xmlns:a16="http://schemas.microsoft.com/office/drawing/2014/main" id="{AF7944F7-88C6-DB55-BDD1-90DA2AF9C205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33" name="Google Shape;372;p39">
              <a:extLst>
                <a:ext uri="{FF2B5EF4-FFF2-40B4-BE49-F238E27FC236}">
                  <a16:creationId xmlns:a16="http://schemas.microsoft.com/office/drawing/2014/main" id="{7D65BB5F-B3EB-7573-DC9B-61B86BA2660B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73;p39">
              <a:extLst>
                <a:ext uri="{FF2B5EF4-FFF2-40B4-BE49-F238E27FC236}">
                  <a16:creationId xmlns:a16="http://schemas.microsoft.com/office/drawing/2014/main" id="{21C67BAF-7B71-BFD5-81D3-9164AD876B39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74;p39">
              <a:extLst>
                <a:ext uri="{FF2B5EF4-FFF2-40B4-BE49-F238E27FC236}">
                  <a16:creationId xmlns:a16="http://schemas.microsoft.com/office/drawing/2014/main" id="{9EA54AA7-AB87-01A0-1DD3-356783B5126D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Analysis by Different Dimensions</a:t>
            </a:r>
            <a:endParaRPr dirty="0"/>
          </a:p>
        </p:txBody>
      </p:sp>
      <p:grpSp>
        <p:nvGrpSpPr>
          <p:cNvPr id="1572" name="Google Shape;1572;p60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573" name="Google Shape;1573;p60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4" name="Google Shape;1574;p60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5" name="Google Shape;1575;p60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5" name="Google Shape;1595;p60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60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597" name="Google Shape;1597;p60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8" name="Google Shape;1598;p60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4" name="Google Shape;1604;p60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60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606" name="Google Shape;1606;p60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7" name="Google Shape;1607;p60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890;p63">
            <a:extLst>
              <a:ext uri="{FF2B5EF4-FFF2-40B4-BE49-F238E27FC236}">
                <a16:creationId xmlns:a16="http://schemas.microsoft.com/office/drawing/2014/main" id="{8F364683-F70D-DC27-7EB1-0635EBAC3108}"/>
              </a:ext>
            </a:extLst>
          </p:cNvPr>
          <p:cNvSpPr/>
          <p:nvPr/>
        </p:nvSpPr>
        <p:spPr>
          <a:xfrm>
            <a:off x="6177606" y="1593240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R&amp;D: 56% of attrition</a:t>
            </a:r>
          </a:p>
        </p:txBody>
      </p:sp>
      <p:grpSp>
        <p:nvGrpSpPr>
          <p:cNvPr id="4" name="Google Shape;1891;p63">
            <a:extLst>
              <a:ext uri="{FF2B5EF4-FFF2-40B4-BE49-F238E27FC236}">
                <a16:creationId xmlns:a16="http://schemas.microsoft.com/office/drawing/2014/main" id="{ED1CC6E8-9E9F-611D-091D-C9C6F3B42440}"/>
              </a:ext>
            </a:extLst>
          </p:cNvPr>
          <p:cNvGrpSpPr/>
          <p:nvPr/>
        </p:nvGrpSpPr>
        <p:grpSpPr>
          <a:xfrm>
            <a:off x="7581319" y="1718468"/>
            <a:ext cx="77703" cy="77703"/>
            <a:chOff x="1990725" y="2252675"/>
            <a:chExt cx="131100" cy="131100"/>
          </a:xfrm>
        </p:grpSpPr>
        <p:cxnSp>
          <p:nvCxnSpPr>
            <p:cNvPr id="5" name="Google Shape;1892;p63">
              <a:extLst>
                <a:ext uri="{FF2B5EF4-FFF2-40B4-BE49-F238E27FC236}">
                  <a16:creationId xmlns:a16="http://schemas.microsoft.com/office/drawing/2014/main" id="{90F49D9C-D804-67FF-9CDC-8F1BEAD1C1B1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893;p63">
              <a:extLst>
                <a:ext uri="{FF2B5EF4-FFF2-40B4-BE49-F238E27FC236}">
                  <a16:creationId xmlns:a16="http://schemas.microsoft.com/office/drawing/2014/main" id="{A341E3C9-C884-29C8-95CD-0A7ECD0B49BA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1894;p63">
            <a:extLst>
              <a:ext uri="{FF2B5EF4-FFF2-40B4-BE49-F238E27FC236}">
                <a16:creationId xmlns:a16="http://schemas.microsoft.com/office/drawing/2014/main" id="{047780C1-AFB1-CA8E-4D74-F9570D58C00D}"/>
              </a:ext>
            </a:extLst>
          </p:cNvPr>
          <p:cNvSpPr/>
          <p:nvPr/>
        </p:nvSpPr>
        <p:spPr>
          <a:xfrm>
            <a:off x="6177606" y="2511183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Sales: 39%</a:t>
            </a:r>
          </a:p>
        </p:txBody>
      </p:sp>
      <p:grpSp>
        <p:nvGrpSpPr>
          <p:cNvPr id="8" name="Google Shape;1895;p63">
            <a:extLst>
              <a:ext uri="{FF2B5EF4-FFF2-40B4-BE49-F238E27FC236}">
                <a16:creationId xmlns:a16="http://schemas.microsoft.com/office/drawing/2014/main" id="{86F17129-F2BC-6398-EAFD-D19D57E78055}"/>
              </a:ext>
            </a:extLst>
          </p:cNvPr>
          <p:cNvGrpSpPr/>
          <p:nvPr/>
        </p:nvGrpSpPr>
        <p:grpSpPr>
          <a:xfrm>
            <a:off x="7581319" y="2628309"/>
            <a:ext cx="77703" cy="77703"/>
            <a:chOff x="1990725" y="2252675"/>
            <a:chExt cx="131100" cy="131100"/>
          </a:xfrm>
        </p:grpSpPr>
        <p:cxnSp>
          <p:nvCxnSpPr>
            <p:cNvPr id="19" name="Google Shape;1896;p63">
              <a:extLst>
                <a:ext uri="{FF2B5EF4-FFF2-40B4-BE49-F238E27FC236}">
                  <a16:creationId xmlns:a16="http://schemas.microsoft.com/office/drawing/2014/main" id="{0A942AF8-7091-80C5-6577-B36A17435138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897;p63">
              <a:extLst>
                <a:ext uri="{FF2B5EF4-FFF2-40B4-BE49-F238E27FC236}">
                  <a16:creationId xmlns:a16="http://schemas.microsoft.com/office/drawing/2014/main" id="{A6E66707-4377-9496-C963-DACF385D0281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1898;p63">
            <a:extLst>
              <a:ext uri="{FF2B5EF4-FFF2-40B4-BE49-F238E27FC236}">
                <a16:creationId xmlns:a16="http://schemas.microsoft.com/office/drawing/2014/main" id="{F620C4D8-CA18-787E-A3E1-D5F329A1F8A5}"/>
              </a:ext>
            </a:extLst>
          </p:cNvPr>
          <p:cNvSpPr/>
          <p:nvPr/>
        </p:nvSpPr>
        <p:spPr>
          <a:xfrm>
            <a:off x="6177606" y="3429126"/>
            <a:ext cx="1615500" cy="669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HR: 5%</a:t>
            </a:r>
          </a:p>
        </p:txBody>
      </p:sp>
      <p:grpSp>
        <p:nvGrpSpPr>
          <p:cNvPr id="22" name="Google Shape;1899;p63">
            <a:extLst>
              <a:ext uri="{FF2B5EF4-FFF2-40B4-BE49-F238E27FC236}">
                <a16:creationId xmlns:a16="http://schemas.microsoft.com/office/drawing/2014/main" id="{C8E994B0-4C2E-DA4E-ABAA-E965DF2C616A}"/>
              </a:ext>
            </a:extLst>
          </p:cNvPr>
          <p:cNvGrpSpPr/>
          <p:nvPr/>
        </p:nvGrpSpPr>
        <p:grpSpPr>
          <a:xfrm>
            <a:off x="7581319" y="3544525"/>
            <a:ext cx="77703" cy="77703"/>
            <a:chOff x="1990725" y="2252675"/>
            <a:chExt cx="131100" cy="131100"/>
          </a:xfrm>
        </p:grpSpPr>
        <p:cxnSp>
          <p:nvCxnSpPr>
            <p:cNvPr id="23" name="Google Shape;1900;p63">
              <a:extLst>
                <a:ext uri="{FF2B5EF4-FFF2-40B4-BE49-F238E27FC236}">
                  <a16:creationId xmlns:a16="http://schemas.microsoft.com/office/drawing/2014/main" id="{F10FDAE9-A753-3422-FEDC-58179D8E9349}"/>
                </a:ext>
              </a:extLst>
            </p:cNvPr>
            <p:cNvCxnSpPr/>
            <p:nvPr/>
          </p:nvCxnSpPr>
          <p:spPr>
            <a:xfrm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901;p63">
              <a:extLst>
                <a:ext uri="{FF2B5EF4-FFF2-40B4-BE49-F238E27FC236}">
                  <a16:creationId xmlns:a16="http://schemas.microsoft.com/office/drawing/2014/main" id="{351C3502-344A-546A-A67A-531FD17EFC0B}"/>
                </a:ext>
              </a:extLst>
            </p:cNvPr>
            <p:cNvCxnSpPr/>
            <p:nvPr/>
          </p:nvCxnSpPr>
          <p:spPr>
            <a:xfrm flipH="1">
              <a:off x="1990725" y="2252675"/>
              <a:ext cx="131100" cy="131100"/>
            </a:xfrm>
            <a:prstGeom prst="straightConnector1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1906;p63">
            <a:extLst>
              <a:ext uri="{FF2B5EF4-FFF2-40B4-BE49-F238E27FC236}">
                <a16:creationId xmlns:a16="http://schemas.microsoft.com/office/drawing/2014/main" id="{925839BF-0C0A-C70E-52BB-B57177208C95}"/>
              </a:ext>
            </a:extLst>
          </p:cNvPr>
          <p:cNvSpPr/>
          <p:nvPr/>
        </p:nvSpPr>
        <p:spPr>
          <a:xfrm>
            <a:off x="5311029" y="1606278"/>
            <a:ext cx="643800" cy="64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1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0" name="Google Shape;1907;p63">
            <a:extLst>
              <a:ext uri="{FF2B5EF4-FFF2-40B4-BE49-F238E27FC236}">
                <a16:creationId xmlns:a16="http://schemas.microsoft.com/office/drawing/2014/main" id="{15E2F36A-A106-0FE7-F157-6DAE474BF3DE}"/>
              </a:ext>
            </a:extLst>
          </p:cNvPr>
          <p:cNvSpPr/>
          <p:nvPr/>
        </p:nvSpPr>
        <p:spPr>
          <a:xfrm>
            <a:off x="5311029" y="2523040"/>
            <a:ext cx="643800" cy="6438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1" name="Google Shape;1908;p63">
            <a:extLst>
              <a:ext uri="{FF2B5EF4-FFF2-40B4-BE49-F238E27FC236}">
                <a16:creationId xmlns:a16="http://schemas.microsoft.com/office/drawing/2014/main" id="{93721D6D-F1D0-E7F8-9DCF-3B16EE5E7950}"/>
              </a:ext>
            </a:extLst>
          </p:cNvPr>
          <p:cNvSpPr/>
          <p:nvPr/>
        </p:nvSpPr>
        <p:spPr>
          <a:xfrm>
            <a:off x="5311029" y="3439815"/>
            <a:ext cx="643800" cy="643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endParaRPr sz="22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9557B98-B3DF-4CF4-AC0A-AD79DE188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759897"/>
              </p:ext>
            </p:extLst>
          </p:nvPr>
        </p:nvGraphicFramePr>
        <p:xfrm>
          <a:off x="1291492" y="1606278"/>
          <a:ext cx="3722604" cy="2459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Google Shape;1428;p59">
            <a:extLst>
              <a:ext uri="{FF2B5EF4-FFF2-40B4-BE49-F238E27FC236}">
                <a16:creationId xmlns:a16="http://schemas.microsoft.com/office/drawing/2014/main" id="{CC56EF40-DEE7-B718-FF6F-8608D57D5F76}"/>
              </a:ext>
            </a:extLst>
          </p:cNvPr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433;p59">
            <a:extLst>
              <a:ext uri="{FF2B5EF4-FFF2-40B4-BE49-F238E27FC236}">
                <a16:creationId xmlns:a16="http://schemas.microsoft.com/office/drawing/2014/main" id="{0F9A6614-AAC6-91FA-0567-901D6BB5CD56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12" name="Google Shape;1434;p59">
              <a:extLst>
                <a:ext uri="{FF2B5EF4-FFF2-40B4-BE49-F238E27FC236}">
                  <a16:creationId xmlns:a16="http://schemas.microsoft.com/office/drawing/2014/main" id="{A0FB6F46-35A2-FB7D-D544-CD56752687C0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4" name="Google Shape;1435;p59">
                <a:extLst>
                  <a:ext uri="{FF2B5EF4-FFF2-40B4-BE49-F238E27FC236}">
                    <a16:creationId xmlns:a16="http://schemas.microsoft.com/office/drawing/2014/main" id="{930CB081-0E24-650E-0533-41770C3846BD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436;p59">
                <a:extLst>
                  <a:ext uri="{FF2B5EF4-FFF2-40B4-BE49-F238E27FC236}">
                    <a16:creationId xmlns:a16="http://schemas.microsoft.com/office/drawing/2014/main" id="{B49392DA-51FB-2DCB-29A8-2CAD24825F71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" name="Google Shape;1437;p59">
              <a:extLst>
                <a:ext uri="{FF2B5EF4-FFF2-40B4-BE49-F238E27FC236}">
                  <a16:creationId xmlns:a16="http://schemas.microsoft.com/office/drawing/2014/main" id="{8F7A7B85-844A-ECA0-22C6-09B12C7931DB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" name="Google Shape;1438;p59">
            <a:extLst>
              <a:ext uri="{FF2B5EF4-FFF2-40B4-BE49-F238E27FC236}">
                <a16:creationId xmlns:a16="http://schemas.microsoft.com/office/drawing/2014/main" id="{991F5D41-F16D-CF89-EC96-11BA22EEFC2C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7" name="Google Shape;1439;p59">
              <a:extLst>
                <a:ext uri="{FF2B5EF4-FFF2-40B4-BE49-F238E27FC236}">
                  <a16:creationId xmlns:a16="http://schemas.microsoft.com/office/drawing/2014/main" id="{08B5DD3F-D6B9-2F11-8D17-285796477FC8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440;p59">
              <a:extLst>
                <a:ext uri="{FF2B5EF4-FFF2-40B4-BE49-F238E27FC236}">
                  <a16:creationId xmlns:a16="http://schemas.microsoft.com/office/drawing/2014/main" id="{26F363D0-F951-2323-D230-D75ECB5C562A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441;p59">
              <a:extLst>
                <a:ext uri="{FF2B5EF4-FFF2-40B4-BE49-F238E27FC236}">
                  <a16:creationId xmlns:a16="http://schemas.microsoft.com/office/drawing/2014/main" id="{D121C3A0-66E3-2B8F-B570-2FB169508A97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" name="Google Shape;1442;p59">
            <a:extLst>
              <a:ext uri="{FF2B5EF4-FFF2-40B4-BE49-F238E27FC236}">
                <a16:creationId xmlns:a16="http://schemas.microsoft.com/office/drawing/2014/main" id="{56584FC5-C515-E4A5-8208-62F63B3D3E77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7" name="Google Shape;1443;p59">
              <a:extLst>
                <a:ext uri="{FF2B5EF4-FFF2-40B4-BE49-F238E27FC236}">
                  <a16:creationId xmlns:a16="http://schemas.microsoft.com/office/drawing/2014/main" id="{F86D6F80-3634-C46E-69FE-1E004B192D53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4;p59">
              <a:extLst>
                <a:ext uri="{FF2B5EF4-FFF2-40B4-BE49-F238E27FC236}">
                  <a16:creationId xmlns:a16="http://schemas.microsoft.com/office/drawing/2014/main" id="{69BC4954-0ED7-CDE2-B2AD-7C974EAEF4CD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445;p59">
            <a:extLst>
              <a:ext uri="{FF2B5EF4-FFF2-40B4-BE49-F238E27FC236}">
                <a16:creationId xmlns:a16="http://schemas.microsoft.com/office/drawing/2014/main" id="{FFA68953-C88F-4D4A-585D-72A202369338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33" name="Google Shape;1446;p59">
              <a:extLst>
                <a:ext uri="{FF2B5EF4-FFF2-40B4-BE49-F238E27FC236}">
                  <a16:creationId xmlns:a16="http://schemas.microsoft.com/office/drawing/2014/main" id="{765BD833-2FA4-91B8-36BD-6A531CAA1965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7;p59">
              <a:extLst>
                <a:ext uri="{FF2B5EF4-FFF2-40B4-BE49-F238E27FC236}">
                  <a16:creationId xmlns:a16="http://schemas.microsoft.com/office/drawing/2014/main" id="{1F40B0D8-318E-968B-6E24-365CC763AC7C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5" name="Google Shape;1448;p59">
            <a:extLst>
              <a:ext uri="{FF2B5EF4-FFF2-40B4-BE49-F238E27FC236}">
                <a16:creationId xmlns:a16="http://schemas.microsoft.com/office/drawing/2014/main" id="{A26D53F6-0BF0-AEFB-CA8B-ADED4DA10015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36" name="Google Shape;1449;p59">
              <a:extLst>
                <a:ext uri="{FF2B5EF4-FFF2-40B4-BE49-F238E27FC236}">
                  <a16:creationId xmlns:a16="http://schemas.microsoft.com/office/drawing/2014/main" id="{3802C4FF-06DF-3B7C-1E69-EF7405BD8AE0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1450;p59">
              <a:extLst>
                <a:ext uri="{FF2B5EF4-FFF2-40B4-BE49-F238E27FC236}">
                  <a16:creationId xmlns:a16="http://schemas.microsoft.com/office/drawing/2014/main" id="{5DA23BAA-CA43-2923-3C6F-1B67019C3D15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1451;p59">
              <a:extLst>
                <a:ext uri="{FF2B5EF4-FFF2-40B4-BE49-F238E27FC236}">
                  <a16:creationId xmlns:a16="http://schemas.microsoft.com/office/drawing/2014/main" id="{F333B900-CD04-6ECA-F4BC-45E46DD2E0BD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1482;p59">
            <a:extLst>
              <a:ext uri="{FF2B5EF4-FFF2-40B4-BE49-F238E27FC236}">
                <a16:creationId xmlns:a16="http://schemas.microsoft.com/office/drawing/2014/main" id="{E74751E0-EDFE-40F6-D9AC-08DD32782F5C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83;p59">
            <a:extLst>
              <a:ext uri="{FF2B5EF4-FFF2-40B4-BE49-F238E27FC236}">
                <a16:creationId xmlns:a16="http://schemas.microsoft.com/office/drawing/2014/main" id="{601EC421-3EA5-C32E-235A-D63B02F26F03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84;p59">
            <a:hlinkClick r:id="rId4" action="ppaction://hlinksldjump"/>
            <a:extLst>
              <a:ext uri="{FF2B5EF4-FFF2-40B4-BE49-F238E27FC236}">
                <a16:creationId xmlns:a16="http://schemas.microsoft.com/office/drawing/2014/main" id="{250CCB90-3360-2A92-BC71-DFFBAC711364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485;p59">
            <a:extLst>
              <a:ext uri="{FF2B5EF4-FFF2-40B4-BE49-F238E27FC236}">
                <a16:creationId xmlns:a16="http://schemas.microsoft.com/office/drawing/2014/main" id="{52685178-90F0-7113-FA2F-2B8DD49A7061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486;p59">
            <a:extLst>
              <a:ext uri="{FF2B5EF4-FFF2-40B4-BE49-F238E27FC236}">
                <a16:creationId xmlns:a16="http://schemas.microsoft.com/office/drawing/2014/main" id="{8A0937CD-850B-0E78-15D7-B6A6176547CC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45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61"/>
          <p:cNvSpPr txBox="1">
            <a:spLocks noGrp="1"/>
          </p:cNvSpPr>
          <p:nvPr>
            <p:ph type="title"/>
          </p:nvPr>
        </p:nvSpPr>
        <p:spPr>
          <a:xfrm>
            <a:off x="720000" y="127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Dashboard</a:t>
            </a:r>
            <a:endParaRPr dirty="0"/>
          </a:p>
        </p:txBody>
      </p:sp>
      <p:grpSp>
        <p:nvGrpSpPr>
          <p:cNvPr id="1616" name="Google Shape;1616;p61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617" name="Google Shape;1617;p61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8" name="Google Shape;1618;p61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9" name="Google Shape;1619;p61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2" name="Google Shape;1692;p61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3" name="Google Shape;1693;p61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694" name="Google Shape;1694;p61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5" name="Google Shape;1695;p61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1" name="Google Shape;1701;p61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2" name="Google Shape;1702;p61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703" name="Google Shape;1703;p61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4" name="Google Shape;1704;p61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2AAA5B0-8A86-5F43-F0B7-FACDFBF97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" t="1007" r="265" b="15748"/>
          <a:stretch/>
        </p:blipFill>
        <p:spPr>
          <a:xfrm>
            <a:off x="1862138" y="734578"/>
            <a:ext cx="5457174" cy="4281709"/>
          </a:xfrm>
          <a:prstGeom prst="roundRect">
            <a:avLst>
              <a:gd name="adj" fmla="val 2448"/>
            </a:avLst>
          </a:prstGeom>
        </p:spPr>
      </p:pic>
      <p:sp>
        <p:nvSpPr>
          <p:cNvPr id="2" name="Google Shape;1428;p59">
            <a:extLst>
              <a:ext uri="{FF2B5EF4-FFF2-40B4-BE49-F238E27FC236}">
                <a16:creationId xmlns:a16="http://schemas.microsoft.com/office/drawing/2014/main" id="{0FC66447-8C9C-2DF0-0C75-04D4F26AACB5}"/>
              </a:ext>
            </a:extLst>
          </p:cNvPr>
          <p:cNvSpPr/>
          <p:nvPr/>
        </p:nvSpPr>
        <p:spPr>
          <a:xfrm rot="-5400000">
            <a:off x="189900" y="3552725"/>
            <a:ext cx="423000" cy="66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433;p59">
            <a:extLst>
              <a:ext uri="{FF2B5EF4-FFF2-40B4-BE49-F238E27FC236}">
                <a16:creationId xmlns:a16="http://schemas.microsoft.com/office/drawing/2014/main" id="{4B4B78BF-B384-27EF-11E6-42E871AE29B8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5" name="Google Shape;1434;p59">
              <a:extLst>
                <a:ext uri="{FF2B5EF4-FFF2-40B4-BE49-F238E27FC236}">
                  <a16:creationId xmlns:a16="http://schemas.microsoft.com/office/drawing/2014/main" id="{F51C44CA-715F-0C5A-5C56-53A79726D1AC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7" name="Google Shape;1435;p59">
                <a:extLst>
                  <a:ext uri="{FF2B5EF4-FFF2-40B4-BE49-F238E27FC236}">
                    <a16:creationId xmlns:a16="http://schemas.microsoft.com/office/drawing/2014/main" id="{D22C0EA5-7423-9C98-A8C9-86AFC08ED5C0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Google Shape;1436;p59">
                <a:extLst>
                  <a:ext uri="{FF2B5EF4-FFF2-40B4-BE49-F238E27FC236}">
                    <a16:creationId xmlns:a16="http://schemas.microsoft.com/office/drawing/2014/main" id="{9BFB6506-C47A-E23D-8A1A-4F24EC275775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" name="Google Shape;1437;p59">
              <a:extLst>
                <a:ext uri="{FF2B5EF4-FFF2-40B4-BE49-F238E27FC236}">
                  <a16:creationId xmlns:a16="http://schemas.microsoft.com/office/drawing/2014/main" id="{E3E9057B-9B59-25FD-8440-FD4C14C3C089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" name="Google Shape;1438;p59">
            <a:extLst>
              <a:ext uri="{FF2B5EF4-FFF2-40B4-BE49-F238E27FC236}">
                <a16:creationId xmlns:a16="http://schemas.microsoft.com/office/drawing/2014/main" id="{55957DCC-D00C-F296-B868-500E639A90AC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0" name="Google Shape;1439;p59">
              <a:extLst>
                <a:ext uri="{FF2B5EF4-FFF2-40B4-BE49-F238E27FC236}">
                  <a16:creationId xmlns:a16="http://schemas.microsoft.com/office/drawing/2014/main" id="{6F61F81C-0DFA-08E8-E656-663A00D35BF5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440;p59">
              <a:extLst>
                <a:ext uri="{FF2B5EF4-FFF2-40B4-BE49-F238E27FC236}">
                  <a16:creationId xmlns:a16="http://schemas.microsoft.com/office/drawing/2014/main" id="{B3A84F18-0AA1-6D4A-D924-1A7337D8B133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441;p59">
              <a:extLst>
                <a:ext uri="{FF2B5EF4-FFF2-40B4-BE49-F238E27FC236}">
                  <a16:creationId xmlns:a16="http://schemas.microsoft.com/office/drawing/2014/main" id="{77C7B766-D0A2-9C7D-71AC-B25E6831BB97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1442;p59">
            <a:extLst>
              <a:ext uri="{FF2B5EF4-FFF2-40B4-BE49-F238E27FC236}">
                <a16:creationId xmlns:a16="http://schemas.microsoft.com/office/drawing/2014/main" id="{D2A39071-9EE4-F946-A41B-A1DF9C9A564A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4" name="Google Shape;1443;p59">
              <a:extLst>
                <a:ext uri="{FF2B5EF4-FFF2-40B4-BE49-F238E27FC236}">
                  <a16:creationId xmlns:a16="http://schemas.microsoft.com/office/drawing/2014/main" id="{4B62DD7C-0741-3AA4-7A98-8D5EA1467D1F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44;p59">
              <a:extLst>
                <a:ext uri="{FF2B5EF4-FFF2-40B4-BE49-F238E27FC236}">
                  <a16:creationId xmlns:a16="http://schemas.microsoft.com/office/drawing/2014/main" id="{7289E52E-C5FC-C57D-B7BA-6634A850F4A6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445;p59">
            <a:extLst>
              <a:ext uri="{FF2B5EF4-FFF2-40B4-BE49-F238E27FC236}">
                <a16:creationId xmlns:a16="http://schemas.microsoft.com/office/drawing/2014/main" id="{CC7A3F6A-6DF9-3BE2-E9B7-3C77E395DDF0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7" name="Google Shape;1446;p59">
              <a:extLst>
                <a:ext uri="{FF2B5EF4-FFF2-40B4-BE49-F238E27FC236}">
                  <a16:creationId xmlns:a16="http://schemas.microsoft.com/office/drawing/2014/main" id="{9E0C3732-2525-A016-B1A9-E09C9C8EFCDC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7;p59">
              <a:extLst>
                <a:ext uri="{FF2B5EF4-FFF2-40B4-BE49-F238E27FC236}">
                  <a16:creationId xmlns:a16="http://schemas.microsoft.com/office/drawing/2014/main" id="{8AF19D61-91D4-BB1B-F069-E9ACE74E4128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" name="Google Shape;1448;p59">
            <a:extLst>
              <a:ext uri="{FF2B5EF4-FFF2-40B4-BE49-F238E27FC236}">
                <a16:creationId xmlns:a16="http://schemas.microsoft.com/office/drawing/2014/main" id="{AA1F91DE-0E14-D3A8-8416-8B6C95D9D1CE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0" name="Google Shape;1449;p59">
              <a:extLst>
                <a:ext uri="{FF2B5EF4-FFF2-40B4-BE49-F238E27FC236}">
                  <a16:creationId xmlns:a16="http://schemas.microsoft.com/office/drawing/2014/main" id="{6C17DCCC-74AC-63DD-A243-B389DC5CD797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1450;p59">
              <a:extLst>
                <a:ext uri="{FF2B5EF4-FFF2-40B4-BE49-F238E27FC236}">
                  <a16:creationId xmlns:a16="http://schemas.microsoft.com/office/drawing/2014/main" id="{B0A7181C-DA62-D5E0-CD4E-D2FACEBA72B1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451;p59">
              <a:extLst>
                <a:ext uri="{FF2B5EF4-FFF2-40B4-BE49-F238E27FC236}">
                  <a16:creationId xmlns:a16="http://schemas.microsoft.com/office/drawing/2014/main" id="{DA72EDCF-07CB-FD65-4A77-5CF48B8D3DD4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" name="Google Shape;1482;p59">
            <a:extLst>
              <a:ext uri="{FF2B5EF4-FFF2-40B4-BE49-F238E27FC236}">
                <a16:creationId xmlns:a16="http://schemas.microsoft.com/office/drawing/2014/main" id="{4B04986C-E4EA-345A-4009-D254215C640D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83;p59">
            <a:extLst>
              <a:ext uri="{FF2B5EF4-FFF2-40B4-BE49-F238E27FC236}">
                <a16:creationId xmlns:a16="http://schemas.microsoft.com/office/drawing/2014/main" id="{EDB3BC38-616A-02B0-52D8-42BDE652B3B0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84;p59">
            <a:hlinkClick r:id="rId4" action="ppaction://hlinksldjump"/>
            <a:extLst>
              <a:ext uri="{FF2B5EF4-FFF2-40B4-BE49-F238E27FC236}">
                <a16:creationId xmlns:a16="http://schemas.microsoft.com/office/drawing/2014/main" id="{68B5EA1E-0A63-B817-67AC-B7A8D0C18AFF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85;p59">
            <a:extLst>
              <a:ext uri="{FF2B5EF4-FFF2-40B4-BE49-F238E27FC236}">
                <a16:creationId xmlns:a16="http://schemas.microsoft.com/office/drawing/2014/main" id="{6E2D30FC-E81E-B3CF-D551-C8EBEE2978EB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86;p59">
            <a:extLst>
              <a:ext uri="{FF2B5EF4-FFF2-40B4-BE49-F238E27FC236}">
                <a16:creationId xmlns:a16="http://schemas.microsoft.com/office/drawing/2014/main" id="{EB54459D-9A07-0741-CCAC-8817254C8132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001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64"/>
          <p:cNvSpPr txBox="1">
            <a:spLocks noGrp="1"/>
          </p:cNvSpPr>
          <p:nvPr>
            <p:ph type="title"/>
          </p:nvPr>
        </p:nvSpPr>
        <p:spPr>
          <a:xfrm>
            <a:off x="1988457" y="2755325"/>
            <a:ext cx="5167086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grpSp>
        <p:nvGrpSpPr>
          <p:cNvPr id="1954" name="Google Shape;1954;p64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955" name="Google Shape;1955;p64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6" name="Google Shape;1956;p64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7" name="Google Shape;1957;p64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77" name="Google Shape;1977;p64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8" name="Google Shape;1978;p64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1979" name="Google Shape;1979;p64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0" name="Google Shape;1980;p64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6" name="Google Shape;1986;p64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7" name="Google Shape;1987;p64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1988" name="Google Shape;1988;p64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9" name="Google Shape;1989;p64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91" name="Google Shape;1991;p64"/>
          <p:cNvSpPr txBox="1">
            <a:spLocks noGrp="1"/>
          </p:cNvSpPr>
          <p:nvPr>
            <p:ph type="title" idx="2"/>
          </p:nvPr>
        </p:nvSpPr>
        <p:spPr>
          <a:xfrm>
            <a:off x="3776825" y="18374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7309F-D5BE-2E3C-64DC-29360A6B4F6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grpSp>
        <p:nvGrpSpPr>
          <p:cNvPr id="5" name="Google Shape;283;p37">
            <a:extLst>
              <a:ext uri="{FF2B5EF4-FFF2-40B4-BE49-F238E27FC236}">
                <a16:creationId xmlns:a16="http://schemas.microsoft.com/office/drawing/2014/main" id="{62CCBFFD-59B6-F378-7803-54CAC4051759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6" name="Google Shape;284;p37">
              <a:extLst>
                <a:ext uri="{FF2B5EF4-FFF2-40B4-BE49-F238E27FC236}">
                  <a16:creationId xmlns:a16="http://schemas.microsoft.com/office/drawing/2014/main" id="{01AF554F-3CFA-07A5-A175-C8429ADF24F3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8" name="Google Shape;285;p37">
                <a:extLst>
                  <a:ext uri="{FF2B5EF4-FFF2-40B4-BE49-F238E27FC236}">
                    <a16:creationId xmlns:a16="http://schemas.microsoft.com/office/drawing/2014/main" id="{6F5C6E49-B6DB-D019-9815-106B2F2B1C78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" name="Google Shape;286;p37">
                <a:extLst>
                  <a:ext uri="{FF2B5EF4-FFF2-40B4-BE49-F238E27FC236}">
                    <a16:creationId xmlns:a16="http://schemas.microsoft.com/office/drawing/2014/main" id="{6A0F5623-BA99-04C4-03D2-2DB3DEB970EC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" name="Google Shape;287;p37">
              <a:extLst>
                <a:ext uri="{FF2B5EF4-FFF2-40B4-BE49-F238E27FC236}">
                  <a16:creationId xmlns:a16="http://schemas.microsoft.com/office/drawing/2014/main" id="{385CBF99-6087-F96C-658A-95FE6C6D6A95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" name="Google Shape;288;p37">
            <a:extLst>
              <a:ext uri="{FF2B5EF4-FFF2-40B4-BE49-F238E27FC236}">
                <a16:creationId xmlns:a16="http://schemas.microsoft.com/office/drawing/2014/main" id="{06AAA166-F2DD-BA56-0D5B-F7490865D4DF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11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19D760E9-F27A-A424-1BEE-0ED5A47BC0AE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0406300F-4AFE-0936-8316-94EDC5B244E6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24913583-050D-4916-CE51-898077F968E0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292;p37">
            <a:extLst>
              <a:ext uri="{FF2B5EF4-FFF2-40B4-BE49-F238E27FC236}">
                <a16:creationId xmlns:a16="http://schemas.microsoft.com/office/drawing/2014/main" id="{4FA51C5C-EC43-B604-3C4E-635C2388A793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5" name="Google Shape;293;p37">
              <a:extLst>
                <a:ext uri="{FF2B5EF4-FFF2-40B4-BE49-F238E27FC236}">
                  <a16:creationId xmlns:a16="http://schemas.microsoft.com/office/drawing/2014/main" id="{4357B75F-DDC6-2FB9-EE47-1116214AB7E1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4;p37">
              <a:extLst>
                <a:ext uri="{FF2B5EF4-FFF2-40B4-BE49-F238E27FC236}">
                  <a16:creationId xmlns:a16="http://schemas.microsoft.com/office/drawing/2014/main" id="{77EFE88C-BEB3-40B3-4CF7-83A4A4AF0DB2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95;p37">
            <a:extLst>
              <a:ext uri="{FF2B5EF4-FFF2-40B4-BE49-F238E27FC236}">
                <a16:creationId xmlns:a16="http://schemas.microsoft.com/office/drawing/2014/main" id="{52A546A0-3968-CE30-B14A-47ED45E80368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8" name="Google Shape;296;p37">
              <a:extLst>
                <a:ext uri="{FF2B5EF4-FFF2-40B4-BE49-F238E27FC236}">
                  <a16:creationId xmlns:a16="http://schemas.microsoft.com/office/drawing/2014/main" id="{DCD90ED5-A516-F76C-38E7-B4C961EDC405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7;p37">
              <a:extLst>
                <a:ext uri="{FF2B5EF4-FFF2-40B4-BE49-F238E27FC236}">
                  <a16:creationId xmlns:a16="http://schemas.microsoft.com/office/drawing/2014/main" id="{E4CC6822-6676-3F47-95E2-024BBB06AE9E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0" name="Google Shape;298;p37">
            <a:extLst>
              <a:ext uri="{FF2B5EF4-FFF2-40B4-BE49-F238E27FC236}">
                <a16:creationId xmlns:a16="http://schemas.microsoft.com/office/drawing/2014/main" id="{F5586C8B-C682-933E-0CA0-A831CBBD51A4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1" name="Google Shape;299;p37">
              <a:extLst>
                <a:ext uri="{FF2B5EF4-FFF2-40B4-BE49-F238E27FC236}">
                  <a16:creationId xmlns:a16="http://schemas.microsoft.com/office/drawing/2014/main" id="{CDF94053-8E50-3AD2-3B5B-E40DDD5C8BC5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300;p37">
              <a:extLst>
                <a:ext uri="{FF2B5EF4-FFF2-40B4-BE49-F238E27FC236}">
                  <a16:creationId xmlns:a16="http://schemas.microsoft.com/office/drawing/2014/main" id="{AD07B717-F36A-1333-CCAC-C476A46AE1DE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301;p37">
              <a:extLst>
                <a:ext uri="{FF2B5EF4-FFF2-40B4-BE49-F238E27FC236}">
                  <a16:creationId xmlns:a16="http://schemas.microsoft.com/office/drawing/2014/main" id="{1A2B279D-383D-B178-A76C-6DCE1EB93112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307;p37">
            <a:extLst>
              <a:ext uri="{FF2B5EF4-FFF2-40B4-BE49-F238E27FC236}">
                <a16:creationId xmlns:a16="http://schemas.microsoft.com/office/drawing/2014/main" id="{E9555338-8622-7CB6-41A9-87F5FD864D15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08;p37">
            <a:extLst>
              <a:ext uri="{FF2B5EF4-FFF2-40B4-BE49-F238E27FC236}">
                <a16:creationId xmlns:a16="http://schemas.microsoft.com/office/drawing/2014/main" id="{315FA01F-6103-B07D-0438-D9AA2D2A1F30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9;p37">
            <a:extLst>
              <a:ext uri="{FF2B5EF4-FFF2-40B4-BE49-F238E27FC236}">
                <a16:creationId xmlns:a16="http://schemas.microsoft.com/office/drawing/2014/main" id="{14210D3F-7B26-1AAF-B056-47C684B33A01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10;p37">
            <a:extLst>
              <a:ext uri="{FF2B5EF4-FFF2-40B4-BE49-F238E27FC236}">
                <a16:creationId xmlns:a16="http://schemas.microsoft.com/office/drawing/2014/main" id="{D603E550-7248-BD92-F04B-73E7B72BDC7D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11;p37">
            <a:extLst>
              <a:ext uri="{FF2B5EF4-FFF2-40B4-BE49-F238E27FC236}">
                <a16:creationId xmlns:a16="http://schemas.microsoft.com/office/drawing/2014/main" id="{C31E3C31-7D5C-96A8-9E8C-D76C029EEE0B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68"/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68"/>
          <p:cNvSpPr/>
          <p:nvPr/>
        </p:nvSpPr>
        <p:spPr>
          <a:xfrm>
            <a:off x="5109650" y="2313175"/>
            <a:ext cx="2875500" cy="1767900"/>
          </a:xfrm>
          <a:prstGeom prst="roundRect">
            <a:avLst>
              <a:gd name="adj" fmla="val 806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0" name="Google Shape;2170;p68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171" name="Google Shape;2171;p68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2" name="Google Shape;2172;p68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3" name="Google Shape;2173;p68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4" name="Google Shape;2174;p68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2175" name="Google Shape;2175;p68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2176" name="Google Shape;2176;p68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7" name="Google Shape;2177;p68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78" name="Google Shape;2178;p68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79" name="Google Shape;2179;p68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2180" name="Google Shape;2180;p68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1" name="Google Shape;2181;p68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2" name="Google Shape;2182;p68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83" name="Google Shape;2183;p68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2184" name="Google Shape;2184;p68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8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68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187" name="Google Shape;2187;p68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8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89" name="Google Shape;2189;p68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190" name="Google Shape;2190;p68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91" name="Google Shape;2191;p68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2" name="Google Shape;2192;p68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3" name="Google Shape;2193;p68"/>
          <p:cNvSpPr txBox="1">
            <a:spLocks noGrp="1"/>
          </p:cNvSpPr>
          <p:nvPr>
            <p:ph type="title" idx="2"/>
          </p:nvPr>
        </p:nvSpPr>
        <p:spPr>
          <a:xfrm>
            <a:off x="5623975" y="2360063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Role</a:t>
            </a:r>
            <a:endParaRPr dirty="0"/>
          </a:p>
        </p:txBody>
      </p:sp>
      <p:sp>
        <p:nvSpPr>
          <p:cNvPr id="2194" name="Google Shape;2194;p68"/>
          <p:cNvSpPr/>
          <p:nvPr/>
        </p:nvSpPr>
        <p:spPr>
          <a:xfrm>
            <a:off x="1806875" y="2313175"/>
            <a:ext cx="2875500" cy="1767900"/>
          </a:xfrm>
          <a:prstGeom prst="roundRect">
            <a:avLst>
              <a:gd name="adj" fmla="val 72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68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2196" name="Google Shape;2196;p68"/>
          <p:cNvSpPr txBox="1">
            <a:spLocks noGrp="1"/>
          </p:cNvSpPr>
          <p:nvPr>
            <p:ph type="title" idx="3"/>
          </p:nvPr>
        </p:nvSpPr>
        <p:spPr>
          <a:xfrm>
            <a:off x="1973943" y="2360063"/>
            <a:ext cx="2541314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 and Education</a:t>
            </a:r>
            <a:endParaRPr dirty="0"/>
          </a:p>
        </p:txBody>
      </p:sp>
      <p:sp>
        <p:nvSpPr>
          <p:cNvPr id="2197" name="Google Shape;2197;p68"/>
          <p:cNvSpPr txBox="1">
            <a:spLocks noGrp="1"/>
          </p:cNvSpPr>
          <p:nvPr>
            <p:ph type="subTitle" idx="1"/>
          </p:nvPr>
        </p:nvSpPr>
        <p:spPr>
          <a:xfrm>
            <a:off x="5109644" y="2880875"/>
            <a:ext cx="2875500" cy="1162500"/>
          </a:xfrm>
          <a:prstGeom prst="rect">
            <a:avLst/>
          </a:prstGeom>
        </p:spPr>
        <p:txBody>
          <a:bodyPr spcFirstLastPara="1" wrap="square" lIns="180000" tIns="91425" rIns="18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Roles like Laboratory Technician and Sales Executive have higher attrition rates.</a:t>
            </a:r>
          </a:p>
        </p:txBody>
      </p:sp>
      <p:sp>
        <p:nvSpPr>
          <p:cNvPr id="2198" name="Google Shape;2198;p68"/>
          <p:cNvSpPr txBox="1">
            <a:spLocks noGrp="1"/>
          </p:cNvSpPr>
          <p:nvPr>
            <p:ph type="subTitle" idx="4"/>
          </p:nvPr>
        </p:nvSpPr>
        <p:spPr>
          <a:xfrm>
            <a:off x="1806775" y="2880875"/>
            <a:ext cx="2875500" cy="1162500"/>
          </a:xfrm>
          <a:prstGeom prst="rect">
            <a:avLst/>
          </a:prstGeom>
        </p:spPr>
        <p:txBody>
          <a:bodyPr spcFirstLastPara="1" wrap="square" lIns="180000" tIns="91425" rIns="18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Employees in the 28-37 age group are more likely to leave, especially those with Bachelor's and Master's degrees.</a:t>
            </a:r>
          </a:p>
        </p:txBody>
      </p:sp>
      <p:sp>
        <p:nvSpPr>
          <p:cNvPr id="2199" name="Google Shape;2199;p68"/>
          <p:cNvSpPr/>
          <p:nvPr/>
        </p:nvSpPr>
        <p:spPr>
          <a:xfrm>
            <a:off x="6169375" y="1349688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68"/>
          <p:cNvSpPr/>
          <p:nvPr/>
        </p:nvSpPr>
        <p:spPr>
          <a:xfrm>
            <a:off x="2866625" y="1349688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1" name="Google Shape;2201;p68"/>
          <p:cNvGrpSpPr/>
          <p:nvPr/>
        </p:nvGrpSpPr>
        <p:grpSpPr>
          <a:xfrm>
            <a:off x="6336421" y="1515763"/>
            <a:ext cx="421914" cy="423864"/>
            <a:chOff x="-1333975" y="2365850"/>
            <a:chExt cx="292225" cy="293575"/>
          </a:xfrm>
        </p:grpSpPr>
        <p:sp>
          <p:nvSpPr>
            <p:cNvPr id="2202" name="Google Shape;2202;p68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8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8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8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8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8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8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8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3" name="Google Shape;2213;p68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68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215" name="Google Shape;2215;p68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68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17" name="Google Shape;2217;p68"/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68"/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68"/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68"/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68"/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68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3" name="Google Shape;2223;p68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224" name="Google Shape;2224;p68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68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1612;p86">
            <a:extLst>
              <a:ext uri="{FF2B5EF4-FFF2-40B4-BE49-F238E27FC236}">
                <a16:creationId xmlns:a16="http://schemas.microsoft.com/office/drawing/2014/main" id="{9256390A-D246-C857-668A-D669E78695EA}"/>
              </a:ext>
            </a:extLst>
          </p:cNvPr>
          <p:cNvGrpSpPr/>
          <p:nvPr/>
        </p:nvGrpSpPr>
        <p:grpSpPr>
          <a:xfrm>
            <a:off x="3068968" y="1553432"/>
            <a:ext cx="351315" cy="348513"/>
            <a:chOff x="6167350" y="2672800"/>
            <a:chExt cx="297750" cy="295375"/>
          </a:xfrm>
          <a:solidFill>
            <a:schemeClr val="bg1"/>
          </a:solidFill>
        </p:grpSpPr>
        <p:sp>
          <p:nvSpPr>
            <p:cNvPr id="3" name="Google Shape;11613;p86">
              <a:extLst>
                <a:ext uri="{FF2B5EF4-FFF2-40B4-BE49-F238E27FC236}">
                  <a16:creationId xmlns:a16="http://schemas.microsoft.com/office/drawing/2014/main" id="{E2E97F4A-3073-4A37-5C3D-D45C92816B13}"/>
                </a:ext>
              </a:extLst>
            </p:cNvPr>
            <p:cNvSpPr/>
            <p:nvPr/>
          </p:nvSpPr>
          <p:spPr>
            <a:xfrm>
              <a:off x="6167350" y="2672800"/>
              <a:ext cx="226850" cy="295375"/>
            </a:xfrm>
            <a:custGeom>
              <a:avLst/>
              <a:gdLst/>
              <a:ahLst/>
              <a:cxnLst/>
              <a:rect l="l" t="t" r="r" b="b"/>
              <a:pathLst>
                <a:path w="9074" h="11815" extrusionOk="0">
                  <a:moveTo>
                    <a:pt x="4537" y="725"/>
                  </a:moveTo>
                  <a:cubicBezTo>
                    <a:pt x="4758" y="725"/>
                    <a:pt x="4915" y="882"/>
                    <a:pt x="4915" y="1071"/>
                  </a:cubicBezTo>
                  <a:cubicBezTo>
                    <a:pt x="4915" y="1260"/>
                    <a:pt x="5073" y="1418"/>
                    <a:pt x="5262" y="1418"/>
                  </a:cubicBezTo>
                  <a:lnTo>
                    <a:pt x="5955" y="1418"/>
                  </a:lnTo>
                  <a:cubicBezTo>
                    <a:pt x="6175" y="1418"/>
                    <a:pt x="6333" y="1575"/>
                    <a:pt x="6333" y="1796"/>
                  </a:cubicBezTo>
                  <a:cubicBezTo>
                    <a:pt x="6333" y="1985"/>
                    <a:pt x="6175" y="2142"/>
                    <a:pt x="5955" y="2142"/>
                  </a:cubicBezTo>
                  <a:lnTo>
                    <a:pt x="3119" y="2142"/>
                  </a:lnTo>
                  <a:cubicBezTo>
                    <a:pt x="2930" y="2142"/>
                    <a:pt x="2773" y="1985"/>
                    <a:pt x="2773" y="1796"/>
                  </a:cubicBezTo>
                  <a:cubicBezTo>
                    <a:pt x="2773" y="1575"/>
                    <a:pt x="2930" y="1418"/>
                    <a:pt x="3151" y="1418"/>
                  </a:cubicBezTo>
                  <a:lnTo>
                    <a:pt x="3844" y="1418"/>
                  </a:lnTo>
                  <a:cubicBezTo>
                    <a:pt x="4033" y="1418"/>
                    <a:pt x="4191" y="1260"/>
                    <a:pt x="4191" y="1071"/>
                  </a:cubicBezTo>
                  <a:cubicBezTo>
                    <a:pt x="4191" y="882"/>
                    <a:pt x="4348" y="725"/>
                    <a:pt x="4537" y="725"/>
                  </a:cubicBezTo>
                  <a:close/>
                  <a:moveTo>
                    <a:pt x="8066" y="2111"/>
                  </a:moveTo>
                  <a:cubicBezTo>
                    <a:pt x="8255" y="2111"/>
                    <a:pt x="8412" y="2268"/>
                    <a:pt x="8412" y="2458"/>
                  </a:cubicBezTo>
                  <a:lnTo>
                    <a:pt x="8412" y="10806"/>
                  </a:lnTo>
                  <a:lnTo>
                    <a:pt x="8381" y="10806"/>
                  </a:lnTo>
                  <a:cubicBezTo>
                    <a:pt x="8381" y="10995"/>
                    <a:pt x="8223" y="11153"/>
                    <a:pt x="8034" y="11153"/>
                  </a:cubicBezTo>
                  <a:lnTo>
                    <a:pt x="1040" y="11153"/>
                  </a:lnTo>
                  <a:cubicBezTo>
                    <a:pt x="851" y="11153"/>
                    <a:pt x="693" y="10995"/>
                    <a:pt x="693" y="10806"/>
                  </a:cubicBezTo>
                  <a:lnTo>
                    <a:pt x="693" y="2458"/>
                  </a:lnTo>
                  <a:cubicBezTo>
                    <a:pt x="693" y="2268"/>
                    <a:pt x="851" y="2111"/>
                    <a:pt x="1040" y="2111"/>
                  </a:cubicBezTo>
                  <a:lnTo>
                    <a:pt x="2143" y="2111"/>
                  </a:lnTo>
                  <a:cubicBezTo>
                    <a:pt x="2300" y="2489"/>
                    <a:pt x="2647" y="2804"/>
                    <a:pt x="3119" y="2804"/>
                  </a:cubicBezTo>
                  <a:lnTo>
                    <a:pt x="5986" y="2804"/>
                  </a:lnTo>
                  <a:cubicBezTo>
                    <a:pt x="6396" y="2804"/>
                    <a:pt x="6805" y="2521"/>
                    <a:pt x="6963" y="2111"/>
                  </a:cubicBezTo>
                  <a:close/>
                  <a:moveTo>
                    <a:pt x="4506" y="0"/>
                  </a:moveTo>
                  <a:cubicBezTo>
                    <a:pt x="4096" y="0"/>
                    <a:pt x="3686" y="284"/>
                    <a:pt x="3529" y="725"/>
                  </a:cubicBezTo>
                  <a:lnTo>
                    <a:pt x="3088" y="725"/>
                  </a:lnTo>
                  <a:cubicBezTo>
                    <a:pt x="2678" y="725"/>
                    <a:pt x="2269" y="1008"/>
                    <a:pt x="2111" y="1418"/>
                  </a:cubicBezTo>
                  <a:lnTo>
                    <a:pt x="1009" y="1418"/>
                  </a:lnTo>
                  <a:cubicBezTo>
                    <a:pt x="410" y="1418"/>
                    <a:pt x="0" y="1890"/>
                    <a:pt x="0" y="2458"/>
                  </a:cubicBezTo>
                  <a:lnTo>
                    <a:pt x="0" y="10806"/>
                  </a:lnTo>
                  <a:cubicBezTo>
                    <a:pt x="0" y="11405"/>
                    <a:pt x="473" y="11814"/>
                    <a:pt x="1009" y="11814"/>
                  </a:cubicBezTo>
                  <a:lnTo>
                    <a:pt x="7971" y="11814"/>
                  </a:lnTo>
                  <a:cubicBezTo>
                    <a:pt x="8570" y="11814"/>
                    <a:pt x="9011" y="11342"/>
                    <a:pt x="9011" y="10806"/>
                  </a:cubicBezTo>
                  <a:lnTo>
                    <a:pt x="9011" y="2458"/>
                  </a:lnTo>
                  <a:cubicBezTo>
                    <a:pt x="9074" y="1859"/>
                    <a:pt x="8601" y="1418"/>
                    <a:pt x="8034" y="1418"/>
                  </a:cubicBezTo>
                  <a:lnTo>
                    <a:pt x="6931" y="1418"/>
                  </a:lnTo>
                  <a:cubicBezTo>
                    <a:pt x="6774" y="1040"/>
                    <a:pt x="6396" y="725"/>
                    <a:pt x="5923" y="725"/>
                  </a:cubicBezTo>
                  <a:lnTo>
                    <a:pt x="5545" y="725"/>
                  </a:lnTo>
                  <a:cubicBezTo>
                    <a:pt x="5514" y="567"/>
                    <a:pt x="5388" y="441"/>
                    <a:pt x="5262" y="315"/>
                  </a:cubicBezTo>
                  <a:cubicBezTo>
                    <a:pt x="5073" y="126"/>
                    <a:pt x="4789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614;p86">
              <a:extLst>
                <a:ext uri="{FF2B5EF4-FFF2-40B4-BE49-F238E27FC236}">
                  <a16:creationId xmlns:a16="http://schemas.microsoft.com/office/drawing/2014/main" id="{DFA9D2CB-1D75-9EE2-62EB-77B2757D1CF1}"/>
                </a:ext>
              </a:extLst>
            </p:cNvPr>
            <p:cNvSpPr/>
            <p:nvPr/>
          </p:nvSpPr>
          <p:spPr>
            <a:xfrm>
              <a:off x="6201225" y="2762575"/>
              <a:ext cx="52775" cy="49650"/>
            </a:xfrm>
            <a:custGeom>
              <a:avLst/>
              <a:gdLst/>
              <a:ahLst/>
              <a:cxnLst/>
              <a:rect l="l" t="t" r="r" b="b"/>
              <a:pathLst>
                <a:path w="2111" h="1986" extrusionOk="0">
                  <a:moveTo>
                    <a:pt x="406" y="1"/>
                  </a:moveTo>
                  <a:cubicBezTo>
                    <a:pt x="315" y="1"/>
                    <a:pt x="221" y="32"/>
                    <a:pt x="158" y="95"/>
                  </a:cubicBezTo>
                  <a:cubicBezTo>
                    <a:pt x="63" y="190"/>
                    <a:pt x="63" y="442"/>
                    <a:pt x="158" y="568"/>
                  </a:cubicBezTo>
                  <a:lnTo>
                    <a:pt x="599" y="977"/>
                  </a:lnTo>
                  <a:lnTo>
                    <a:pt x="158" y="1418"/>
                  </a:lnTo>
                  <a:cubicBezTo>
                    <a:pt x="0" y="1544"/>
                    <a:pt x="0" y="1733"/>
                    <a:pt x="158" y="1891"/>
                  </a:cubicBezTo>
                  <a:cubicBezTo>
                    <a:pt x="221" y="1954"/>
                    <a:pt x="315" y="1985"/>
                    <a:pt x="406" y="1985"/>
                  </a:cubicBezTo>
                  <a:cubicBezTo>
                    <a:pt x="496" y="1985"/>
                    <a:pt x="583" y="1954"/>
                    <a:pt x="630" y="1891"/>
                  </a:cubicBezTo>
                  <a:lnTo>
                    <a:pt x="1071" y="1450"/>
                  </a:lnTo>
                  <a:lnTo>
                    <a:pt x="1512" y="1891"/>
                  </a:lnTo>
                  <a:cubicBezTo>
                    <a:pt x="1575" y="1954"/>
                    <a:pt x="1662" y="1985"/>
                    <a:pt x="1749" y="1985"/>
                  </a:cubicBezTo>
                  <a:cubicBezTo>
                    <a:pt x="1835" y="1985"/>
                    <a:pt x="1922" y="1954"/>
                    <a:pt x="1985" y="1891"/>
                  </a:cubicBezTo>
                  <a:cubicBezTo>
                    <a:pt x="2111" y="1765"/>
                    <a:pt x="2111" y="1544"/>
                    <a:pt x="1985" y="1418"/>
                  </a:cubicBezTo>
                  <a:lnTo>
                    <a:pt x="1544" y="977"/>
                  </a:lnTo>
                  <a:lnTo>
                    <a:pt x="1985" y="568"/>
                  </a:lnTo>
                  <a:cubicBezTo>
                    <a:pt x="2111" y="442"/>
                    <a:pt x="2111" y="190"/>
                    <a:pt x="1985" y="95"/>
                  </a:cubicBezTo>
                  <a:cubicBezTo>
                    <a:pt x="1922" y="32"/>
                    <a:pt x="1835" y="1"/>
                    <a:pt x="1749" y="1"/>
                  </a:cubicBezTo>
                  <a:cubicBezTo>
                    <a:pt x="1662" y="1"/>
                    <a:pt x="1575" y="32"/>
                    <a:pt x="1512" y="95"/>
                  </a:cubicBezTo>
                  <a:lnTo>
                    <a:pt x="1071" y="505"/>
                  </a:lnTo>
                  <a:lnTo>
                    <a:pt x="630" y="95"/>
                  </a:lnTo>
                  <a:cubicBezTo>
                    <a:pt x="583" y="32"/>
                    <a:pt x="496" y="1"/>
                    <a:pt x="4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615;p86">
              <a:extLst>
                <a:ext uri="{FF2B5EF4-FFF2-40B4-BE49-F238E27FC236}">
                  <a16:creationId xmlns:a16="http://schemas.microsoft.com/office/drawing/2014/main" id="{35B03EFE-6799-562D-3016-FEA18E248527}"/>
                </a:ext>
              </a:extLst>
            </p:cNvPr>
            <p:cNvSpPr/>
            <p:nvPr/>
          </p:nvSpPr>
          <p:spPr>
            <a:xfrm>
              <a:off x="6308325" y="288230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63" y="0"/>
                  </a:moveTo>
                  <a:cubicBezTo>
                    <a:pt x="276" y="0"/>
                    <a:pt x="190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lnTo>
                    <a:pt x="568" y="1009"/>
                  </a:lnTo>
                  <a:lnTo>
                    <a:pt x="127" y="1450"/>
                  </a:lnTo>
                  <a:cubicBezTo>
                    <a:pt x="1" y="1544"/>
                    <a:pt x="1" y="1796"/>
                    <a:pt x="127" y="1891"/>
                  </a:cubicBezTo>
                  <a:cubicBezTo>
                    <a:pt x="190" y="1954"/>
                    <a:pt x="276" y="1985"/>
                    <a:pt x="363" y="1985"/>
                  </a:cubicBezTo>
                  <a:cubicBezTo>
                    <a:pt x="450" y="1985"/>
                    <a:pt x="536" y="1954"/>
                    <a:pt x="599" y="1891"/>
                  </a:cubicBezTo>
                  <a:lnTo>
                    <a:pt x="1040" y="1481"/>
                  </a:lnTo>
                  <a:lnTo>
                    <a:pt x="1481" y="1891"/>
                  </a:lnTo>
                  <a:cubicBezTo>
                    <a:pt x="1529" y="1954"/>
                    <a:pt x="1615" y="1985"/>
                    <a:pt x="1706" y="1985"/>
                  </a:cubicBezTo>
                  <a:cubicBezTo>
                    <a:pt x="1797" y="1985"/>
                    <a:pt x="1891" y="1954"/>
                    <a:pt x="1954" y="1891"/>
                  </a:cubicBezTo>
                  <a:cubicBezTo>
                    <a:pt x="2049" y="1796"/>
                    <a:pt x="2049" y="1544"/>
                    <a:pt x="1954" y="1450"/>
                  </a:cubicBezTo>
                  <a:lnTo>
                    <a:pt x="1513" y="1009"/>
                  </a:lnTo>
                  <a:lnTo>
                    <a:pt x="1954" y="567"/>
                  </a:lnTo>
                  <a:cubicBezTo>
                    <a:pt x="2049" y="441"/>
                    <a:pt x="2049" y="252"/>
                    <a:pt x="1954" y="95"/>
                  </a:cubicBezTo>
                  <a:cubicBezTo>
                    <a:pt x="1891" y="32"/>
                    <a:pt x="1804" y="0"/>
                    <a:pt x="1718" y="0"/>
                  </a:cubicBezTo>
                  <a:cubicBezTo>
                    <a:pt x="1631" y="0"/>
                    <a:pt x="1544" y="32"/>
                    <a:pt x="1481" y="95"/>
                  </a:cubicBezTo>
                  <a:lnTo>
                    <a:pt x="1040" y="536"/>
                  </a:lnTo>
                  <a:lnTo>
                    <a:pt x="599" y="95"/>
                  </a:lnTo>
                  <a:cubicBezTo>
                    <a:pt x="536" y="32"/>
                    <a:pt x="450" y="0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616;p86">
              <a:extLst>
                <a:ext uri="{FF2B5EF4-FFF2-40B4-BE49-F238E27FC236}">
                  <a16:creationId xmlns:a16="http://schemas.microsoft.com/office/drawing/2014/main" id="{96B1FFDD-62E0-2465-4D36-9AC5D8458B24}"/>
                </a:ext>
              </a:extLst>
            </p:cNvPr>
            <p:cNvSpPr/>
            <p:nvPr/>
          </p:nvSpPr>
          <p:spPr>
            <a:xfrm>
              <a:off x="6200425" y="2759425"/>
              <a:ext cx="156775" cy="174875"/>
            </a:xfrm>
            <a:custGeom>
              <a:avLst/>
              <a:gdLst/>
              <a:ahLst/>
              <a:cxnLst/>
              <a:rect l="l" t="t" r="r" b="b"/>
              <a:pathLst>
                <a:path w="6271" h="6995" extrusionOk="0">
                  <a:moveTo>
                    <a:pt x="1103" y="5609"/>
                  </a:moveTo>
                  <a:cubicBezTo>
                    <a:pt x="1292" y="5609"/>
                    <a:pt x="1450" y="5766"/>
                    <a:pt x="1450" y="5955"/>
                  </a:cubicBezTo>
                  <a:cubicBezTo>
                    <a:pt x="1450" y="6144"/>
                    <a:pt x="1292" y="6302"/>
                    <a:pt x="1103" y="6302"/>
                  </a:cubicBezTo>
                  <a:cubicBezTo>
                    <a:pt x="914" y="6302"/>
                    <a:pt x="757" y="6144"/>
                    <a:pt x="757" y="5955"/>
                  </a:cubicBezTo>
                  <a:cubicBezTo>
                    <a:pt x="757" y="5766"/>
                    <a:pt x="914" y="5609"/>
                    <a:pt x="1103" y="5609"/>
                  </a:cubicBezTo>
                  <a:close/>
                  <a:moveTo>
                    <a:pt x="5325" y="1"/>
                  </a:moveTo>
                  <a:cubicBezTo>
                    <a:pt x="5230" y="1"/>
                    <a:pt x="5136" y="64"/>
                    <a:pt x="5073" y="127"/>
                  </a:cubicBezTo>
                  <a:lnTo>
                    <a:pt x="4380" y="851"/>
                  </a:lnTo>
                  <a:cubicBezTo>
                    <a:pt x="4254" y="946"/>
                    <a:pt x="4254" y="1198"/>
                    <a:pt x="4380" y="1324"/>
                  </a:cubicBezTo>
                  <a:cubicBezTo>
                    <a:pt x="4443" y="1371"/>
                    <a:pt x="4529" y="1395"/>
                    <a:pt x="4616" y="1395"/>
                  </a:cubicBezTo>
                  <a:cubicBezTo>
                    <a:pt x="4703" y="1395"/>
                    <a:pt x="4789" y="1371"/>
                    <a:pt x="4852" y="1324"/>
                  </a:cubicBezTo>
                  <a:lnTo>
                    <a:pt x="4978" y="1198"/>
                  </a:lnTo>
                  <a:lnTo>
                    <a:pt x="4978" y="2458"/>
                  </a:lnTo>
                  <a:cubicBezTo>
                    <a:pt x="4978" y="2647"/>
                    <a:pt x="4821" y="2805"/>
                    <a:pt x="4600" y="2805"/>
                  </a:cubicBezTo>
                  <a:lnTo>
                    <a:pt x="1765" y="2805"/>
                  </a:lnTo>
                  <a:cubicBezTo>
                    <a:pt x="1513" y="2805"/>
                    <a:pt x="1229" y="2931"/>
                    <a:pt x="1040" y="3120"/>
                  </a:cubicBezTo>
                  <a:cubicBezTo>
                    <a:pt x="820" y="3309"/>
                    <a:pt x="725" y="3592"/>
                    <a:pt x="725" y="3876"/>
                  </a:cubicBezTo>
                  <a:lnTo>
                    <a:pt x="725" y="4978"/>
                  </a:lnTo>
                  <a:cubicBezTo>
                    <a:pt x="316" y="5136"/>
                    <a:pt x="1" y="5482"/>
                    <a:pt x="1" y="5955"/>
                  </a:cubicBezTo>
                  <a:cubicBezTo>
                    <a:pt x="1" y="6554"/>
                    <a:pt x="473" y="6995"/>
                    <a:pt x="1040" y="6995"/>
                  </a:cubicBezTo>
                  <a:cubicBezTo>
                    <a:pt x="1607" y="6995"/>
                    <a:pt x="2048" y="6522"/>
                    <a:pt x="2048" y="5955"/>
                  </a:cubicBezTo>
                  <a:cubicBezTo>
                    <a:pt x="2048" y="5514"/>
                    <a:pt x="1765" y="5136"/>
                    <a:pt x="1355" y="4978"/>
                  </a:cubicBezTo>
                  <a:lnTo>
                    <a:pt x="1355" y="3876"/>
                  </a:lnTo>
                  <a:cubicBezTo>
                    <a:pt x="1355" y="3687"/>
                    <a:pt x="1513" y="3529"/>
                    <a:pt x="1702" y="3529"/>
                  </a:cubicBezTo>
                  <a:lnTo>
                    <a:pt x="4537" y="3529"/>
                  </a:lnTo>
                  <a:cubicBezTo>
                    <a:pt x="5136" y="3529"/>
                    <a:pt x="5545" y="3057"/>
                    <a:pt x="5545" y="2490"/>
                  </a:cubicBezTo>
                  <a:lnTo>
                    <a:pt x="5545" y="1229"/>
                  </a:lnTo>
                  <a:lnTo>
                    <a:pt x="5671" y="1355"/>
                  </a:lnTo>
                  <a:cubicBezTo>
                    <a:pt x="5734" y="1418"/>
                    <a:pt x="5821" y="1450"/>
                    <a:pt x="5908" y="1450"/>
                  </a:cubicBezTo>
                  <a:cubicBezTo>
                    <a:pt x="5994" y="1450"/>
                    <a:pt x="6081" y="1418"/>
                    <a:pt x="6144" y="1355"/>
                  </a:cubicBezTo>
                  <a:cubicBezTo>
                    <a:pt x="6270" y="1229"/>
                    <a:pt x="6270" y="1009"/>
                    <a:pt x="6144" y="883"/>
                  </a:cubicBezTo>
                  <a:lnTo>
                    <a:pt x="5545" y="127"/>
                  </a:lnTo>
                  <a:cubicBezTo>
                    <a:pt x="5482" y="64"/>
                    <a:pt x="5388" y="1"/>
                    <a:pt x="53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617;p86">
              <a:extLst>
                <a:ext uri="{FF2B5EF4-FFF2-40B4-BE49-F238E27FC236}">
                  <a16:creationId xmlns:a16="http://schemas.microsoft.com/office/drawing/2014/main" id="{15D6AC7F-4C89-0625-F2D4-11BE7DE5987F}"/>
                </a:ext>
              </a:extLst>
            </p:cNvPr>
            <p:cNvSpPr/>
            <p:nvPr/>
          </p:nvSpPr>
          <p:spPr>
            <a:xfrm>
              <a:off x="6412300" y="2742900"/>
              <a:ext cx="52800" cy="208725"/>
            </a:xfrm>
            <a:custGeom>
              <a:avLst/>
              <a:gdLst/>
              <a:ahLst/>
              <a:cxnLst/>
              <a:rect l="l" t="t" r="r" b="b"/>
              <a:pathLst>
                <a:path w="2112" h="8349" extrusionOk="0">
                  <a:moveTo>
                    <a:pt x="1009" y="662"/>
                  </a:moveTo>
                  <a:cubicBezTo>
                    <a:pt x="1229" y="662"/>
                    <a:pt x="1387" y="819"/>
                    <a:pt x="1387" y="1040"/>
                  </a:cubicBezTo>
                  <a:lnTo>
                    <a:pt x="1387" y="1386"/>
                  </a:lnTo>
                  <a:lnTo>
                    <a:pt x="662" y="1386"/>
                  </a:lnTo>
                  <a:lnTo>
                    <a:pt x="662" y="1040"/>
                  </a:ln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387" y="2048"/>
                  </a:moveTo>
                  <a:lnTo>
                    <a:pt x="1387" y="6017"/>
                  </a:lnTo>
                  <a:cubicBezTo>
                    <a:pt x="1261" y="5986"/>
                    <a:pt x="1142" y="5970"/>
                    <a:pt x="1024" y="5970"/>
                  </a:cubicBezTo>
                  <a:cubicBezTo>
                    <a:pt x="906" y="5970"/>
                    <a:pt x="788" y="5986"/>
                    <a:pt x="662" y="6017"/>
                  </a:cubicBezTo>
                  <a:lnTo>
                    <a:pt x="662" y="2048"/>
                  </a:lnTo>
                  <a:close/>
                  <a:moveTo>
                    <a:pt x="1009" y="6711"/>
                  </a:moveTo>
                  <a:cubicBezTo>
                    <a:pt x="1103" y="6711"/>
                    <a:pt x="1166" y="6711"/>
                    <a:pt x="1261" y="6742"/>
                  </a:cubicBezTo>
                  <a:lnTo>
                    <a:pt x="1009" y="7246"/>
                  </a:lnTo>
                  <a:lnTo>
                    <a:pt x="788" y="6742"/>
                  </a:lnTo>
                  <a:cubicBezTo>
                    <a:pt x="851" y="6711"/>
                    <a:pt x="946" y="6711"/>
                    <a:pt x="1009" y="6711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lnTo>
                    <a:pt x="0" y="6616"/>
                  </a:lnTo>
                  <a:cubicBezTo>
                    <a:pt x="0" y="6648"/>
                    <a:pt x="0" y="6742"/>
                    <a:pt x="32" y="6774"/>
                  </a:cubicBezTo>
                  <a:lnTo>
                    <a:pt x="757" y="8160"/>
                  </a:lnTo>
                  <a:cubicBezTo>
                    <a:pt x="788" y="8286"/>
                    <a:pt x="946" y="8349"/>
                    <a:pt x="1040" y="8349"/>
                  </a:cubicBezTo>
                  <a:cubicBezTo>
                    <a:pt x="1166" y="8349"/>
                    <a:pt x="1292" y="8286"/>
                    <a:pt x="1355" y="8160"/>
                  </a:cubicBezTo>
                  <a:lnTo>
                    <a:pt x="2080" y="6774"/>
                  </a:lnTo>
                  <a:cubicBezTo>
                    <a:pt x="2111" y="6742"/>
                    <a:pt x="2111" y="6648"/>
                    <a:pt x="2111" y="6616"/>
                  </a:cubicBezTo>
                  <a:lnTo>
                    <a:pt x="2111" y="1040"/>
                  </a:ln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AB52052-659F-A8EA-F830-C41466475EB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68"/>
          <p:cNvSpPr/>
          <p:nvPr/>
        </p:nvSpPr>
        <p:spPr>
          <a:xfrm>
            <a:off x="5109650" y="2313175"/>
            <a:ext cx="2875500" cy="1767900"/>
          </a:xfrm>
          <a:prstGeom prst="roundRect">
            <a:avLst>
              <a:gd name="adj" fmla="val 806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0" name="Google Shape;2170;p68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171" name="Google Shape;2171;p68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2" name="Google Shape;2172;p68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3" name="Google Shape;2173;p68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3" name="Google Shape;2193;p68"/>
          <p:cNvSpPr txBox="1">
            <a:spLocks noGrp="1"/>
          </p:cNvSpPr>
          <p:nvPr>
            <p:ph type="title" idx="2"/>
          </p:nvPr>
        </p:nvSpPr>
        <p:spPr>
          <a:xfrm>
            <a:off x="5623975" y="2360063"/>
            <a:ext cx="18468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</a:t>
            </a:r>
            <a:endParaRPr dirty="0"/>
          </a:p>
        </p:txBody>
      </p:sp>
      <p:sp>
        <p:nvSpPr>
          <p:cNvPr id="2194" name="Google Shape;2194;p68"/>
          <p:cNvSpPr/>
          <p:nvPr/>
        </p:nvSpPr>
        <p:spPr>
          <a:xfrm>
            <a:off x="1806875" y="2313175"/>
            <a:ext cx="2875500" cy="1767900"/>
          </a:xfrm>
          <a:prstGeom prst="roundRect">
            <a:avLst>
              <a:gd name="adj" fmla="val 72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68"/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sp>
        <p:nvSpPr>
          <p:cNvPr id="2196" name="Google Shape;2196;p68"/>
          <p:cNvSpPr txBox="1">
            <a:spLocks noGrp="1"/>
          </p:cNvSpPr>
          <p:nvPr>
            <p:ph type="title" idx="3"/>
          </p:nvPr>
        </p:nvSpPr>
        <p:spPr>
          <a:xfrm>
            <a:off x="1973943" y="2360063"/>
            <a:ext cx="2541314" cy="6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Travel</a:t>
            </a:r>
            <a:endParaRPr dirty="0"/>
          </a:p>
        </p:txBody>
      </p:sp>
      <p:sp>
        <p:nvSpPr>
          <p:cNvPr id="2197" name="Google Shape;2197;p68"/>
          <p:cNvSpPr txBox="1">
            <a:spLocks noGrp="1"/>
          </p:cNvSpPr>
          <p:nvPr>
            <p:ph type="subTitle" idx="1"/>
          </p:nvPr>
        </p:nvSpPr>
        <p:spPr>
          <a:xfrm>
            <a:off x="5109644" y="2880875"/>
            <a:ext cx="2875500" cy="1162500"/>
          </a:xfrm>
          <a:prstGeom prst="rect">
            <a:avLst/>
          </a:prstGeom>
        </p:spPr>
        <p:txBody>
          <a:bodyPr spcFirstLastPara="1" wrap="square" lIns="180000" tIns="91425" rIns="18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R&amp;D department shows the highest attrition rate.</a:t>
            </a:r>
          </a:p>
        </p:txBody>
      </p:sp>
      <p:sp>
        <p:nvSpPr>
          <p:cNvPr id="2198" name="Google Shape;2198;p68"/>
          <p:cNvSpPr txBox="1">
            <a:spLocks noGrp="1"/>
          </p:cNvSpPr>
          <p:nvPr>
            <p:ph type="subTitle" idx="4"/>
          </p:nvPr>
        </p:nvSpPr>
        <p:spPr>
          <a:xfrm>
            <a:off x="1806775" y="2880875"/>
            <a:ext cx="2875500" cy="1162500"/>
          </a:xfrm>
          <a:prstGeom prst="rect">
            <a:avLst/>
          </a:prstGeom>
        </p:spPr>
        <p:txBody>
          <a:bodyPr spcFirstLastPara="1" wrap="square" lIns="180000" tIns="91425" rIns="18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Employees who travel rarely are more likely to leave.</a:t>
            </a:r>
          </a:p>
        </p:txBody>
      </p:sp>
      <p:sp>
        <p:nvSpPr>
          <p:cNvPr id="2199" name="Google Shape;2199;p68"/>
          <p:cNvSpPr/>
          <p:nvPr/>
        </p:nvSpPr>
        <p:spPr>
          <a:xfrm>
            <a:off x="6169375" y="1349688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68"/>
          <p:cNvSpPr/>
          <p:nvPr/>
        </p:nvSpPr>
        <p:spPr>
          <a:xfrm>
            <a:off x="2866625" y="1349688"/>
            <a:ext cx="756000" cy="756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0" name="Google Shape;2210;p68"/>
          <p:cNvGrpSpPr/>
          <p:nvPr/>
        </p:nvGrpSpPr>
        <p:grpSpPr>
          <a:xfrm>
            <a:off x="3021221" y="1516739"/>
            <a:ext cx="420796" cy="421914"/>
            <a:chOff x="-1333200" y="2770450"/>
            <a:chExt cx="291450" cy="292225"/>
          </a:xfrm>
        </p:grpSpPr>
        <p:sp>
          <p:nvSpPr>
            <p:cNvPr id="2211" name="Google Shape;2211;p68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8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3" name="Google Shape;2213;p68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4" name="Google Shape;2214;p68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2215" name="Google Shape;2215;p68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68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2" name="Google Shape;2222;p68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rgbClr val="BBDB70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3" name="Google Shape;2223;p68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2224" name="Google Shape;2224;p68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68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2694;p90">
            <a:extLst>
              <a:ext uri="{FF2B5EF4-FFF2-40B4-BE49-F238E27FC236}">
                <a16:creationId xmlns:a16="http://schemas.microsoft.com/office/drawing/2014/main" id="{74BEA251-E248-A5E8-7D76-F8284C4AAE72}"/>
              </a:ext>
            </a:extLst>
          </p:cNvPr>
          <p:cNvGrpSpPr/>
          <p:nvPr/>
        </p:nvGrpSpPr>
        <p:grpSpPr>
          <a:xfrm>
            <a:off x="6334704" y="1515576"/>
            <a:ext cx="425343" cy="424225"/>
            <a:chOff x="-4570325" y="2405775"/>
            <a:chExt cx="294600" cy="293825"/>
          </a:xfrm>
          <a:solidFill>
            <a:schemeClr val="bg1"/>
          </a:solidFill>
        </p:grpSpPr>
        <p:sp>
          <p:nvSpPr>
            <p:cNvPr id="3" name="Google Shape;12695;p90">
              <a:extLst>
                <a:ext uri="{FF2B5EF4-FFF2-40B4-BE49-F238E27FC236}">
                  <a16:creationId xmlns:a16="http://schemas.microsoft.com/office/drawing/2014/main" id="{02DF26D0-3839-9367-7513-6095EDE43087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696;p90">
              <a:extLst>
                <a:ext uri="{FF2B5EF4-FFF2-40B4-BE49-F238E27FC236}">
                  <a16:creationId xmlns:a16="http://schemas.microsoft.com/office/drawing/2014/main" id="{F1FD4813-8709-248E-A391-A9876C341E14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06DC20C-B70D-D7E5-8FCF-D4CA23F68E1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sp>
        <p:nvSpPr>
          <p:cNvPr id="6" name="Google Shape;2168;p68">
            <a:extLst>
              <a:ext uri="{FF2B5EF4-FFF2-40B4-BE49-F238E27FC236}">
                <a16:creationId xmlns:a16="http://schemas.microsoft.com/office/drawing/2014/main" id="{FEFED055-2F77-AB54-A1A5-90993ABF3D8F}"/>
              </a:ext>
            </a:extLst>
          </p:cNvPr>
          <p:cNvSpPr/>
          <p:nvPr/>
        </p:nvSpPr>
        <p:spPr>
          <a:xfrm rot="-5400000">
            <a:off x="188250" y="4182150"/>
            <a:ext cx="423000" cy="666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174;p68">
            <a:extLst>
              <a:ext uri="{FF2B5EF4-FFF2-40B4-BE49-F238E27FC236}">
                <a16:creationId xmlns:a16="http://schemas.microsoft.com/office/drawing/2014/main" id="{48221C47-29E2-8A6D-1C5F-A096B9CA2FED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8" name="Google Shape;2175;p68">
              <a:extLst>
                <a:ext uri="{FF2B5EF4-FFF2-40B4-BE49-F238E27FC236}">
                  <a16:creationId xmlns:a16="http://schemas.microsoft.com/office/drawing/2014/main" id="{E5C1D372-B6D2-354C-FC2D-EAE32921465A}"/>
                </a:ext>
              </a:extLst>
            </p:cNvPr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10" name="Google Shape;2176;p68">
                <a:extLst>
                  <a:ext uri="{FF2B5EF4-FFF2-40B4-BE49-F238E27FC236}">
                    <a16:creationId xmlns:a16="http://schemas.microsoft.com/office/drawing/2014/main" id="{F4B93722-3997-3D46-D842-A88E33771C6B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" name="Google Shape;2177;p68">
                <a:extLst>
                  <a:ext uri="{FF2B5EF4-FFF2-40B4-BE49-F238E27FC236}">
                    <a16:creationId xmlns:a16="http://schemas.microsoft.com/office/drawing/2014/main" id="{D8E2A155-EDE7-6D71-3CB3-7F228876CEBC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" name="Google Shape;2178;p68">
              <a:extLst>
                <a:ext uri="{FF2B5EF4-FFF2-40B4-BE49-F238E27FC236}">
                  <a16:creationId xmlns:a16="http://schemas.microsoft.com/office/drawing/2014/main" id="{E74A65F0-5C2D-46C2-CCBF-35CEEC0AEB37}"/>
                </a:ext>
              </a:extLst>
            </p:cNvPr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" name="Google Shape;2179;p68">
            <a:extLst>
              <a:ext uri="{FF2B5EF4-FFF2-40B4-BE49-F238E27FC236}">
                <a16:creationId xmlns:a16="http://schemas.microsoft.com/office/drawing/2014/main" id="{E60FD106-DE99-097F-E90C-9F59B06A4CF4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13" name="Google Shape;2180;p68">
              <a:extLst>
                <a:ext uri="{FF2B5EF4-FFF2-40B4-BE49-F238E27FC236}">
                  <a16:creationId xmlns:a16="http://schemas.microsoft.com/office/drawing/2014/main" id="{BA9BAA88-046C-8841-EBB2-DDB5A52C525A}"/>
                </a:ext>
              </a:extLst>
            </p:cNvPr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2181;p68">
              <a:extLst>
                <a:ext uri="{FF2B5EF4-FFF2-40B4-BE49-F238E27FC236}">
                  <a16:creationId xmlns:a16="http://schemas.microsoft.com/office/drawing/2014/main" id="{84A29215-6CFB-BF5F-CD94-771E869CD1DB}"/>
                </a:ext>
              </a:extLst>
            </p:cNvPr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2182;p68">
              <a:extLst>
                <a:ext uri="{FF2B5EF4-FFF2-40B4-BE49-F238E27FC236}">
                  <a16:creationId xmlns:a16="http://schemas.microsoft.com/office/drawing/2014/main" id="{768C77DD-ADD2-846D-79B5-1341B10AEE38}"/>
                </a:ext>
              </a:extLst>
            </p:cNvPr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2183;p68">
            <a:extLst>
              <a:ext uri="{FF2B5EF4-FFF2-40B4-BE49-F238E27FC236}">
                <a16:creationId xmlns:a16="http://schemas.microsoft.com/office/drawing/2014/main" id="{3BCA1E00-E8AB-C65D-08C5-E67EE3FD5C5B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7" name="Google Shape;2184;p68">
              <a:extLst>
                <a:ext uri="{FF2B5EF4-FFF2-40B4-BE49-F238E27FC236}">
                  <a16:creationId xmlns:a16="http://schemas.microsoft.com/office/drawing/2014/main" id="{79D05872-6C97-F27E-0B8D-64B4C49FE712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5;p68">
              <a:extLst>
                <a:ext uri="{FF2B5EF4-FFF2-40B4-BE49-F238E27FC236}">
                  <a16:creationId xmlns:a16="http://schemas.microsoft.com/office/drawing/2014/main" id="{7EE01D4E-450F-284B-E4CC-F8601A672BDE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186;p68">
            <a:extLst>
              <a:ext uri="{FF2B5EF4-FFF2-40B4-BE49-F238E27FC236}">
                <a16:creationId xmlns:a16="http://schemas.microsoft.com/office/drawing/2014/main" id="{F7427D63-6488-12BE-035A-2E7876791649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20" name="Google Shape;2187;p68">
              <a:extLst>
                <a:ext uri="{FF2B5EF4-FFF2-40B4-BE49-F238E27FC236}">
                  <a16:creationId xmlns:a16="http://schemas.microsoft.com/office/drawing/2014/main" id="{EC75C72F-756F-B3F1-3BCB-B8AA341D32AF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8;p68">
              <a:extLst>
                <a:ext uri="{FF2B5EF4-FFF2-40B4-BE49-F238E27FC236}">
                  <a16:creationId xmlns:a16="http://schemas.microsoft.com/office/drawing/2014/main" id="{E18F8634-AF41-7258-45E2-E997BFE29EB8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189;p68">
            <a:extLst>
              <a:ext uri="{FF2B5EF4-FFF2-40B4-BE49-F238E27FC236}">
                <a16:creationId xmlns:a16="http://schemas.microsoft.com/office/drawing/2014/main" id="{0E080848-10F6-A0D3-669A-58283A717282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3" name="Google Shape;2190;p68">
              <a:extLst>
                <a:ext uri="{FF2B5EF4-FFF2-40B4-BE49-F238E27FC236}">
                  <a16:creationId xmlns:a16="http://schemas.microsoft.com/office/drawing/2014/main" id="{1D3B8D88-15BB-2AD6-5CA8-9F78472F474F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191;p68">
              <a:extLst>
                <a:ext uri="{FF2B5EF4-FFF2-40B4-BE49-F238E27FC236}">
                  <a16:creationId xmlns:a16="http://schemas.microsoft.com/office/drawing/2014/main" id="{310E78B7-4229-5017-F4C8-A1C9C1882ED2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192;p68">
              <a:extLst>
                <a:ext uri="{FF2B5EF4-FFF2-40B4-BE49-F238E27FC236}">
                  <a16:creationId xmlns:a16="http://schemas.microsoft.com/office/drawing/2014/main" id="{746DA240-D01D-C7D4-30D8-05D31CE8358D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217;p68">
            <a:extLst>
              <a:ext uri="{FF2B5EF4-FFF2-40B4-BE49-F238E27FC236}">
                <a16:creationId xmlns:a16="http://schemas.microsoft.com/office/drawing/2014/main" id="{43056A02-D650-2941-B5D2-FE76B8433AEB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218;p68">
            <a:extLst>
              <a:ext uri="{FF2B5EF4-FFF2-40B4-BE49-F238E27FC236}">
                <a16:creationId xmlns:a16="http://schemas.microsoft.com/office/drawing/2014/main" id="{243447CE-3A67-12C1-C7FE-9BB4884554EC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219;p68">
            <a:extLst>
              <a:ext uri="{FF2B5EF4-FFF2-40B4-BE49-F238E27FC236}">
                <a16:creationId xmlns:a16="http://schemas.microsoft.com/office/drawing/2014/main" id="{0D2488FC-F067-41EB-5E48-D6A0E0D3AE3B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220;p68">
            <a:extLst>
              <a:ext uri="{FF2B5EF4-FFF2-40B4-BE49-F238E27FC236}">
                <a16:creationId xmlns:a16="http://schemas.microsoft.com/office/drawing/2014/main" id="{4A2DABFD-2825-B6C0-A138-79684EFA5C1B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221;p68">
            <a:extLst>
              <a:ext uri="{FF2B5EF4-FFF2-40B4-BE49-F238E27FC236}">
                <a16:creationId xmlns:a16="http://schemas.microsoft.com/office/drawing/2014/main" id="{03A8AC7E-571A-B669-41EC-13748CB3F66B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20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73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439" name="Google Shape;2439;p73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73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73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61" name="Google Shape;2461;p73"/>
          <p:cNvSpPr txBox="1">
            <a:spLocks noGrp="1"/>
          </p:cNvSpPr>
          <p:nvPr>
            <p:ph type="body" idx="1"/>
          </p:nvPr>
        </p:nvSpPr>
        <p:spPr>
          <a:xfrm>
            <a:off x="1117575" y="1190171"/>
            <a:ext cx="7460392" cy="3240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 Work Environment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Focus on enhancing employee satisfaction in high-attrition departments like R&amp;D and Sales.</a:t>
            </a: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Review Business Travel Policies</a:t>
            </a: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Reducing travel may help alleviate employee stress and lower attrition.</a:t>
            </a: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Focus on Younger Employees</a:t>
            </a: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Develop retention strategies for employees in the younger age group (28-37).</a:t>
            </a: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Increase Training and Promotion Opportunities</a:t>
            </a:r>
          </a:p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Provide more growth opportunities for employees with higher education levels.</a:t>
            </a:r>
            <a:endParaRPr lang="en-US" sz="1400" b="0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2" name="Google Shape;2462;p73"/>
          <p:cNvSpPr txBox="1">
            <a:spLocks noGrp="1"/>
          </p:cNvSpPr>
          <p:nvPr>
            <p:ph type="title"/>
          </p:nvPr>
        </p:nvSpPr>
        <p:spPr>
          <a:xfrm>
            <a:off x="1777871" y="368825"/>
            <a:ext cx="613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  <a:endParaRPr dirty="0"/>
          </a:p>
        </p:txBody>
      </p:sp>
      <p:pic>
        <p:nvPicPr>
          <p:cNvPr id="3212" name="Picture 3211">
            <a:extLst>
              <a:ext uri="{FF2B5EF4-FFF2-40B4-BE49-F238E27FC236}">
                <a16:creationId xmlns:a16="http://schemas.microsoft.com/office/drawing/2014/main" id="{DB30B186-AAF8-AADD-C7FD-0ACAC9D1C0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grpSp>
        <p:nvGrpSpPr>
          <p:cNvPr id="3213" name="Google Shape;283;p37">
            <a:extLst>
              <a:ext uri="{FF2B5EF4-FFF2-40B4-BE49-F238E27FC236}">
                <a16:creationId xmlns:a16="http://schemas.microsoft.com/office/drawing/2014/main" id="{90775AEA-A5C7-FF4E-CEA6-76584E2932AB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3214" name="Google Shape;284;p37">
              <a:extLst>
                <a:ext uri="{FF2B5EF4-FFF2-40B4-BE49-F238E27FC236}">
                  <a16:creationId xmlns:a16="http://schemas.microsoft.com/office/drawing/2014/main" id="{C76D2D6E-E6D1-0767-58B6-683359B28B3A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3216" name="Google Shape;285;p37">
                <a:extLst>
                  <a:ext uri="{FF2B5EF4-FFF2-40B4-BE49-F238E27FC236}">
                    <a16:creationId xmlns:a16="http://schemas.microsoft.com/office/drawing/2014/main" id="{90E32145-180E-DCBC-BF15-DE2514EEDC7C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7" name="Google Shape;286;p37">
                <a:extLst>
                  <a:ext uri="{FF2B5EF4-FFF2-40B4-BE49-F238E27FC236}">
                    <a16:creationId xmlns:a16="http://schemas.microsoft.com/office/drawing/2014/main" id="{4CF74412-7E22-9D1F-F613-C91CABAD0020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215" name="Google Shape;287;p37">
              <a:extLst>
                <a:ext uri="{FF2B5EF4-FFF2-40B4-BE49-F238E27FC236}">
                  <a16:creationId xmlns:a16="http://schemas.microsoft.com/office/drawing/2014/main" id="{CCED3152-3C9A-10EE-61FB-D1FF5AE1A6E5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18" name="Google Shape;288;p37">
            <a:extLst>
              <a:ext uri="{FF2B5EF4-FFF2-40B4-BE49-F238E27FC236}">
                <a16:creationId xmlns:a16="http://schemas.microsoft.com/office/drawing/2014/main" id="{84B3381E-21BD-0059-6BED-1E24887F6B80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3219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9FBD881D-3DE4-F393-DF91-6B586489EF45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0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2B2937BE-F263-850B-48C5-ABCB8659E59B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1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664FB9D2-F908-E1A8-8BEA-2DB1F7F57C68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22" name="Google Shape;292;p37">
            <a:extLst>
              <a:ext uri="{FF2B5EF4-FFF2-40B4-BE49-F238E27FC236}">
                <a16:creationId xmlns:a16="http://schemas.microsoft.com/office/drawing/2014/main" id="{82E49923-FF7E-879E-5AAD-7D19748CB4EE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3223" name="Google Shape;293;p37">
              <a:extLst>
                <a:ext uri="{FF2B5EF4-FFF2-40B4-BE49-F238E27FC236}">
                  <a16:creationId xmlns:a16="http://schemas.microsoft.com/office/drawing/2014/main" id="{2657662C-25AD-7F2E-A979-A7F12357A18F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294;p37">
              <a:extLst>
                <a:ext uri="{FF2B5EF4-FFF2-40B4-BE49-F238E27FC236}">
                  <a16:creationId xmlns:a16="http://schemas.microsoft.com/office/drawing/2014/main" id="{3705C70A-ABFF-ABE0-FD26-D9A72D21E53B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5" name="Google Shape;295;p37">
            <a:extLst>
              <a:ext uri="{FF2B5EF4-FFF2-40B4-BE49-F238E27FC236}">
                <a16:creationId xmlns:a16="http://schemas.microsoft.com/office/drawing/2014/main" id="{BCFC9DE2-9A87-F320-A62A-EE6BDE1EFD54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3226" name="Google Shape;296;p37">
              <a:extLst>
                <a:ext uri="{FF2B5EF4-FFF2-40B4-BE49-F238E27FC236}">
                  <a16:creationId xmlns:a16="http://schemas.microsoft.com/office/drawing/2014/main" id="{4CA1CBA5-EDA9-172A-8B57-9ED2950BBA1B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297;p37">
              <a:extLst>
                <a:ext uri="{FF2B5EF4-FFF2-40B4-BE49-F238E27FC236}">
                  <a16:creationId xmlns:a16="http://schemas.microsoft.com/office/drawing/2014/main" id="{5AAE9239-C12B-D8EB-DC13-2F1F36484F62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28" name="Google Shape;298;p37">
            <a:extLst>
              <a:ext uri="{FF2B5EF4-FFF2-40B4-BE49-F238E27FC236}">
                <a16:creationId xmlns:a16="http://schemas.microsoft.com/office/drawing/2014/main" id="{80F92D2B-DA73-7479-5C1A-6FE7015F035E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3229" name="Google Shape;299;p37">
              <a:extLst>
                <a:ext uri="{FF2B5EF4-FFF2-40B4-BE49-F238E27FC236}">
                  <a16:creationId xmlns:a16="http://schemas.microsoft.com/office/drawing/2014/main" id="{1CE45904-F98C-E125-AB64-9B1A3B8A48B9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0" name="Google Shape;300;p37">
              <a:extLst>
                <a:ext uri="{FF2B5EF4-FFF2-40B4-BE49-F238E27FC236}">
                  <a16:creationId xmlns:a16="http://schemas.microsoft.com/office/drawing/2014/main" id="{29A3BA0E-C603-1538-BE31-BE3299A65D7E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1" name="Google Shape;301;p37">
              <a:extLst>
                <a:ext uri="{FF2B5EF4-FFF2-40B4-BE49-F238E27FC236}">
                  <a16:creationId xmlns:a16="http://schemas.microsoft.com/office/drawing/2014/main" id="{FAA82125-7DF6-BF55-0307-0281B5B34E4B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32" name="Google Shape;307;p37">
            <a:extLst>
              <a:ext uri="{FF2B5EF4-FFF2-40B4-BE49-F238E27FC236}">
                <a16:creationId xmlns:a16="http://schemas.microsoft.com/office/drawing/2014/main" id="{15160450-C991-52CC-0DD2-2F81B99D83CC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3" name="Google Shape;308;p37">
            <a:extLst>
              <a:ext uri="{FF2B5EF4-FFF2-40B4-BE49-F238E27FC236}">
                <a16:creationId xmlns:a16="http://schemas.microsoft.com/office/drawing/2014/main" id="{54032C69-2CDF-6EF0-A929-98C5F3C347F3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4" name="Google Shape;309;p37">
            <a:extLst>
              <a:ext uri="{FF2B5EF4-FFF2-40B4-BE49-F238E27FC236}">
                <a16:creationId xmlns:a16="http://schemas.microsoft.com/office/drawing/2014/main" id="{15BB43BA-20AD-95B6-41B2-31421E32B922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5" name="Google Shape;310;p37">
            <a:extLst>
              <a:ext uri="{FF2B5EF4-FFF2-40B4-BE49-F238E27FC236}">
                <a16:creationId xmlns:a16="http://schemas.microsoft.com/office/drawing/2014/main" id="{CA8B56C3-FA7B-490F-9E5C-8622643E103D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6" name="Google Shape;311;p37">
            <a:extLst>
              <a:ext uri="{FF2B5EF4-FFF2-40B4-BE49-F238E27FC236}">
                <a16:creationId xmlns:a16="http://schemas.microsoft.com/office/drawing/2014/main" id="{BA28FA5D-196E-5E43-B32B-A67EE618E13D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/>
          <p:nvPr/>
        </p:nvSpPr>
        <p:spPr>
          <a:xfrm rot="-5400000">
            <a:off x="181950" y="2218475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363" name="Google Shape;363;p3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3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6" name="Google Shape;366;p39"/>
          <p:cNvGrpSpPr/>
          <p:nvPr/>
        </p:nvGrpSpPr>
        <p:grpSpPr>
          <a:xfrm>
            <a:off x="192331" y="1823751"/>
            <a:ext cx="239088" cy="182056"/>
            <a:chOff x="359175" y="637250"/>
            <a:chExt cx="255300" cy="194400"/>
          </a:xfrm>
        </p:grpSpPr>
        <p:grpSp>
          <p:nvGrpSpPr>
            <p:cNvPr id="367" name="Google Shape;367;p39"/>
            <p:cNvGrpSpPr/>
            <p:nvPr/>
          </p:nvGrpSpPr>
          <p:grpSpPr>
            <a:xfrm>
              <a:off x="359175" y="637250"/>
              <a:ext cx="255300" cy="78000"/>
              <a:chOff x="648300" y="324950"/>
              <a:chExt cx="255300" cy="78000"/>
            </a:xfrm>
          </p:grpSpPr>
          <p:cxnSp>
            <p:nvCxnSpPr>
              <p:cNvPr id="368" name="Google Shape;368;p39"/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39"/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0" name="Google Shape;370;p39"/>
            <p:cNvSpPr/>
            <p:nvPr/>
          </p:nvSpPr>
          <p:spPr>
            <a:xfrm>
              <a:off x="404725" y="637250"/>
              <a:ext cx="166500" cy="194400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71" name="Google Shape;371;p39"/>
          <p:cNvGrpSpPr/>
          <p:nvPr/>
        </p:nvGrpSpPr>
        <p:grpSpPr>
          <a:xfrm>
            <a:off x="223704" y="2465582"/>
            <a:ext cx="176342" cy="159500"/>
            <a:chOff x="518158" y="1088300"/>
            <a:chExt cx="176342" cy="159500"/>
          </a:xfrm>
        </p:grpSpPr>
        <p:cxnSp>
          <p:nvCxnSpPr>
            <p:cNvPr id="372" name="Google Shape;372;p39"/>
            <p:cNvCxnSpPr/>
            <p:nvPr/>
          </p:nvCxnSpPr>
          <p:spPr>
            <a:xfrm>
              <a:off x="518158" y="1183900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39"/>
            <p:cNvCxnSpPr/>
            <p:nvPr/>
          </p:nvCxnSpPr>
          <p:spPr>
            <a:xfrm>
              <a:off x="606329" y="1137700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9"/>
            <p:cNvCxnSpPr/>
            <p:nvPr/>
          </p:nvCxnSpPr>
          <p:spPr>
            <a:xfrm>
              <a:off x="694500" y="1088300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39"/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376" name="Google Shape;376;p39"/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379" name="Google Shape;379;p39"/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1" name="Google Shape;381;p39"/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382" name="Google Shape;382;p39"/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3" name="Google Shape;383;p39"/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9"/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5" name="Google Shape;385;p39"/>
          <p:cNvSpPr/>
          <p:nvPr/>
        </p:nvSpPr>
        <p:spPr>
          <a:xfrm>
            <a:off x="2132100" y="1341775"/>
            <a:ext cx="5527800" cy="2852700"/>
          </a:xfrm>
          <a:prstGeom prst="roundRect">
            <a:avLst>
              <a:gd name="adj" fmla="val 886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body" idx="1"/>
          </p:nvPr>
        </p:nvSpPr>
        <p:spPr>
          <a:xfrm>
            <a:off x="2419475" y="2005800"/>
            <a:ext cx="4953300" cy="21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Analyze the reasons for employee attrition within the company and understand how various factors like age, job role, education, and job satisfaction impact employees leaving the company.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87" name="Google Shape;387;p3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3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1" name="Google Shape;391;p39"/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9"/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3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398" name="Google Shape;398;p3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3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" name="Google Shape;400;p39"/>
          <p:cNvSpPr/>
          <p:nvPr/>
        </p:nvSpPr>
        <p:spPr>
          <a:xfrm>
            <a:off x="2528857" y="1582813"/>
            <a:ext cx="1636743" cy="4229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atin typeface="Open Sans"/>
              </a:rPr>
              <a:t>Objective</a:t>
            </a:r>
            <a:r>
              <a:rPr b="1" i="0" dirty="0">
                <a:ln>
                  <a:noFill/>
                </a:ln>
                <a:gradFill>
                  <a:gsLst>
                    <a:gs pos="0">
                      <a:schemeClr val="lt2"/>
                    </a:gs>
                    <a:gs pos="100000">
                      <a:schemeClr val="accent1"/>
                    </a:gs>
                  </a:gsLst>
                  <a:lin ang="5400700" scaled="0"/>
                </a:gradFill>
                <a:latin typeface="Open Sans"/>
              </a:rPr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6BF31-18C1-C066-E806-C65E98D3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9"/>
          <p:cNvSpPr txBox="1">
            <a:spLocks noGrp="1"/>
          </p:cNvSpPr>
          <p:nvPr>
            <p:ph type="title"/>
          </p:nvPr>
        </p:nvSpPr>
        <p:spPr>
          <a:xfrm>
            <a:off x="1138715" y="2581625"/>
            <a:ext cx="686657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Description</a:t>
            </a:r>
            <a:endParaRPr dirty="0"/>
          </a:p>
        </p:txBody>
      </p:sp>
      <p:grpSp>
        <p:nvGrpSpPr>
          <p:cNvPr id="833" name="Google Shape;833;p49"/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834" name="Google Shape;834;p49"/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9"/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9"/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8" name="Google Shape;858;p49">
            <a:hlinkClick r:id="" action="ppaction://hlinkshowjump?jump=nextslide"/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49"/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860" name="Google Shape;860;p49"/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9"/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7" name="Google Shape;867;p49">
            <a:hlinkClick r:id="" action="ppaction://hlinkshowjump?jump=previousslide"/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8" name="Google Shape;868;p49"/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869" name="Google Shape;869;p49">
              <a:hlinkClick r:id="" action="ppaction://hlinkshowjump?jump=previousslide"/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9">
              <a:hlinkClick r:id="" action="ppaction://hlinkshowjump?jump=previousslide"/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72" name="Google Shape;872;p49"/>
          <p:cNvSpPr txBox="1">
            <a:spLocks noGrp="1"/>
          </p:cNvSpPr>
          <p:nvPr>
            <p:ph type="title" idx="2"/>
          </p:nvPr>
        </p:nvSpPr>
        <p:spPr>
          <a:xfrm>
            <a:off x="3776825" y="1663725"/>
            <a:ext cx="1590300" cy="7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BBA15-F5DB-438F-90BE-103D1DD3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grpSp>
        <p:nvGrpSpPr>
          <p:cNvPr id="6" name="Google Shape;283;p37">
            <a:extLst>
              <a:ext uri="{FF2B5EF4-FFF2-40B4-BE49-F238E27FC236}">
                <a16:creationId xmlns:a16="http://schemas.microsoft.com/office/drawing/2014/main" id="{E98929B2-3804-3FEF-31DD-D11A3CF5AC27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7" name="Google Shape;284;p37">
              <a:extLst>
                <a:ext uri="{FF2B5EF4-FFF2-40B4-BE49-F238E27FC236}">
                  <a16:creationId xmlns:a16="http://schemas.microsoft.com/office/drawing/2014/main" id="{C2CCA38C-7355-F660-9123-96A099BC43F4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9" name="Google Shape;285;p37">
                <a:extLst>
                  <a:ext uri="{FF2B5EF4-FFF2-40B4-BE49-F238E27FC236}">
                    <a16:creationId xmlns:a16="http://schemas.microsoft.com/office/drawing/2014/main" id="{9CDDDD19-F9E8-9758-B6B5-83231462EDC4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" name="Google Shape;286;p37">
                <a:extLst>
                  <a:ext uri="{FF2B5EF4-FFF2-40B4-BE49-F238E27FC236}">
                    <a16:creationId xmlns:a16="http://schemas.microsoft.com/office/drawing/2014/main" id="{280BE12B-F7BF-579B-DC69-4D6732C4D9FD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" name="Google Shape;287;p37">
              <a:extLst>
                <a:ext uri="{FF2B5EF4-FFF2-40B4-BE49-F238E27FC236}">
                  <a16:creationId xmlns:a16="http://schemas.microsoft.com/office/drawing/2014/main" id="{F4E8A260-18AF-1C87-86A2-042C4E70AAD6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" name="Google Shape;288;p37">
            <a:extLst>
              <a:ext uri="{FF2B5EF4-FFF2-40B4-BE49-F238E27FC236}">
                <a16:creationId xmlns:a16="http://schemas.microsoft.com/office/drawing/2014/main" id="{EB665DBB-AAEA-537F-A81D-E307FC760FF1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12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2AE7DB47-25EC-8EDA-3E1D-7839E81036F6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2AA77B1F-6DA6-E6E8-4212-6687F60220DF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556F17BF-97A6-0BC8-AA8A-0663C941E019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oogle Shape;292;p37">
            <a:extLst>
              <a:ext uri="{FF2B5EF4-FFF2-40B4-BE49-F238E27FC236}">
                <a16:creationId xmlns:a16="http://schemas.microsoft.com/office/drawing/2014/main" id="{FEEF10D4-BA3C-F678-03BC-9FBFD990D4DF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16" name="Google Shape;293;p37">
              <a:extLst>
                <a:ext uri="{FF2B5EF4-FFF2-40B4-BE49-F238E27FC236}">
                  <a16:creationId xmlns:a16="http://schemas.microsoft.com/office/drawing/2014/main" id="{4AF8C866-3E36-BF33-4ABB-8216871B6244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4;p37">
              <a:extLst>
                <a:ext uri="{FF2B5EF4-FFF2-40B4-BE49-F238E27FC236}">
                  <a16:creationId xmlns:a16="http://schemas.microsoft.com/office/drawing/2014/main" id="{86D401C7-6258-7A66-F6AA-3490B20C63A4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295;p37">
            <a:extLst>
              <a:ext uri="{FF2B5EF4-FFF2-40B4-BE49-F238E27FC236}">
                <a16:creationId xmlns:a16="http://schemas.microsoft.com/office/drawing/2014/main" id="{040208DF-9B7F-6F2E-917F-143A5A768D19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19" name="Google Shape;296;p37">
              <a:extLst>
                <a:ext uri="{FF2B5EF4-FFF2-40B4-BE49-F238E27FC236}">
                  <a16:creationId xmlns:a16="http://schemas.microsoft.com/office/drawing/2014/main" id="{06C19F4B-2519-415D-97CE-E9AC2D20C42F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7;p37">
              <a:extLst>
                <a:ext uri="{FF2B5EF4-FFF2-40B4-BE49-F238E27FC236}">
                  <a16:creationId xmlns:a16="http://schemas.microsoft.com/office/drawing/2014/main" id="{6B29EDA5-5BF9-BC65-8716-477BFEACA045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" name="Google Shape;298;p37">
            <a:extLst>
              <a:ext uri="{FF2B5EF4-FFF2-40B4-BE49-F238E27FC236}">
                <a16:creationId xmlns:a16="http://schemas.microsoft.com/office/drawing/2014/main" id="{4C1E641A-42FB-8EC2-B1EB-3DBE452F625F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22" name="Google Shape;299;p37">
              <a:extLst>
                <a:ext uri="{FF2B5EF4-FFF2-40B4-BE49-F238E27FC236}">
                  <a16:creationId xmlns:a16="http://schemas.microsoft.com/office/drawing/2014/main" id="{E3EF8769-5254-4EFF-052B-6811CF7A0F1C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" name="Google Shape;300;p37">
              <a:extLst>
                <a:ext uri="{FF2B5EF4-FFF2-40B4-BE49-F238E27FC236}">
                  <a16:creationId xmlns:a16="http://schemas.microsoft.com/office/drawing/2014/main" id="{EACECC92-E44B-30B6-A2FC-E4D98C491F4D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301;p37">
              <a:extLst>
                <a:ext uri="{FF2B5EF4-FFF2-40B4-BE49-F238E27FC236}">
                  <a16:creationId xmlns:a16="http://schemas.microsoft.com/office/drawing/2014/main" id="{7C17E82A-0371-DF68-2859-1CA35DCC40E3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" name="Google Shape;307;p37">
            <a:extLst>
              <a:ext uri="{FF2B5EF4-FFF2-40B4-BE49-F238E27FC236}">
                <a16:creationId xmlns:a16="http://schemas.microsoft.com/office/drawing/2014/main" id="{39E83715-ABC4-91B1-BA77-B41124022768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08;p37">
            <a:extLst>
              <a:ext uri="{FF2B5EF4-FFF2-40B4-BE49-F238E27FC236}">
                <a16:creationId xmlns:a16="http://schemas.microsoft.com/office/drawing/2014/main" id="{08C1ABB4-106E-161B-24F5-FC5586522A57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09;p37">
            <a:extLst>
              <a:ext uri="{FF2B5EF4-FFF2-40B4-BE49-F238E27FC236}">
                <a16:creationId xmlns:a16="http://schemas.microsoft.com/office/drawing/2014/main" id="{773342B8-D0A8-3DD9-A709-EC179E2B539F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10;p37">
            <a:extLst>
              <a:ext uri="{FF2B5EF4-FFF2-40B4-BE49-F238E27FC236}">
                <a16:creationId xmlns:a16="http://schemas.microsoft.com/office/drawing/2014/main" id="{24C484F8-F7F9-7587-F5AC-4FD91A86E741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11;p37">
            <a:extLst>
              <a:ext uri="{FF2B5EF4-FFF2-40B4-BE49-F238E27FC236}">
                <a16:creationId xmlns:a16="http://schemas.microsoft.com/office/drawing/2014/main" id="{1CFA6786-B659-907E-C93F-D787B9A329A3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50;p41">
            <a:extLst>
              <a:ext uri="{FF2B5EF4-FFF2-40B4-BE49-F238E27FC236}">
                <a16:creationId xmlns:a16="http://schemas.microsoft.com/office/drawing/2014/main" id="{4A51ABCB-B6C3-3A8D-F4CF-9A18690DAD9E}"/>
              </a:ext>
            </a:extLst>
          </p:cNvPr>
          <p:cNvSpPr/>
          <p:nvPr/>
        </p:nvSpPr>
        <p:spPr>
          <a:xfrm>
            <a:off x="1974089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51;p41">
            <a:extLst>
              <a:ext uri="{FF2B5EF4-FFF2-40B4-BE49-F238E27FC236}">
                <a16:creationId xmlns:a16="http://schemas.microsoft.com/office/drawing/2014/main" id="{CAD5443F-336D-1564-5D81-918BB46BA9A5}"/>
              </a:ext>
            </a:extLst>
          </p:cNvPr>
          <p:cNvSpPr/>
          <p:nvPr/>
        </p:nvSpPr>
        <p:spPr>
          <a:xfrm>
            <a:off x="5347401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452;p41">
            <a:extLst>
              <a:ext uri="{FF2B5EF4-FFF2-40B4-BE49-F238E27FC236}">
                <a16:creationId xmlns:a16="http://schemas.microsoft.com/office/drawing/2014/main" id="{A0EED674-686A-E946-CA82-FB40C5DE1D7D}"/>
              </a:ext>
            </a:extLst>
          </p:cNvPr>
          <p:cNvSpPr/>
          <p:nvPr/>
        </p:nvSpPr>
        <p:spPr>
          <a:xfrm>
            <a:off x="1974089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53;p41">
            <a:extLst>
              <a:ext uri="{FF2B5EF4-FFF2-40B4-BE49-F238E27FC236}">
                <a16:creationId xmlns:a16="http://schemas.microsoft.com/office/drawing/2014/main" id="{7572626A-0CA8-EC67-EFE1-4144D027D55F}"/>
              </a:ext>
            </a:extLst>
          </p:cNvPr>
          <p:cNvSpPr/>
          <p:nvPr/>
        </p:nvSpPr>
        <p:spPr>
          <a:xfrm>
            <a:off x="5347401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54;p41">
            <a:extLst>
              <a:ext uri="{FF2B5EF4-FFF2-40B4-BE49-F238E27FC236}">
                <a16:creationId xmlns:a16="http://schemas.microsoft.com/office/drawing/2014/main" id="{CB98AC33-1D98-E52C-0524-6F02B29D50E9}"/>
              </a:ext>
            </a:extLst>
          </p:cNvPr>
          <p:cNvSpPr/>
          <p:nvPr/>
        </p:nvSpPr>
        <p:spPr>
          <a:xfrm>
            <a:off x="1566950" y="11178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55;p41">
            <a:extLst>
              <a:ext uri="{FF2B5EF4-FFF2-40B4-BE49-F238E27FC236}">
                <a16:creationId xmlns:a16="http://schemas.microsoft.com/office/drawing/2014/main" id="{315B85D0-4462-6984-CFA3-887A594ED502}"/>
              </a:ext>
            </a:extLst>
          </p:cNvPr>
          <p:cNvSpPr/>
          <p:nvPr/>
        </p:nvSpPr>
        <p:spPr>
          <a:xfrm>
            <a:off x="1566950" y="2754303"/>
            <a:ext cx="642000" cy="642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56;p41">
            <a:extLst>
              <a:ext uri="{FF2B5EF4-FFF2-40B4-BE49-F238E27FC236}">
                <a16:creationId xmlns:a16="http://schemas.microsoft.com/office/drawing/2014/main" id="{2440D0B6-EE73-6DF4-EB10-BFD19C755D61}"/>
              </a:ext>
            </a:extLst>
          </p:cNvPr>
          <p:cNvSpPr/>
          <p:nvPr/>
        </p:nvSpPr>
        <p:spPr>
          <a:xfrm>
            <a:off x="4952113" y="1107130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7;p41">
            <a:extLst>
              <a:ext uri="{FF2B5EF4-FFF2-40B4-BE49-F238E27FC236}">
                <a16:creationId xmlns:a16="http://schemas.microsoft.com/office/drawing/2014/main" id="{A8FBC955-92DB-D86B-838A-2DFC2C05E976}"/>
              </a:ext>
            </a:extLst>
          </p:cNvPr>
          <p:cNvSpPr/>
          <p:nvPr/>
        </p:nvSpPr>
        <p:spPr>
          <a:xfrm>
            <a:off x="4952113" y="2819783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8;p41">
            <a:extLst>
              <a:ext uri="{FF2B5EF4-FFF2-40B4-BE49-F238E27FC236}">
                <a16:creationId xmlns:a16="http://schemas.microsoft.com/office/drawing/2014/main" id="{ECE53032-FE97-DE88-8F50-7A83DBDBDA73}"/>
              </a:ext>
            </a:extLst>
          </p:cNvPr>
          <p:cNvSpPr txBox="1">
            <a:spLocks/>
          </p:cNvSpPr>
          <p:nvPr/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</a:p>
        </p:txBody>
      </p:sp>
      <p:sp>
        <p:nvSpPr>
          <p:cNvPr id="17" name="Google Shape;459;p41">
            <a:extLst>
              <a:ext uri="{FF2B5EF4-FFF2-40B4-BE49-F238E27FC236}">
                <a16:creationId xmlns:a16="http://schemas.microsoft.com/office/drawing/2014/main" id="{EC7A1CE1-F902-2FA8-F610-0848C7D130D7}"/>
              </a:ext>
            </a:extLst>
          </p:cNvPr>
          <p:cNvSpPr txBox="1">
            <a:spLocks/>
          </p:cNvSpPr>
          <p:nvPr/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</a:p>
        </p:txBody>
      </p:sp>
      <p:sp>
        <p:nvSpPr>
          <p:cNvPr id="18" name="Google Shape;460;p41">
            <a:extLst>
              <a:ext uri="{FF2B5EF4-FFF2-40B4-BE49-F238E27FC236}">
                <a16:creationId xmlns:a16="http://schemas.microsoft.com/office/drawing/2014/main" id="{73737569-AC6B-F171-07BD-34B21210B350}"/>
              </a:ext>
            </a:extLst>
          </p:cNvPr>
          <p:cNvSpPr txBox="1">
            <a:spLocks/>
          </p:cNvSpPr>
          <p:nvPr/>
        </p:nvSpPr>
        <p:spPr>
          <a:xfrm>
            <a:off x="1566938" y="281625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</a:p>
        </p:txBody>
      </p:sp>
      <p:sp>
        <p:nvSpPr>
          <p:cNvPr id="19" name="Google Shape;461;p41">
            <a:extLst>
              <a:ext uri="{FF2B5EF4-FFF2-40B4-BE49-F238E27FC236}">
                <a16:creationId xmlns:a16="http://schemas.microsoft.com/office/drawing/2014/main" id="{738F87D9-F6AA-348C-7FF6-636CA24801A2}"/>
              </a:ext>
            </a:extLst>
          </p:cNvPr>
          <p:cNvSpPr txBox="1">
            <a:spLocks/>
          </p:cNvSpPr>
          <p:nvPr/>
        </p:nvSpPr>
        <p:spPr>
          <a:xfrm>
            <a:off x="4952110" y="288172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</a:p>
        </p:txBody>
      </p:sp>
      <p:sp>
        <p:nvSpPr>
          <p:cNvPr id="20" name="Google Shape;462;p41">
            <a:extLst>
              <a:ext uri="{FF2B5EF4-FFF2-40B4-BE49-F238E27FC236}">
                <a16:creationId xmlns:a16="http://schemas.microsoft.com/office/drawing/2014/main" id="{9CF770FE-9C84-FDA3-E8C9-26DD4FF6DC19}"/>
              </a:ext>
            </a:extLst>
          </p:cNvPr>
          <p:cNvSpPr txBox="1">
            <a:spLocks/>
          </p:cNvSpPr>
          <p:nvPr/>
        </p:nvSpPr>
        <p:spPr>
          <a:xfrm>
            <a:off x="2086596" y="1546350"/>
            <a:ext cx="22455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Employee Number </a:t>
            </a:r>
          </a:p>
        </p:txBody>
      </p:sp>
      <p:sp>
        <p:nvSpPr>
          <p:cNvPr id="21" name="Google Shape;463;p41">
            <a:extLst>
              <a:ext uri="{FF2B5EF4-FFF2-40B4-BE49-F238E27FC236}">
                <a16:creationId xmlns:a16="http://schemas.microsoft.com/office/drawing/2014/main" id="{93BA1024-8044-8FE0-53F1-20C2B2294D0A}"/>
              </a:ext>
            </a:extLst>
          </p:cNvPr>
          <p:cNvSpPr txBox="1">
            <a:spLocks/>
          </p:cNvSpPr>
          <p:nvPr/>
        </p:nvSpPr>
        <p:spPr>
          <a:xfrm>
            <a:off x="2086596" y="3248329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</a:p>
        </p:txBody>
      </p:sp>
      <p:sp>
        <p:nvSpPr>
          <p:cNvPr id="22" name="Google Shape;464;p41">
            <a:extLst>
              <a:ext uri="{FF2B5EF4-FFF2-40B4-BE49-F238E27FC236}">
                <a16:creationId xmlns:a16="http://schemas.microsoft.com/office/drawing/2014/main" id="{AAD40FAE-9F5D-B96F-2A19-6BD34EBFA497}"/>
              </a:ext>
            </a:extLst>
          </p:cNvPr>
          <p:cNvSpPr txBox="1">
            <a:spLocks/>
          </p:cNvSpPr>
          <p:nvPr/>
        </p:nvSpPr>
        <p:spPr>
          <a:xfrm>
            <a:off x="5459913" y="1546350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</p:txBody>
      </p:sp>
      <p:sp>
        <p:nvSpPr>
          <p:cNvPr id="23" name="Google Shape;465;p41">
            <a:extLst>
              <a:ext uri="{FF2B5EF4-FFF2-40B4-BE49-F238E27FC236}">
                <a16:creationId xmlns:a16="http://schemas.microsoft.com/office/drawing/2014/main" id="{5C5063F9-C627-29E7-80D0-F833AD7D4050}"/>
              </a:ext>
            </a:extLst>
          </p:cNvPr>
          <p:cNvSpPr txBox="1">
            <a:spLocks/>
          </p:cNvSpPr>
          <p:nvPr/>
        </p:nvSpPr>
        <p:spPr>
          <a:xfrm>
            <a:off x="5459912" y="3248323"/>
            <a:ext cx="2245499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990"/>
            </a:pPr>
            <a:r>
              <a:rPr lang="en-US" sz="202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Marital Status </a:t>
            </a:r>
          </a:p>
        </p:txBody>
      </p:sp>
      <p:sp>
        <p:nvSpPr>
          <p:cNvPr id="24" name="Google Shape;466;p41">
            <a:extLst>
              <a:ext uri="{FF2B5EF4-FFF2-40B4-BE49-F238E27FC236}">
                <a16:creationId xmlns:a16="http://schemas.microsoft.com/office/drawing/2014/main" id="{C1FD5116-ED07-301E-79BF-1D22B23EFF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6600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Unique identifier for each employee.</a:t>
            </a:r>
          </a:p>
        </p:txBody>
      </p:sp>
      <p:sp>
        <p:nvSpPr>
          <p:cNvPr id="25" name="Google Shape;467;p41">
            <a:extLst>
              <a:ext uri="{FF2B5EF4-FFF2-40B4-BE49-F238E27FC236}">
                <a16:creationId xmlns:a16="http://schemas.microsoft.com/office/drawing/2014/main" id="{79D48645-93F1-09EF-68FA-1BE4276145BD}"/>
              </a:ext>
            </a:extLst>
          </p:cNvPr>
          <p:cNvSpPr txBox="1">
            <a:spLocks/>
          </p:cNvSpPr>
          <p:nvPr/>
        </p:nvSpPr>
        <p:spPr>
          <a:xfrm>
            <a:off x="5459925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Advent Pro"/>
                <a:sym typeface="Advent Pro"/>
              </a:rPr>
              <a:t>The employee's age.</a:t>
            </a:r>
          </a:p>
        </p:txBody>
      </p:sp>
      <p:sp>
        <p:nvSpPr>
          <p:cNvPr id="26" name="Google Shape;468;p41">
            <a:extLst>
              <a:ext uri="{FF2B5EF4-FFF2-40B4-BE49-F238E27FC236}">
                <a16:creationId xmlns:a16="http://schemas.microsoft.com/office/drawing/2014/main" id="{76E72BB6-91E2-BD71-B584-40E3E01BE072}"/>
              </a:ext>
            </a:extLst>
          </p:cNvPr>
          <p:cNvSpPr txBox="1">
            <a:spLocks/>
          </p:cNvSpPr>
          <p:nvPr/>
        </p:nvSpPr>
        <p:spPr>
          <a:xfrm>
            <a:off x="2086600" y="3618477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Advent Pro"/>
                <a:sym typeface="Advent Pro"/>
              </a:rPr>
              <a:t>The employee's gender (Male / Female).</a:t>
            </a:r>
          </a:p>
        </p:txBody>
      </p:sp>
      <p:sp>
        <p:nvSpPr>
          <p:cNvPr id="27" name="Google Shape;469;p41">
            <a:extLst>
              <a:ext uri="{FF2B5EF4-FFF2-40B4-BE49-F238E27FC236}">
                <a16:creationId xmlns:a16="http://schemas.microsoft.com/office/drawing/2014/main" id="{74088CCD-BFEE-9DC5-5F8E-7EC98585A889}"/>
              </a:ext>
            </a:extLst>
          </p:cNvPr>
          <p:cNvSpPr txBox="1">
            <a:spLocks/>
          </p:cNvSpPr>
          <p:nvPr/>
        </p:nvSpPr>
        <p:spPr>
          <a:xfrm>
            <a:off x="5459925" y="3618475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Advent Pro"/>
                <a:sym typeface="Advent Pro"/>
              </a:rPr>
              <a:t>The employee's marital status (Married, Single, Divorced).</a:t>
            </a:r>
          </a:p>
        </p:txBody>
      </p:sp>
      <p:sp>
        <p:nvSpPr>
          <p:cNvPr id="28" name="Google Shape;470;p41">
            <a:extLst>
              <a:ext uri="{FF2B5EF4-FFF2-40B4-BE49-F238E27FC236}">
                <a16:creationId xmlns:a16="http://schemas.microsoft.com/office/drawing/2014/main" id="{0B5A1EC2-3955-F554-1387-C2B9D4E56DD7}"/>
              </a:ext>
            </a:extLst>
          </p:cNvPr>
          <p:cNvSpPr/>
          <p:nvPr/>
        </p:nvSpPr>
        <p:spPr>
          <a:xfrm rot="-5400000">
            <a:off x="181950" y="2833839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471;p41">
            <a:extLst>
              <a:ext uri="{FF2B5EF4-FFF2-40B4-BE49-F238E27FC236}">
                <a16:creationId xmlns:a16="http://schemas.microsoft.com/office/drawing/2014/main" id="{4999F701-3B29-3541-541B-7CF313A1C958}"/>
              </a:ext>
            </a:extLst>
          </p:cNvPr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30" name="Google Shape;472;p41">
              <a:extLst>
                <a:ext uri="{FF2B5EF4-FFF2-40B4-BE49-F238E27FC236}">
                  <a16:creationId xmlns:a16="http://schemas.microsoft.com/office/drawing/2014/main" id="{65212185-78F1-E9BA-139F-1ED5FC640B09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473;p41">
              <a:extLst>
                <a:ext uri="{FF2B5EF4-FFF2-40B4-BE49-F238E27FC236}">
                  <a16:creationId xmlns:a16="http://schemas.microsoft.com/office/drawing/2014/main" id="{128F3C8D-0358-BD2D-767B-7898BA69FAF0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474;p41">
              <a:extLst>
                <a:ext uri="{FF2B5EF4-FFF2-40B4-BE49-F238E27FC236}">
                  <a16:creationId xmlns:a16="http://schemas.microsoft.com/office/drawing/2014/main" id="{95E5125A-479E-A452-3323-2A5876141C61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494;p41">
            <a:extLst>
              <a:ext uri="{FF2B5EF4-FFF2-40B4-BE49-F238E27FC236}">
                <a16:creationId xmlns:a16="http://schemas.microsoft.com/office/drawing/2014/main" id="{78D24ABB-9801-87F2-20B0-9C185E505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Employee Information</a:t>
            </a:r>
          </a:p>
        </p:txBody>
      </p:sp>
      <p:sp>
        <p:nvSpPr>
          <p:cNvPr id="53" name="Google Shape;495;p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ED13CF-7444-058E-BFAD-3BA55E6120A1}"/>
              </a:ext>
            </a:extLst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496;p41">
            <a:extLst>
              <a:ext uri="{FF2B5EF4-FFF2-40B4-BE49-F238E27FC236}">
                <a16:creationId xmlns:a16="http://schemas.microsoft.com/office/drawing/2014/main" id="{289CBEA5-B402-DC4D-226B-F30540E9A6BD}"/>
              </a:ext>
            </a:extLst>
          </p:cNvPr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55" name="Google Shape;497;p41">
              <a:extLst>
                <a:ext uri="{FF2B5EF4-FFF2-40B4-BE49-F238E27FC236}">
                  <a16:creationId xmlns:a16="http://schemas.microsoft.com/office/drawing/2014/main" id="{593ACE4C-5B3C-0F99-C8E2-D551B194B0AE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498;p41">
              <a:extLst>
                <a:ext uri="{FF2B5EF4-FFF2-40B4-BE49-F238E27FC236}">
                  <a16:creationId xmlns:a16="http://schemas.microsoft.com/office/drawing/2014/main" id="{87669D44-4901-045D-5931-93309F5E91A4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Google Shape;504;p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DC3E81-D3DB-EC8C-85E4-70E642D3F2B6}"/>
              </a:ext>
            </a:extLst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505;p41">
            <a:extLst>
              <a:ext uri="{FF2B5EF4-FFF2-40B4-BE49-F238E27FC236}">
                <a16:creationId xmlns:a16="http://schemas.microsoft.com/office/drawing/2014/main" id="{8CB1C719-FBFA-6766-E350-FAB66B4F684F}"/>
              </a:ext>
            </a:extLst>
          </p:cNvPr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448" name="Google Shape;506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6E0C3BB-662E-9EC0-61BB-52F5ECE2D75C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507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B19AB42-0D37-BB7D-EC1F-2BC2A65054BB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08" name="Picture 507">
            <a:extLst>
              <a:ext uri="{FF2B5EF4-FFF2-40B4-BE49-F238E27FC236}">
                <a16:creationId xmlns:a16="http://schemas.microsoft.com/office/drawing/2014/main" id="{E5C2F306-8021-93F4-1DD4-349A23886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grpSp>
        <p:nvGrpSpPr>
          <p:cNvPr id="510" name="Google Shape;283;p37">
            <a:extLst>
              <a:ext uri="{FF2B5EF4-FFF2-40B4-BE49-F238E27FC236}">
                <a16:creationId xmlns:a16="http://schemas.microsoft.com/office/drawing/2014/main" id="{8B10050D-2381-E10D-FBF6-5240C3285088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511" name="Google Shape;284;p37">
              <a:extLst>
                <a:ext uri="{FF2B5EF4-FFF2-40B4-BE49-F238E27FC236}">
                  <a16:creationId xmlns:a16="http://schemas.microsoft.com/office/drawing/2014/main" id="{4BFB2F8A-484C-B0EE-721A-D450E333A3D9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919" name="Google Shape;285;p37">
                <a:extLst>
                  <a:ext uri="{FF2B5EF4-FFF2-40B4-BE49-F238E27FC236}">
                    <a16:creationId xmlns:a16="http://schemas.microsoft.com/office/drawing/2014/main" id="{7E8C9066-852C-3E5C-0D45-46832CDDA5EB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286;p37">
                <a:extLst>
                  <a:ext uri="{FF2B5EF4-FFF2-40B4-BE49-F238E27FC236}">
                    <a16:creationId xmlns:a16="http://schemas.microsoft.com/office/drawing/2014/main" id="{9A6D7FED-C5D6-71E5-F149-D6F0EAA31BE3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18" name="Google Shape;287;p37">
              <a:extLst>
                <a:ext uri="{FF2B5EF4-FFF2-40B4-BE49-F238E27FC236}">
                  <a16:creationId xmlns:a16="http://schemas.microsoft.com/office/drawing/2014/main" id="{11DD5F1E-65AD-E5BA-38C4-E48CA21F54D1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21" name="Google Shape;288;p37">
            <a:extLst>
              <a:ext uri="{FF2B5EF4-FFF2-40B4-BE49-F238E27FC236}">
                <a16:creationId xmlns:a16="http://schemas.microsoft.com/office/drawing/2014/main" id="{7BE678F8-A142-643B-1ED3-509643344A50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922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057E1021-474C-26E9-CB6D-B216F647A29A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2F97F5E9-9786-FDB0-52CA-41A2BF561EE5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06C22855-39AD-0B5D-20A0-0226F5077031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5" name="Google Shape;292;p37">
            <a:extLst>
              <a:ext uri="{FF2B5EF4-FFF2-40B4-BE49-F238E27FC236}">
                <a16:creationId xmlns:a16="http://schemas.microsoft.com/office/drawing/2014/main" id="{8187B465-9C21-1F86-799B-B718637CF8B3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926" name="Google Shape;293;p37">
              <a:extLst>
                <a:ext uri="{FF2B5EF4-FFF2-40B4-BE49-F238E27FC236}">
                  <a16:creationId xmlns:a16="http://schemas.microsoft.com/office/drawing/2014/main" id="{6BE43181-1A23-B658-71CA-7DC1A2DEDEFF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94;p37">
              <a:extLst>
                <a:ext uri="{FF2B5EF4-FFF2-40B4-BE49-F238E27FC236}">
                  <a16:creationId xmlns:a16="http://schemas.microsoft.com/office/drawing/2014/main" id="{F5E590D7-4F89-6B61-DF21-7FAAC3A6D195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295;p37">
            <a:extLst>
              <a:ext uri="{FF2B5EF4-FFF2-40B4-BE49-F238E27FC236}">
                <a16:creationId xmlns:a16="http://schemas.microsoft.com/office/drawing/2014/main" id="{D412D1B3-E134-9D36-0926-0583036BFBC2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929" name="Google Shape;296;p37">
              <a:extLst>
                <a:ext uri="{FF2B5EF4-FFF2-40B4-BE49-F238E27FC236}">
                  <a16:creationId xmlns:a16="http://schemas.microsoft.com/office/drawing/2014/main" id="{6A9E3F88-396B-66EB-5FC8-0A017A304F6C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97;p37">
              <a:extLst>
                <a:ext uri="{FF2B5EF4-FFF2-40B4-BE49-F238E27FC236}">
                  <a16:creationId xmlns:a16="http://schemas.microsoft.com/office/drawing/2014/main" id="{E6FA64FD-17F8-3084-CD0C-01A409ADFAF6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31" name="Google Shape;298;p37">
            <a:extLst>
              <a:ext uri="{FF2B5EF4-FFF2-40B4-BE49-F238E27FC236}">
                <a16:creationId xmlns:a16="http://schemas.microsoft.com/office/drawing/2014/main" id="{F22A196F-237E-D967-1E4C-074D448223B4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932" name="Google Shape;299;p37">
              <a:extLst>
                <a:ext uri="{FF2B5EF4-FFF2-40B4-BE49-F238E27FC236}">
                  <a16:creationId xmlns:a16="http://schemas.microsoft.com/office/drawing/2014/main" id="{080660AA-AE52-B189-321F-3425ECE67690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33" name="Google Shape;300;p37">
              <a:extLst>
                <a:ext uri="{FF2B5EF4-FFF2-40B4-BE49-F238E27FC236}">
                  <a16:creationId xmlns:a16="http://schemas.microsoft.com/office/drawing/2014/main" id="{1F1A1C32-F47E-DB17-D23A-6C28D584F4B7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301;p37">
              <a:extLst>
                <a:ext uri="{FF2B5EF4-FFF2-40B4-BE49-F238E27FC236}">
                  <a16:creationId xmlns:a16="http://schemas.microsoft.com/office/drawing/2014/main" id="{B6C05AE9-A114-3697-F11C-7954BCD565B6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5" name="Google Shape;307;p37">
            <a:extLst>
              <a:ext uri="{FF2B5EF4-FFF2-40B4-BE49-F238E27FC236}">
                <a16:creationId xmlns:a16="http://schemas.microsoft.com/office/drawing/2014/main" id="{71236789-9FAE-BA9B-984A-2D6E6CBBC63E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308;p37">
            <a:extLst>
              <a:ext uri="{FF2B5EF4-FFF2-40B4-BE49-F238E27FC236}">
                <a16:creationId xmlns:a16="http://schemas.microsoft.com/office/drawing/2014/main" id="{2330D7D5-1580-BE5A-0931-36A2B2FA2C0F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309;p37">
            <a:extLst>
              <a:ext uri="{FF2B5EF4-FFF2-40B4-BE49-F238E27FC236}">
                <a16:creationId xmlns:a16="http://schemas.microsoft.com/office/drawing/2014/main" id="{84A912A7-6B1B-40BE-A036-2CF2753BBD54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310;p37">
            <a:extLst>
              <a:ext uri="{FF2B5EF4-FFF2-40B4-BE49-F238E27FC236}">
                <a16:creationId xmlns:a16="http://schemas.microsoft.com/office/drawing/2014/main" id="{D9832174-3B59-DD08-87D8-429C4D40B0E6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311;p37">
            <a:extLst>
              <a:ext uri="{FF2B5EF4-FFF2-40B4-BE49-F238E27FC236}">
                <a16:creationId xmlns:a16="http://schemas.microsoft.com/office/drawing/2014/main" id="{89C75DBC-5238-0DA8-D4E2-837B1D48D9E7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0;p41">
            <a:extLst>
              <a:ext uri="{FF2B5EF4-FFF2-40B4-BE49-F238E27FC236}">
                <a16:creationId xmlns:a16="http://schemas.microsoft.com/office/drawing/2014/main" id="{DF778341-6A11-92ED-3E9C-D4B6D0ED11CA}"/>
              </a:ext>
            </a:extLst>
          </p:cNvPr>
          <p:cNvSpPr/>
          <p:nvPr/>
        </p:nvSpPr>
        <p:spPr>
          <a:xfrm>
            <a:off x="1974089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51;p41">
            <a:extLst>
              <a:ext uri="{FF2B5EF4-FFF2-40B4-BE49-F238E27FC236}">
                <a16:creationId xmlns:a16="http://schemas.microsoft.com/office/drawing/2014/main" id="{1488610E-1EED-A98E-AB0D-19B97BAC06A3}"/>
              </a:ext>
            </a:extLst>
          </p:cNvPr>
          <p:cNvSpPr/>
          <p:nvPr/>
        </p:nvSpPr>
        <p:spPr>
          <a:xfrm>
            <a:off x="5347401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52;p41">
            <a:extLst>
              <a:ext uri="{FF2B5EF4-FFF2-40B4-BE49-F238E27FC236}">
                <a16:creationId xmlns:a16="http://schemas.microsoft.com/office/drawing/2014/main" id="{9D6252F9-92EB-BF22-2E2E-8571B1074FD2}"/>
              </a:ext>
            </a:extLst>
          </p:cNvPr>
          <p:cNvSpPr/>
          <p:nvPr/>
        </p:nvSpPr>
        <p:spPr>
          <a:xfrm>
            <a:off x="1974089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3;p41">
            <a:extLst>
              <a:ext uri="{FF2B5EF4-FFF2-40B4-BE49-F238E27FC236}">
                <a16:creationId xmlns:a16="http://schemas.microsoft.com/office/drawing/2014/main" id="{B87884A6-6BBD-D26C-1E1E-6A1891995C3C}"/>
              </a:ext>
            </a:extLst>
          </p:cNvPr>
          <p:cNvSpPr/>
          <p:nvPr/>
        </p:nvSpPr>
        <p:spPr>
          <a:xfrm>
            <a:off x="5347401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4;p41">
            <a:extLst>
              <a:ext uri="{FF2B5EF4-FFF2-40B4-BE49-F238E27FC236}">
                <a16:creationId xmlns:a16="http://schemas.microsoft.com/office/drawing/2014/main" id="{042DE367-3BB7-1B44-E53A-FC5724DEDB14}"/>
              </a:ext>
            </a:extLst>
          </p:cNvPr>
          <p:cNvSpPr/>
          <p:nvPr/>
        </p:nvSpPr>
        <p:spPr>
          <a:xfrm>
            <a:off x="1566950" y="11178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55;p41">
            <a:extLst>
              <a:ext uri="{FF2B5EF4-FFF2-40B4-BE49-F238E27FC236}">
                <a16:creationId xmlns:a16="http://schemas.microsoft.com/office/drawing/2014/main" id="{4B0EF468-01DC-D244-9CE9-44684C31656B}"/>
              </a:ext>
            </a:extLst>
          </p:cNvPr>
          <p:cNvSpPr/>
          <p:nvPr/>
        </p:nvSpPr>
        <p:spPr>
          <a:xfrm>
            <a:off x="1566950" y="2754303"/>
            <a:ext cx="642000" cy="642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6;p41">
            <a:extLst>
              <a:ext uri="{FF2B5EF4-FFF2-40B4-BE49-F238E27FC236}">
                <a16:creationId xmlns:a16="http://schemas.microsoft.com/office/drawing/2014/main" id="{E5C95B0D-2C98-3D74-9D70-5E3099EDF73B}"/>
              </a:ext>
            </a:extLst>
          </p:cNvPr>
          <p:cNvSpPr/>
          <p:nvPr/>
        </p:nvSpPr>
        <p:spPr>
          <a:xfrm>
            <a:off x="4952113" y="1107130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57;p41">
            <a:extLst>
              <a:ext uri="{FF2B5EF4-FFF2-40B4-BE49-F238E27FC236}">
                <a16:creationId xmlns:a16="http://schemas.microsoft.com/office/drawing/2014/main" id="{8FA4D6AE-D8E0-9DD7-CF7F-BF232D99C366}"/>
              </a:ext>
            </a:extLst>
          </p:cNvPr>
          <p:cNvSpPr/>
          <p:nvPr/>
        </p:nvSpPr>
        <p:spPr>
          <a:xfrm>
            <a:off x="4952113" y="2819783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58;p41">
            <a:extLst>
              <a:ext uri="{FF2B5EF4-FFF2-40B4-BE49-F238E27FC236}">
                <a16:creationId xmlns:a16="http://schemas.microsoft.com/office/drawing/2014/main" id="{6A6E50AE-4124-4F28-C841-6EDC01F26080}"/>
              </a:ext>
            </a:extLst>
          </p:cNvPr>
          <p:cNvSpPr txBox="1">
            <a:spLocks/>
          </p:cNvSpPr>
          <p:nvPr/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</a:p>
        </p:txBody>
      </p:sp>
      <p:sp>
        <p:nvSpPr>
          <p:cNvPr id="11" name="Google Shape;459;p41">
            <a:extLst>
              <a:ext uri="{FF2B5EF4-FFF2-40B4-BE49-F238E27FC236}">
                <a16:creationId xmlns:a16="http://schemas.microsoft.com/office/drawing/2014/main" id="{C43AED23-1AB7-949E-4C50-55818C8D82B9}"/>
              </a:ext>
            </a:extLst>
          </p:cNvPr>
          <p:cNvSpPr txBox="1">
            <a:spLocks/>
          </p:cNvSpPr>
          <p:nvPr/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</a:p>
        </p:txBody>
      </p:sp>
      <p:sp>
        <p:nvSpPr>
          <p:cNvPr id="12" name="Google Shape;460;p41">
            <a:extLst>
              <a:ext uri="{FF2B5EF4-FFF2-40B4-BE49-F238E27FC236}">
                <a16:creationId xmlns:a16="http://schemas.microsoft.com/office/drawing/2014/main" id="{361F6EF5-2DDD-32F4-ED64-604E2544690A}"/>
              </a:ext>
            </a:extLst>
          </p:cNvPr>
          <p:cNvSpPr txBox="1">
            <a:spLocks/>
          </p:cNvSpPr>
          <p:nvPr/>
        </p:nvSpPr>
        <p:spPr>
          <a:xfrm>
            <a:off x="1566938" y="281625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</a:p>
        </p:txBody>
      </p:sp>
      <p:sp>
        <p:nvSpPr>
          <p:cNvPr id="13" name="Google Shape;461;p41">
            <a:extLst>
              <a:ext uri="{FF2B5EF4-FFF2-40B4-BE49-F238E27FC236}">
                <a16:creationId xmlns:a16="http://schemas.microsoft.com/office/drawing/2014/main" id="{F0AE656D-608F-216C-2417-B3242BD61CEC}"/>
              </a:ext>
            </a:extLst>
          </p:cNvPr>
          <p:cNvSpPr txBox="1">
            <a:spLocks/>
          </p:cNvSpPr>
          <p:nvPr/>
        </p:nvSpPr>
        <p:spPr>
          <a:xfrm>
            <a:off x="4952110" y="288172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</a:p>
        </p:txBody>
      </p:sp>
      <p:sp>
        <p:nvSpPr>
          <p:cNvPr id="14" name="Google Shape;462;p41">
            <a:extLst>
              <a:ext uri="{FF2B5EF4-FFF2-40B4-BE49-F238E27FC236}">
                <a16:creationId xmlns:a16="http://schemas.microsoft.com/office/drawing/2014/main" id="{977C17CC-3431-9C6D-60BA-DAAAD1D0F6FB}"/>
              </a:ext>
            </a:extLst>
          </p:cNvPr>
          <p:cNvSpPr txBox="1">
            <a:spLocks/>
          </p:cNvSpPr>
          <p:nvPr/>
        </p:nvSpPr>
        <p:spPr>
          <a:xfrm>
            <a:off x="2086596" y="1546350"/>
            <a:ext cx="22455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Department </a:t>
            </a:r>
          </a:p>
        </p:txBody>
      </p:sp>
      <p:sp>
        <p:nvSpPr>
          <p:cNvPr id="15" name="Google Shape;463;p41">
            <a:extLst>
              <a:ext uri="{FF2B5EF4-FFF2-40B4-BE49-F238E27FC236}">
                <a16:creationId xmlns:a16="http://schemas.microsoft.com/office/drawing/2014/main" id="{9AFC8F1C-14F7-0DE1-E31E-C88BED67D8D1}"/>
              </a:ext>
            </a:extLst>
          </p:cNvPr>
          <p:cNvSpPr txBox="1">
            <a:spLocks/>
          </p:cNvSpPr>
          <p:nvPr/>
        </p:nvSpPr>
        <p:spPr>
          <a:xfrm>
            <a:off x="2086596" y="3248329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ts val="990"/>
            </a:pPr>
            <a:r>
              <a:rPr lang="en-US" sz="202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Job Role</a:t>
            </a:r>
          </a:p>
        </p:txBody>
      </p:sp>
      <p:sp>
        <p:nvSpPr>
          <p:cNvPr id="16" name="Google Shape;464;p41">
            <a:extLst>
              <a:ext uri="{FF2B5EF4-FFF2-40B4-BE49-F238E27FC236}">
                <a16:creationId xmlns:a16="http://schemas.microsoft.com/office/drawing/2014/main" id="{B5928327-19D2-8B58-4ADB-DBB7AB53A4DF}"/>
              </a:ext>
            </a:extLst>
          </p:cNvPr>
          <p:cNvSpPr txBox="1">
            <a:spLocks/>
          </p:cNvSpPr>
          <p:nvPr/>
        </p:nvSpPr>
        <p:spPr>
          <a:xfrm>
            <a:off x="5459913" y="1546350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Job Level </a:t>
            </a:r>
          </a:p>
        </p:txBody>
      </p:sp>
      <p:sp>
        <p:nvSpPr>
          <p:cNvPr id="17" name="Google Shape;465;p41">
            <a:extLst>
              <a:ext uri="{FF2B5EF4-FFF2-40B4-BE49-F238E27FC236}">
                <a16:creationId xmlns:a16="http://schemas.microsoft.com/office/drawing/2014/main" id="{D114E0DD-45B3-16AB-738E-11573DEBFAA8}"/>
              </a:ext>
            </a:extLst>
          </p:cNvPr>
          <p:cNvSpPr txBox="1">
            <a:spLocks/>
          </p:cNvSpPr>
          <p:nvPr/>
        </p:nvSpPr>
        <p:spPr>
          <a:xfrm>
            <a:off x="5459912" y="3248323"/>
            <a:ext cx="2245499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Business Travel</a:t>
            </a:r>
          </a:p>
        </p:txBody>
      </p:sp>
      <p:sp>
        <p:nvSpPr>
          <p:cNvPr id="18" name="Google Shape;466;p41">
            <a:extLst>
              <a:ext uri="{FF2B5EF4-FFF2-40B4-BE49-F238E27FC236}">
                <a16:creationId xmlns:a16="http://schemas.microsoft.com/office/drawing/2014/main" id="{1C171306-2C08-466F-F508-711B7E64DB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6600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department in which the employee works (e.g., HR, R&amp;D, Sales).</a:t>
            </a:r>
          </a:p>
        </p:txBody>
      </p:sp>
      <p:sp>
        <p:nvSpPr>
          <p:cNvPr id="19" name="Google Shape;467;p41">
            <a:extLst>
              <a:ext uri="{FF2B5EF4-FFF2-40B4-BE49-F238E27FC236}">
                <a16:creationId xmlns:a16="http://schemas.microsoft.com/office/drawing/2014/main" id="{CF4CF7AE-42F6-D9C5-BC90-999E8694FFEA}"/>
              </a:ext>
            </a:extLst>
          </p:cNvPr>
          <p:cNvSpPr txBox="1">
            <a:spLocks/>
          </p:cNvSpPr>
          <p:nvPr/>
        </p:nvSpPr>
        <p:spPr>
          <a:xfrm>
            <a:off x="5459925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Advent Pro"/>
                <a:sym typeface="Advent Pro"/>
              </a:rPr>
              <a:t>The employee’s job level within the company.</a:t>
            </a:r>
          </a:p>
        </p:txBody>
      </p:sp>
      <p:sp>
        <p:nvSpPr>
          <p:cNvPr id="20" name="Google Shape;468;p41">
            <a:extLst>
              <a:ext uri="{FF2B5EF4-FFF2-40B4-BE49-F238E27FC236}">
                <a16:creationId xmlns:a16="http://schemas.microsoft.com/office/drawing/2014/main" id="{811B5877-BC8B-0956-D3FB-BE5702607F62}"/>
              </a:ext>
            </a:extLst>
          </p:cNvPr>
          <p:cNvSpPr txBox="1">
            <a:spLocks/>
          </p:cNvSpPr>
          <p:nvPr/>
        </p:nvSpPr>
        <p:spPr>
          <a:xfrm>
            <a:off x="2086600" y="3618477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Advent Pro"/>
                <a:sym typeface="Advent Pro"/>
              </a:rPr>
              <a:t>The employee's job title.</a:t>
            </a:r>
          </a:p>
        </p:txBody>
      </p:sp>
      <p:sp>
        <p:nvSpPr>
          <p:cNvPr id="21" name="Google Shape;469;p41">
            <a:extLst>
              <a:ext uri="{FF2B5EF4-FFF2-40B4-BE49-F238E27FC236}">
                <a16:creationId xmlns:a16="http://schemas.microsoft.com/office/drawing/2014/main" id="{5C47692E-330B-3239-8DA6-74D237885810}"/>
              </a:ext>
            </a:extLst>
          </p:cNvPr>
          <p:cNvSpPr txBox="1">
            <a:spLocks/>
          </p:cNvSpPr>
          <p:nvPr/>
        </p:nvSpPr>
        <p:spPr>
          <a:xfrm>
            <a:off x="5459925" y="3618475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dk1"/>
                </a:solidFill>
                <a:latin typeface="Advent Pro"/>
                <a:sym typeface="Advent Pro"/>
              </a:rPr>
              <a:t>The frequency of business travel required for the job (Rarely, Frequently, Never).</a:t>
            </a:r>
          </a:p>
        </p:txBody>
      </p:sp>
      <p:grpSp>
        <p:nvGrpSpPr>
          <p:cNvPr id="23" name="Google Shape;471;p41">
            <a:extLst>
              <a:ext uri="{FF2B5EF4-FFF2-40B4-BE49-F238E27FC236}">
                <a16:creationId xmlns:a16="http://schemas.microsoft.com/office/drawing/2014/main" id="{51A4E81D-DF4F-2B97-76F2-FDFF7706CED6}"/>
              </a:ext>
            </a:extLst>
          </p:cNvPr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4" name="Google Shape;472;p41">
              <a:extLst>
                <a:ext uri="{FF2B5EF4-FFF2-40B4-BE49-F238E27FC236}">
                  <a16:creationId xmlns:a16="http://schemas.microsoft.com/office/drawing/2014/main" id="{E7314800-E952-E432-990B-C198F62E849A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473;p41">
              <a:extLst>
                <a:ext uri="{FF2B5EF4-FFF2-40B4-BE49-F238E27FC236}">
                  <a16:creationId xmlns:a16="http://schemas.microsoft.com/office/drawing/2014/main" id="{0D461202-0E3C-D237-3878-74989D1C411C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474;p41">
              <a:extLst>
                <a:ext uri="{FF2B5EF4-FFF2-40B4-BE49-F238E27FC236}">
                  <a16:creationId xmlns:a16="http://schemas.microsoft.com/office/drawing/2014/main" id="{84930283-218F-9F35-8E30-2829AC6E28B0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494;p41">
            <a:extLst>
              <a:ext uri="{FF2B5EF4-FFF2-40B4-BE49-F238E27FC236}">
                <a16:creationId xmlns:a16="http://schemas.microsoft.com/office/drawing/2014/main" id="{6D27F0BF-5817-1802-5905-7DEEC140DD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and Employment Information</a:t>
            </a:r>
          </a:p>
        </p:txBody>
      </p:sp>
      <p:sp>
        <p:nvSpPr>
          <p:cNvPr id="47" name="Google Shape;495;p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7F128F-5FDE-08C9-7A42-80B7D1050F45}"/>
              </a:ext>
            </a:extLst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96;p41">
            <a:extLst>
              <a:ext uri="{FF2B5EF4-FFF2-40B4-BE49-F238E27FC236}">
                <a16:creationId xmlns:a16="http://schemas.microsoft.com/office/drawing/2014/main" id="{B5051C53-2562-1FCE-B8E7-39751DAC5AD0}"/>
              </a:ext>
            </a:extLst>
          </p:cNvPr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49" name="Google Shape;497;p41">
              <a:extLst>
                <a:ext uri="{FF2B5EF4-FFF2-40B4-BE49-F238E27FC236}">
                  <a16:creationId xmlns:a16="http://schemas.microsoft.com/office/drawing/2014/main" id="{122F5096-89F0-32E8-3244-6B3D73130525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498;p41">
              <a:extLst>
                <a:ext uri="{FF2B5EF4-FFF2-40B4-BE49-F238E27FC236}">
                  <a16:creationId xmlns:a16="http://schemas.microsoft.com/office/drawing/2014/main" id="{E075F9F3-4AE1-30F1-0031-C6A116121355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04;p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77F235-B03A-C015-BE3A-293A9E73C9B9}"/>
              </a:ext>
            </a:extLst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05;p41">
            <a:extLst>
              <a:ext uri="{FF2B5EF4-FFF2-40B4-BE49-F238E27FC236}">
                <a16:creationId xmlns:a16="http://schemas.microsoft.com/office/drawing/2014/main" id="{B070374F-FD05-D01E-02AF-4501CF8CB256}"/>
              </a:ext>
            </a:extLst>
          </p:cNvPr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8" name="Google Shape;506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150492B-42BA-0627-D837-B9E5D32F7514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07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C25E5FD-2894-EEB4-9118-6A4C51F645BD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EF6D0864-E709-0880-4B08-AB3B71A0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sp>
        <p:nvSpPr>
          <p:cNvPr id="61" name="Google Shape;470;p41">
            <a:extLst>
              <a:ext uri="{FF2B5EF4-FFF2-40B4-BE49-F238E27FC236}">
                <a16:creationId xmlns:a16="http://schemas.microsoft.com/office/drawing/2014/main" id="{74600998-212A-610F-8582-919C9842948F}"/>
              </a:ext>
            </a:extLst>
          </p:cNvPr>
          <p:cNvSpPr/>
          <p:nvPr/>
        </p:nvSpPr>
        <p:spPr>
          <a:xfrm rot="-5400000">
            <a:off x="181950" y="2833839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283;p37">
            <a:extLst>
              <a:ext uri="{FF2B5EF4-FFF2-40B4-BE49-F238E27FC236}">
                <a16:creationId xmlns:a16="http://schemas.microsoft.com/office/drawing/2014/main" id="{08125DEC-464C-F19C-5984-445237FB6ADC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63" name="Google Shape;284;p37">
              <a:extLst>
                <a:ext uri="{FF2B5EF4-FFF2-40B4-BE49-F238E27FC236}">
                  <a16:creationId xmlns:a16="http://schemas.microsoft.com/office/drawing/2014/main" id="{034250F2-83C6-8059-5E94-D478095EE9F5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65" name="Google Shape;285;p37">
                <a:extLst>
                  <a:ext uri="{FF2B5EF4-FFF2-40B4-BE49-F238E27FC236}">
                    <a16:creationId xmlns:a16="http://schemas.microsoft.com/office/drawing/2014/main" id="{4A27A70C-DCD8-48EE-2C21-A4D591409A06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286;p37">
                <a:extLst>
                  <a:ext uri="{FF2B5EF4-FFF2-40B4-BE49-F238E27FC236}">
                    <a16:creationId xmlns:a16="http://schemas.microsoft.com/office/drawing/2014/main" id="{BC0B5204-755D-6E52-5E26-7A73B98B914E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" name="Google Shape;287;p37">
              <a:extLst>
                <a:ext uri="{FF2B5EF4-FFF2-40B4-BE49-F238E27FC236}">
                  <a16:creationId xmlns:a16="http://schemas.microsoft.com/office/drawing/2014/main" id="{C667AB8F-1977-0EB5-4203-CD8E18B2C36B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7" name="Google Shape;288;p37">
            <a:extLst>
              <a:ext uri="{FF2B5EF4-FFF2-40B4-BE49-F238E27FC236}">
                <a16:creationId xmlns:a16="http://schemas.microsoft.com/office/drawing/2014/main" id="{11824D43-C52C-0E38-FFFE-93D21614ED70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68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87A7B336-CB7F-4BE6-ADDF-BB25E464EDD8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798682DB-0C67-E3A2-E5DD-44E88CF25593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77D53FDD-8753-AB36-1922-EA414A0FFE48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" name="Google Shape;292;p37">
            <a:extLst>
              <a:ext uri="{FF2B5EF4-FFF2-40B4-BE49-F238E27FC236}">
                <a16:creationId xmlns:a16="http://schemas.microsoft.com/office/drawing/2014/main" id="{7325673D-EEAD-4817-44A1-486E3C3C9F5B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72" name="Google Shape;293;p37">
              <a:extLst>
                <a:ext uri="{FF2B5EF4-FFF2-40B4-BE49-F238E27FC236}">
                  <a16:creationId xmlns:a16="http://schemas.microsoft.com/office/drawing/2014/main" id="{95D784DD-1994-890D-FC06-EDC89247123D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4;p37">
              <a:extLst>
                <a:ext uri="{FF2B5EF4-FFF2-40B4-BE49-F238E27FC236}">
                  <a16:creationId xmlns:a16="http://schemas.microsoft.com/office/drawing/2014/main" id="{DAA205F2-F4D7-33DA-1EB2-2B21B95164D6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295;p37">
            <a:extLst>
              <a:ext uri="{FF2B5EF4-FFF2-40B4-BE49-F238E27FC236}">
                <a16:creationId xmlns:a16="http://schemas.microsoft.com/office/drawing/2014/main" id="{21AE24C6-CC11-87E4-2845-C92B01DC464D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75" name="Google Shape;296;p37">
              <a:extLst>
                <a:ext uri="{FF2B5EF4-FFF2-40B4-BE49-F238E27FC236}">
                  <a16:creationId xmlns:a16="http://schemas.microsoft.com/office/drawing/2014/main" id="{6D860631-CE80-5F3E-718C-CB21B2477242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7;p37">
              <a:extLst>
                <a:ext uri="{FF2B5EF4-FFF2-40B4-BE49-F238E27FC236}">
                  <a16:creationId xmlns:a16="http://schemas.microsoft.com/office/drawing/2014/main" id="{36962CC9-F080-C1F0-08FE-B7DEAB59B1F4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7" name="Google Shape;298;p37">
            <a:extLst>
              <a:ext uri="{FF2B5EF4-FFF2-40B4-BE49-F238E27FC236}">
                <a16:creationId xmlns:a16="http://schemas.microsoft.com/office/drawing/2014/main" id="{D63233B5-55D1-172D-3A25-5AEEDBD067BC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78" name="Google Shape;299;p37">
              <a:extLst>
                <a:ext uri="{FF2B5EF4-FFF2-40B4-BE49-F238E27FC236}">
                  <a16:creationId xmlns:a16="http://schemas.microsoft.com/office/drawing/2014/main" id="{F9F8CEBB-313C-8B55-F208-FB86B5F9FCD5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300;p37">
              <a:extLst>
                <a:ext uri="{FF2B5EF4-FFF2-40B4-BE49-F238E27FC236}">
                  <a16:creationId xmlns:a16="http://schemas.microsoft.com/office/drawing/2014/main" id="{18293A67-2C72-65A0-304D-877AF79A2699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301;p37">
              <a:extLst>
                <a:ext uri="{FF2B5EF4-FFF2-40B4-BE49-F238E27FC236}">
                  <a16:creationId xmlns:a16="http://schemas.microsoft.com/office/drawing/2014/main" id="{A7DD0DED-1FE5-614B-41E9-5473F82A4A02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307;p37">
            <a:extLst>
              <a:ext uri="{FF2B5EF4-FFF2-40B4-BE49-F238E27FC236}">
                <a16:creationId xmlns:a16="http://schemas.microsoft.com/office/drawing/2014/main" id="{AD234DA7-BCA8-F5EB-1DB9-058044C0FE1A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308;p37">
            <a:extLst>
              <a:ext uri="{FF2B5EF4-FFF2-40B4-BE49-F238E27FC236}">
                <a16:creationId xmlns:a16="http://schemas.microsoft.com/office/drawing/2014/main" id="{964C9049-81EC-E43E-17D4-79D1B1F9E294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09;p37">
            <a:extLst>
              <a:ext uri="{FF2B5EF4-FFF2-40B4-BE49-F238E27FC236}">
                <a16:creationId xmlns:a16="http://schemas.microsoft.com/office/drawing/2014/main" id="{F9610B26-B804-D88E-167A-7E97F9C6AE6B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10;p37">
            <a:extLst>
              <a:ext uri="{FF2B5EF4-FFF2-40B4-BE49-F238E27FC236}">
                <a16:creationId xmlns:a16="http://schemas.microsoft.com/office/drawing/2014/main" id="{41AD83BD-13F9-7C95-0F16-AA6ECA6E07E5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11;p37">
            <a:extLst>
              <a:ext uri="{FF2B5EF4-FFF2-40B4-BE49-F238E27FC236}">
                <a16:creationId xmlns:a16="http://schemas.microsoft.com/office/drawing/2014/main" id="{038098D2-F20D-A85A-9174-80444BF31B40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66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0;p41">
            <a:extLst>
              <a:ext uri="{FF2B5EF4-FFF2-40B4-BE49-F238E27FC236}">
                <a16:creationId xmlns:a16="http://schemas.microsoft.com/office/drawing/2014/main" id="{ABDCF70E-6620-0B8B-8545-18FFA8351A19}"/>
              </a:ext>
            </a:extLst>
          </p:cNvPr>
          <p:cNvSpPr/>
          <p:nvPr/>
        </p:nvSpPr>
        <p:spPr>
          <a:xfrm>
            <a:off x="1974089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51;p41">
            <a:extLst>
              <a:ext uri="{FF2B5EF4-FFF2-40B4-BE49-F238E27FC236}">
                <a16:creationId xmlns:a16="http://schemas.microsoft.com/office/drawing/2014/main" id="{323A77E5-441A-A73D-8152-4C9C9CDF0606}"/>
              </a:ext>
            </a:extLst>
          </p:cNvPr>
          <p:cNvSpPr/>
          <p:nvPr/>
        </p:nvSpPr>
        <p:spPr>
          <a:xfrm>
            <a:off x="5347401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52;p41">
            <a:extLst>
              <a:ext uri="{FF2B5EF4-FFF2-40B4-BE49-F238E27FC236}">
                <a16:creationId xmlns:a16="http://schemas.microsoft.com/office/drawing/2014/main" id="{88A3A2B9-89F0-26A2-55A2-B42016770039}"/>
              </a:ext>
            </a:extLst>
          </p:cNvPr>
          <p:cNvSpPr/>
          <p:nvPr/>
        </p:nvSpPr>
        <p:spPr>
          <a:xfrm>
            <a:off x="1974089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3;p41">
            <a:extLst>
              <a:ext uri="{FF2B5EF4-FFF2-40B4-BE49-F238E27FC236}">
                <a16:creationId xmlns:a16="http://schemas.microsoft.com/office/drawing/2014/main" id="{2BA6EA73-DB02-1BDE-662D-C8BAF6F50F79}"/>
              </a:ext>
            </a:extLst>
          </p:cNvPr>
          <p:cNvSpPr/>
          <p:nvPr/>
        </p:nvSpPr>
        <p:spPr>
          <a:xfrm>
            <a:off x="5347401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4;p41">
            <a:extLst>
              <a:ext uri="{FF2B5EF4-FFF2-40B4-BE49-F238E27FC236}">
                <a16:creationId xmlns:a16="http://schemas.microsoft.com/office/drawing/2014/main" id="{F0C8E2A3-3035-095E-64A3-DB834E5CB6FF}"/>
              </a:ext>
            </a:extLst>
          </p:cNvPr>
          <p:cNvSpPr/>
          <p:nvPr/>
        </p:nvSpPr>
        <p:spPr>
          <a:xfrm>
            <a:off x="1566950" y="11178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55;p41">
            <a:extLst>
              <a:ext uri="{FF2B5EF4-FFF2-40B4-BE49-F238E27FC236}">
                <a16:creationId xmlns:a16="http://schemas.microsoft.com/office/drawing/2014/main" id="{A7D146D8-18FA-C670-F5E4-DF97A5BA5FFB}"/>
              </a:ext>
            </a:extLst>
          </p:cNvPr>
          <p:cNvSpPr/>
          <p:nvPr/>
        </p:nvSpPr>
        <p:spPr>
          <a:xfrm>
            <a:off x="1566950" y="2754303"/>
            <a:ext cx="642000" cy="642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6;p41">
            <a:extLst>
              <a:ext uri="{FF2B5EF4-FFF2-40B4-BE49-F238E27FC236}">
                <a16:creationId xmlns:a16="http://schemas.microsoft.com/office/drawing/2014/main" id="{D4DD6357-7B9C-D4E9-0B2B-E7E875D4857A}"/>
              </a:ext>
            </a:extLst>
          </p:cNvPr>
          <p:cNvSpPr/>
          <p:nvPr/>
        </p:nvSpPr>
        <p:spPr>
          <a:xfrm>
            <a:off x="4952113" y="1107130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57;p41">
            <a:extLst>
              <a:ext uri="{FF2B5EF4-FFF2-40B4-BE49-F238E27FC236}">
                <a16:creationId xmlns:a16="http://schemas.microsoft.com/office/drawing/2014/main" id="{6404212E-64E6-E91D-6E2C-907B7BFD9EFC}"/>
              </a:ext>
            </a:extLst>
          </p:cNvPr>
          <p:cNvSpPr/>
          <p:nvPr/>
        </p:nvSpPr>
        <p:spPr>
          <a:xfrm>
            <a:off x="4952113" y="2819783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58;p41">
            <a:extLst>
              <a:ext uri="{FF2B5EF4-FFF2-40B4-BE49-F238E27FC236}">
                <a16:creationId xmlns:a16="http://schemas.microsoft.com/office/drawing/2014/main" id="{9B3155B6-0A5D-ADBC-775F-B2BFED5B6E8B}"/>
              </a:ext>
            </a:extLst>
          </p:cNvPr>
          <p:cNvSpPr txBox="1">
            <a:spLocks/>
          </p:cNvSpPr>
          <p:nvPr/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</a:p>
        </p:txBody>
      </p:sp>
      <p:sp>
        <p:nvSpPr>
          <p:cNvPr id="11" name="Google Shape;459;p41">
            <a:extLst>
              <a:ext uri="{FF2B5EF4-FFF2-40B4-BE49-F238E27FC236}">
                <a16:creationId xmlns:a16="http://schemas.microsoft.com/office/drawing/2014/main" id="{9CDC5DC2-BC75-889D-C77F-2FD66B5F7A82}"/>
              </a:ext>
            </a:extLst>
          </p:cNvPr>
          <p:cNvSpPr txBox="1">
            <a:spLocks/>
          </p:cNvSpPr>
          <p:nvPr/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07</a:t>
            </a:r>
          </a:p>
        </p:txBody>
      </p:sp>
      <p:sp>
        <p:nvSpPr>
          <p:cNvPr id="12" name="Google Shape;460;p41">
            <a:extLst>
              <a:ext uri="{FF2B5EF4-FFF2-40B4-BE49-F238E27FC236}">
                <a16:creationId xmlns:a16="http://schemas.microsoft.com/office/drawing/2014/main" id="{D02DD0AD-F8C1-6E96-8928-9089E6424F57}"/>
              </a:ext>
            </a:extLst>
          </p:cNvPr>
          <p:cNvSpPr txBox="1">
            <a:spLocks/>
          </p:cNvSpPr>
          <p:nvPr/>
        </p:nvSpPr>
        <p:spPr>
          <a:xfrm>
            <a:off x="1566938" y="281625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06</a:t>
            </a:r>
          </a:p>
        </p:txBody>
      </p:sp>
      <p:sp>
        <p:nvSpPr>
          <p:cNvPr id="13" name="Google Shape;461;p41">
            <a:extLst>
              <a:ext uri="{FF2B5EF4-FFF2-40B4-BE49-F238E27FC236}">
                <a16:creationId xmlns:a16="http://schemas.microsoft.com/office/drawing/2014/main" id="{7981F220-950A-CE18-DA62-6F6EA968E6B3}"/>
              </a:ext>
            </a:extLst>
          </p:cNvPr>
          <p:cNvSpPr txBox="1">
            <a:spLocks/>
          </p:cNvSpPr>
          <p:nvPr/>
        </p:nvSpPr>
        <p:spPr>
          <a:xfrm>
            <a:off x="4952110" y="288172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08</a:t>
            </a:r>
          </a:p>
        </p:txBody>
      </p:sp>
      <p:sp>
        <p:nvSpPr>
          <p:cNvPr id="14" name="Google Shape;462;p41">
            <a:extLst>
              <a:ext uri="{FF2B5EF4-FFF2-40B4-BE49-F238E27FC236}">
                <a16:creationId xmlns:a16="http://schemas.microsoft.com/office/drawing/2014/main" id="{E094ED68-0479-5A41-9A50-EBD6A372812F}"/>
              </a:ext>
            </a:extLst>
          </p:cNvPr>
          <p:cNvSpPr txBox="1">
            <a:spLocks/>
          </p:cNvSpPr>
          <p:nvPr/>
        </p:nvSpPr>
        <p:spPr>
          <a:xfrm>
            <a:off x="2173972" y="1546350"/>
            <a:ext cx="22455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Years At Company</a:t>
            </a:r>
          </a:p>
        </p:txBody>
      </p:sp>
      <p:sp>
        <p:nvSpPr>
          <p:cNvPr id="15" name="Google Shape;463;p41">
            <a:extLst>
              <a:ext uri="{FF2B5EF4-FFF2-40B4-BE49-F238E27FC236}">
                <a16:creationId xmlns:a16="http://schemas.microsoft.com/office/drawing/2014/main" id="{55C97DC3-E84E-2979-B403-E05B971953BD}"/>
              </a:ext>
            </a:extLst>
          </p:cNvPr>
          <p:cNvSpPr txBox="1">
            <a:spLocks/>
          </p:cNvSpPr>
          <p:nvPr/>
        </p:nvSpPr>
        <p:spPr>
          <a:xfrm>
            <a:off x="2137396" y="3248329"/>
            <a:ext cx="1848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Years In Current Role</a:t>
            </a:r>
          </a:p>
        </p:txBody>
      </p:sp>
      <p:sp>
        <p:nvSpPr>
          <p:cNvPr id="16" name="Google Shape;464;p41">
            <a:extLst>
              <a:ext uri="{FF2B5EF4-FFF2-40B4-BE49-F238E27FC236}">
                <a16:creationId xmlns:a16="http://schemas.microsoft.com/office/drawing/2014/main" id="{ACE97A30-7841-3E4A-0B1C-3A32462FBACE}"/>
              </a:ext>
            </a:extLst>
          </p:cNvPr>
          <p:cNvSpPr txBox="1">
            <a:spLocks/>
          </p:cNvSpPr>
          <p:nvPr/>
        </p:nvSpPr>
        <p:spPr>
          <a:xfrm>
            <a:off x="5510713" y="1546350"/>
            <a:ext cx="2245498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Years Since Last Promotion</a:t>
            </a:r>
          </a:p>
        </p:txBody>
      </p:sp>
      <p:sp>
        <p:nvSpPr>
          <p:cNvPr id="17" name="Google Shape;465;p41">
            <a:extLst>
              <a:ext uri="{FF2B5EF4-FFF2-40B4-BE49-F238E27FC236}">
                <a16:creationId xmlns:a16="http://schemas.microsoft.com/office/drawing/2014/main" id="{4CA3D983-216F-9F02-6B38-441B36D98EE2}"/>
              </a:ext>
            </a:extLst>
          </p:cNvPr>
          <p:cNvSpPr txBox="1">
            <a:spLocks/>
          </p:cNvSpPr>
          <p:nvPr/>
        </p:nvSpPr>
        <p:spPr>
          <a:xfrm>
            <a:off x="5510712" y="3248323"/>
            <a:ext cx="24705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Years With Current Manager</a:t>
            </a:r>
          </a:p>
        </p:txBody>
      </p:sp>
      <p:sp>
        <p:nvSpPr>
          <p:cNvPr id="18" name="Google Shape;466;p41">
            <a:extLst>
              <a:ext uri="{FF2B5EF4-FFF2-40B4-BE49-F238E27FC236}">
                <a16:creationId xmlns:a16="http://schemas.microsoft.com/office/drawing/2014/main" id="{C3482747-235C-4329-EA70-3339468462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6600" y="2027752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The number of years the employee has worked at the company.</a:t>
            </a:r>
          </a:p>
        </p:txBody>
      </p:sp>
      <p:sp>
        <p:nvSpPr>
          <p:cNvPr id="19" name="Google Shape;467;p41">
            <a:extLst>
              <a:ext uri="{FF2B5EF4-FFF2-40B4-BE49-F238E27FC236}">
                <a16:creationId xmlns:a16="http://schemas.microsoft.com/office/drawing/2014/main" id="{B32100D0-DD97-DB2E-7DCF-D79757405A0E}"/>
              </a:ext>
            </a:extLst>
          </p:cNvPr>
          <p:cNvSpPr txBox="1">
            <a:spLocks/>
          </p:cNvSpPr>
          <p:nvPr/>
        </p:nvSpPr>
        <p:spPr>
          <a:xfrm>
            <a:off x="5459925" y="2027752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  <a:latin typeface="Advent Pro"/>
                <a:sym typeface="Advent Pro"/>
              </a:rPr>
              <a:t>The number of years since the employee was last promoted.</a:t>
            </a:r>
          </a:p>
        </p:txBody>
      </p:sp>
      <p:sp>
        <p:nvSpPr>
          <p:cNvPr id="20" name="Google Shape;468;p41">
            <a:extLst>
              <a:ext uri="{FF2B5EF4-FFF2-40B4-BE49-F238E27FC236}">
                <a16:creationId xmlns:a16="http://schemas.microsoft.com/office/drawing/2014/main" id="{85DD725C-9139-9BA4-77DE-2C2905FB5722}"/>
              </a:ext>
            </a:extLst>
          </p:cNvPr>
          <p:cNvSpPr txBox="1">
            <a:spLocks/>
          </p:cNvSpPr>
          <p:nvPr/>
        </p:nvSpPr>
        <p:spPr>
          <a:xfrm>
            <a:off x="2086600" y="3691629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  <a:latin typeface="Advent Pro"/>
                <a:sym typeface="Advent Pro"/>
              </a:rPr>
              <a:t>The number of years the employee has been in their current role.</a:t>
            </a:r>
          </a:p>
        </p:txBody>
      </p:sp>
      <p:sp>
        <p:nvSpPr>
          <p:cNvPr id="21" name="Google Shape;469;p41">
            <a:extLst>
              <a:ext uri="{FF2B5EF4-FFF2-40B4-BE49-F238E27FC236}">
                <a16:creationId xmlns:a16="http://schemas.microsoft.com/office/drawing/2014/main" id="{81AC83AF-61EF-6499-D11F-A8AD86ACD790}"/>
              </a:ext>
            </a:extLst>
          </p:cNvPr>
          <p:cNvSpPr txBox="1">
            <a:spLocks/>
          </p:cNvSpPr>
          <p:nvPr/>
        </p:nvSpPr>
        <p:spPr>
          <a:xfrm>
            <a:off x="5459925" y="3691627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  <a:latin typeface="Advent Pro"/>
                <a:sym typeface="Advent Pro"/>
              </a:rPr>
              <a:t>The number of years the employee has worked with their current manager.</a:t>
            </a:r>
          </a:p>
        </p:txBody>
      </p:sp>
      <p:grpSp>
        <p:nvGrpSpPr>
          <p:cNvPr id="23" name="Google Shape;471;p41">
            <a:extLst>
              <a:ext uri="{FF2B5EF4-FFF2-40B4-BE49-F238E27FC236}">
                <a16:creationId xmlns:a16="http://schemas.microsoft.com/office/drawing/2014/main" id="{6B611C7D-5EF8-4D9F-EBA5-9C0B73D84662}"/>
              </a:ext>
            </a:extLst>
          </p:cNvPr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4" name="Google Shape;472;p41">
              <a:extLst>
                <a:ext uri="{FF2B5EF4-FFF2-40B4-BE49-F238E27FC236}">
                  <a16:creationId xmlns:a16="http://schemas.microsoft.com/office/drawing/2014/main" id="{E7092376-020C-9BCC-63FA-94CB0718AB27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473;p41">
              <a:extLst>
                <a:ext uri="{FF2B5EF4-FFF2-40B4-BE49-F238E27FC236}">
                  <a16:creationId xmlns:a16="http://schemas.microsoft.com/office/drawing/2014/main" id="{7AE66364-6ACC-1B13-E808-E153A5AB0E35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474;p41">
              <a:extLst>
                <a:ext uri="{FF2B5EF4-FFF2-40B4-BE49-F238E27FC236}">
                  <a16:creationId xmlns:a16="http://schemas.microsoft.com/office/drawing/2014/main" id="{F847AC93-5124-32BF-24D2-5B75F4802400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494;p41">
            <a:extLst>
              <a:ext uri="{FF2B5EF4-FFF2-40B4-BE49-F238E27FC236}">
                <a16:creationId xmlns:a16="http://schemas.microsoft.com/office/drawing/2014/main" id="{E0CB817D-4DCC-990B-89F9-B1C8ADB5E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and Employment Information</a:t>
            </a:r>
          </a:p>
        </p:txBody>
      </p:sp>
      <p:sp>
        <p:nvSpPr>
          <p:cNvPr id="47" name="Google Shape;495;p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22EC4C-0631-33E4-3B06-00D6E147AF05}"/>
              </a:ext>
            </a:extLst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96;p41">
            <a:extLst>
              <a:ext uri="{FF2B5EF4-FFF2-40B4-BE49-F238E27FC236}">
                <a16:creationId xmlns:a16="http://schemas.microsoft.com/office/drawing/2014/main" id="{C21EAD60-7A9A-009C-8A12-8A27C0625A1E}"/>
              </a:ext>
            </a:extLst>
          </p:cNvPr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49" name="Google Shape;497;p41">
              <a:extLst>
                <a:ext uri="{FF2B5EF4-FFF2-40B4-BE49-F238E27FC236}">
                  <a16:creationId xmlns:a16="http://schemas.microsoft.com/office/drawing/2014/main" id="{CCD212D9-B9BB-4D7A-9017-A93EB665F261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498;p41">
              <a:extLst>
                <a:ext uri="{FF2B5EF4-FFF2-40B4-BE49-F238E27FC236}">
                  <a16:creationId xmlns:a16="http://schemas.microsoft.com/office/drawing/2014/main" id="{561F2D3A-1645-DAC4-7F16-7A9AEC926939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04;p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BA8CFB-48F6-CB22-39D9-034B6525783D}"/>
              </a:ext>
            </a:extLst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05;p41">
            <a:extLst>
              <a:ext uri="{FF2B5EF4-FFF2-40B4-BE49-F238E27FC236}">
                <a16:creationId xmlns:a16="http://schemas.microsoft.com/office/drawing/2014/main" id="{B3835CD9-1B20-C38C-C69A-0FBFB85620BB}"/>
              </a:ext>
            </a:extLst>
          </p:cNvPr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8" name="Google Shape;506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B4CAF6A-4AAD-0164-685B-9DA4027CF7E3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07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F75599B-574F-BE34-F61C-E9B844F500D6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639E32AE-6EC1-76C3-1AB7-AD76143A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sp>
        <p:nvSpPr>
          <p:cNvPr id="61" name="Google Shape;470;p41">
            <a:extLst>
              <a:ext uri="{FF2B5EF4-FFF2-40B4-BE49-F238E27FC236}">
                <a16:creationId xmlns:a16="http://schemas.microsoft.com/office/drawing/2014/main" id="{6DDF8634-1124-4B92-E3F6-A1BC70C64891}"/>
              </a:ext>
            </a:extLst>
          </p:cNvPr>
          <p:cNvSpPr/>
          <p:nvPr/>
        </p:nvSpPr>
        <p:spPr>
          <a:xfrm rot="-5400000">
            <a:off x="181950" y="2833839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283;p37">
            <a:extLst>
              <a:ext uri="{FF2B5EF4-FFF2-40B4-BE49-F238E27FC236}">
                <a16:creationId xmlns:a16="http://schemas.microsoft.com/office/drawing/2014/main" id="{DFFF15DD-5443-6B55-5A2E-A42FD4A67920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63" name="Google Shape;284;p37">
              <a:extLst>
                <a:ext uri="{FF2B5EF4-FFF2-40B4-BE49-F238E27FC236}">
                  <a16:creationId xmlns:a16="http://schemas.microsoft.com/office/drawing/2014/main" id="{5932AA88-778F-4FD3-A5F7-6A69F4B2749B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65" name="Google Shape;285;p37">
                <a:extLst>
                  <a:ext uri="{FF2B5EF4-FFF2-40B4-BE49-F238E27FC236}">
                    <a16:creationId xmlns:a16="http://schemas.microsoft.com/office/drawing/2014/main" id="{DBB56A7B-59F4-7875-99C7-F3DA019B0713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286;p37">
                <a:extLst>
                  <a:ext uri="{FF2B5EF4-FFF2-40B4-BE49-F238E27FC236}">
                    <a16:creationId xmlns:a16="http://schemas.microsoft.com/office/drawing/2014/main" id="{852B722A-7100-740D-D863-7ADB5CFF7796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" name="Google Shape;287;p37">
              <a:extLst>
                <a:ext uri="{FF2B5EF4-FFF2-40B4-BE49-F238E27FC236}">
                  <a16:creationId xmlns:a16="http://schemas.microsoft.com/office/drawing/2014/main" id="{36963181-9030-C0C5-558F-30A6CE622CDD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7" name="Google Shape;288;p37">
            <a:extLst>
              <a:ext uri="{FF2B5EF4-FFF2-40B4-BE49-F238E27FC236}">
                <a16:creationId xmlns:a16="http://schemas.microsoft.com/office/drawing/2014/main" id="{8D539418-257B-3D31-BB2D-C8CBD1DBFFA7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68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A6B48764-39B9-2F15-77B5-7814436680E5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5156F65D-80BD-C77A-9DD8-DC265FC11B1E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57B49EAD-978B-6470-4400-A83E94A6ABE0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" name="Google Shape;292;p37">
            <a:extLst>
              <a:ext uri="{FF2B5EF4-FFF2-40B4-BE49-F238E27FC236}">
                <a16:creationId xmlns:a16="http://schemas.microsoft.com/office/drawing/2014/main" id="{B3236394-E334-CC1E-A166-F2831A8AC8A1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72" name="Google Shape;293;p37">
              <a:extLst>
                <a:ext uri="{FF2B5EF4-FFF2-40B4-BE49-F238E27FC236}">
                  <a16:creationId xmlns:a16="http://schemas.microsoft.com/office/drawing/2014/main" id="{0480D86E-2BA9-524F-5807-EF04ABE4D774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4;p37">
              <a:extLst>
                <a:ext uri="{FF2B5EF4-FFF2-40B4-BE49-F238E27FC236}">
                  <a16:creationId xmlns:a16="http://schemas.microsoft.com/office/drawing/2014/main" id="{BB4C1EC6-7A2B-DEF3-CABB-61AE3BC2388B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295;p37">
            <a:extLst>
              <a:ext uri="{FF2B5EF4-FFF2-40B4-BE49-F238E27FC236}">
                <a16:creationId xmlns:a16="http://schemas.microsoft.com/office/drawing/2014/main" id="{8741E4EA-61AA-49FF-EB1D-5692026D8F49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75" name="Google Shape;296;p37">
              <a:extLst>
                <a:ext uri="{FF2B5EF4-FFF2-40B4-BE49-F238E27FC236}">
                  <a16:creationId xmlns:a16="http://schemas.microsoft.com/office/drawing/2014/main" id="{1A64A86F-0751-8A61-C29A-A09D59A3E1A0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7;p37">
              <a:extLst>
                <a:ext uri="{FF2B5EF4-FFF2-40B4-BE49-F238E27FC236}">
                  <a16:creationId xmlns:a16="http://schemas.microsoft.com/office/drawing/2014/main" id="{91849AF6-CC83-9E8E-14B1-894A9F80D91A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7" name="Google Shape;298;p37">
            <a:extLst>
              <a:ext uri="{FF2B5EF4-FFF2-40B4-BE49-F238E27FC236}">
                <a16:creationId xmlns:a16="http://schemas.microsoft.com/office/drawing/2014/main" id="{2BB53261-7398-D87E-78A6-54D980837117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78" name="Google Shape;299;p37">
              <a:extLst>
                <a:ext uri="{FF2B5EF4-FFF2-40B4-BE49-F238E27FC236}">
                  <a16:creationId xmlns:a16="http://schemas.microsoft.com/office/drawing/2014/main" id="{97F91127-62EE-903B-CBE4-480FCFFE6AD2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300;p37">
              <a:extLst>
                <a:ext uri="{FF2B5EF4-FFF2-40B4-BE49-F238E27FC236}">
                  <a16:creationId xmlns:a16="http://schemas.microsoft.com/office/drawing/2014/main" id="{3625B9CE-17C9-2A8F-3346-BB359C430F9C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301;p37">
              <a:extLst>
                <a:ext uri="{FF2B5EF4-FFF2-40B4-BE49-F238E27FC236}">
                  <a16:creationId xmlns:a16="http://schemas.microsoft.com/office/drawing/2014/main" id="{CBD056C3-4585-A588-69DC-F167CAA8543E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307;p37">
            <a:extLst>
              <a:ext uri="{FF2B5EF4-FFF2-40B4-BE49-F238E27FC236}">
                <a16:creationId xmlns:a16="http://schemas.microsoft.com/office/drawing/2014/main" id="{EFF45A93-0695-E2E9-AEE9-7DBA1F0368E9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308;p37">
            <a:extLst>
              <a:ext uri="{FF2B5EF4-FFF2-40B4-BE49-F238E27FC236}">
                <a16:creationId xmlns:a16="http://schemas.microsoft.com/office/drawing/2014/main" id="{1DB9DA30-A764-94EE-7FC9-25A4C789CB6C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09;p37">
            <a:extLst>
              <a:ext uri="{FF2B5EF4-FFF2-40B4-BE49-F238E27FC236}">
                <a16:creationId xmlns:a16="http://schemas.microsoft.com/office/drawing/2014/main" id="{1BBE8FA6-9F48-74FB-5BD1-50E410989794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10;p37">
            <a:extLst>
              <a:ext uri="{FF2B5EF4-FFF2-40B4-BE49-F238E27FC236}">
                <a16:creationId xmlns:a16="http://schemas.microsoft.com/office/drawing/2014/main" id="{37CE7BE4-14AC-9D1E-A500-3A8363AA2109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11;p37">
            <a:extLst>
              <a:ext uri="{FF2B5EF4-FFF2-40B4-BE49-F238E27FC236}">
                <a16:creationId xmlns:a16="http://schemas.microsoft.com/office/drawing/2014/main" id="{4FD81B15-5C80-1ABE-D4C3-1575F0722ECC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4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0;p41">
            <a:extLst>
              <a:ext uri="{FF2B5EF4-FFF2-40B4-BE49-F238E27FC236}">
                <a16:creationId xmlns:a16="http://schemas.microsoft.com/office/drawing/2014/main" id="{50B8559A-AC33-5B81-AF4A-3BF48E8E3EE5}"/>
              </a:ext>
            </a:extLst>
          </p:cNvPr>
          <p:cNvSpPr/>
          <p:nvPr/>
        </p:nvSpPr>
        <p:spPr>
          <a:xfrm>
            <a:off x="1974089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51;p41">
            <a:extLst>
              <a:ext uri="{FF2B5EF4-FFF2-40B4-BE49-F238E27FC236}">
                <a16:creationId xmlns:a16="http://schemas.microsoft.com/office/drawing/2014/main" id="{B7F320AA-B662-07CE-FA5A-F5FCC2DD625F}"/>
              </a:ext>
            </a:extLst>
          </p:cNvPr>
          <p:cNvSpPr/>
          <p:nvPr/>
        </p:nvSpPr>
        <p:spPr>
          <a:xfrm>
            <a:off x="5347401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52;p41">
            <a:extLst>
              <a:ext uri="{FF2B5EF4-FFF2-40B4-BE49-F238E27FC236}">
                <a16:creationId xmlns:a16="http://schemas.microsoft.com/office/drawing/2014/main" id="{A6688FAC-9454-C617-27D9-7D9175FD5802}"/>
              </a:ext>
            </a:extLst>
          </p:cNvPr>
          <p:cNvSpPr/>
          <p:nvPr/>
        </p:nvSpPr>
        <p:spPr>
          <a:xfrm>
            <a:off x="1974089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3;p41">
            <a:extLst>
              <a:ext uri="{FF2B5EF4-FFF2-40B4-BE49-F238E27FC236}">
                <a16:creationId xmlns:a16="http://schemas.microsoft.com/office/drawing/2014/main" id="{959BAD69-6A4B-2E20-0365-C1FD543C2C25}"/>
              </a:ext>
            </a:extLst>
          </p:cNvPr>
          <p:cNvSpPr/>
          <p:nvPr/>
        </p:nvSpPr>
        <p:spPr>
          <a:xfrm>
            <a:off x="5347401" y="3059550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4;p41">
            <a:extLst>
              <a:ext uri="{FF2B5EF4-FFF2-40B4-BE49-F238E27FC236}">
                <a16:creationId xmlns:a16="http://schemas.microsoft.com/office/drawing/2014/main" id="{7D7155F6-7FA0-9E93-F12D-E27F4AE62BED}"/>
              </a:ext>
            </a:extLst>
          </p:cNvPr>
          <p:cNvSpPr/>
          <p:nvPr/>
        </p:nvSpPr>
        <p:spPr>
          <a:xfrm>
            <a:off x="1566950" y="11178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55;p41">
            <a:extLst>
              <a:ext uri="{FF2B5EF4-FFF2-40B4-BE49-F238E27FC236}">
                <a16:creationId xmlns:a16="http://schemas.microsoft.com/office/drawing/2014/main" id="{23FC4B9E-9B57-6434-B0E6-787C974712FE}"/>
              </a:ext>
            </a:extLst>
          </p:cNvPr>
          <p:cNvSpPr/>
          <p:nvPr/>
        </p:nvSpPr>
        <p:spPr>
          <a:xfrm>
            <a:off x="1566950" y="2754303"/>
            <a:ext cx="642000" cy="642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56;p41">
            <a:extLst>
              <a:ext uri="{FF2B5EF4-FFF2-40B4-BE49-F238E27FC236}">
                <a16:creationId xmlns:a16="http://schemas.microsoft.com/office/drawing/2014/main" id="{6A0AE903-E7A1-5C7B-924C-238B948B297F}"/>
              </a:ext>
            </a:extLst>
          </p:cNvPr>
          <p:cNvSpPr/>
          <p:nvPr/>
        </p:nvSpPr>
        <p:spPr>
          <a:xfrm>
            <a:off x="4952113" y="1107130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57;p41">
            <a:extLst>
              <a:ext uri="{FF2B5EF4-FFF2-40B4-BE49-F238E27FC236}">
                <a16:creationId xmlns:a16="http://schemas.microsoft.com/office/drawing/2014/main" id="{331BF08B-7B2D-2070-A862-CF2314D9ABE1}"/>
              </a:ext>
            </a:extLst>
          </p:cNvPr>
          <p:cNvSpPr/>
          <p:nvPr/>
        </p:nvSpPr>
        <p:spPr>
          <a:xfrm>
            <a:off x="4952113" y="2819783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58;p41">
            <a:extLst>
              <a:ext uri="{FF2B5EF4-FFF2-40B4-BE49-F238E27FC236}">
                <a16:creationId xmlns:a16="http://schemas.microsoft.com/office/drawing/2014/main" id="{DD531C26-E0CF-7883-178C-28E5130BB1A1}"/>
              </a:ext>
            </a:extLst>
          </p:cNvPr>
          <p:cNvSpPr txBox="1">
            <a:spLocks/>
          </p:cNvSpPr>
          <p:nvPr/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</a:p>
        </p:txBody>
      </p:sp>
      <p:sp>
        <p:nvSpPr>
          <p:cNvPr id="11" name="Google Shape;459;p41">
            <a:extLst>
              <a:ext uri="{FF2B5EF4-FFF2-40B4-BE49-F238E27FC236}">
                <a16:creationId xmlns:a16="http://schemas.microsoft.com/office/drawing/2014/main" id="{E8E63FCF-5024-7F75-8CDC-E1D12A1CDDE1}"/>
              </a:ext>
            </a:extLst>
          </p:cNvPr>
          <p:cNvSpPr txBox="1">
            <a:spLocks/>
          </p:cNvSpPr>
          <p:nvPr/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</a:p>
        </p:txBody>
      </p:sp>
      <p:sp>
        <p:nvSpPr>
          <p:cNvPr id="12" name="Google Shape;460;p41">
            <a:extLst>
              <a:ext uri="{FF2B5EF4-FFF2-40B4-BE49-F238E27FC236}">
                <a16:creationId xmlns:a16="http://schemas.microsoft.com/office/drawing/2014/main" id="{8DF71F78-7535-C8D2-1265-1327428050A6}"/>
              </a:ext>
            </a:extLst>
          </p:cNvPr>
          <p:cNvSpPr txBox="1">
            <a:spLocks/>
          </p:cNvSpPr>
          <p:nvPr/>
        </p:nvSpPr>
        <p:spPr>
          <a:xfrm>
            <a:off x="1566938" y="281625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</a:p>
        </p:txBody>
      </p:sp>
      <p:sp>
        <p:nvSpPr>
          <p:cNvPr id="13" name="Google Shape;461;p41">
            <a:extLst>
              <a:ext uri="{FF2B5EF4-FFF2-40B4-BE49-F238E27FC236}">
                <a16:creationId xmlns:a16="http://schemas.microsoft.com/office/drawing/2014/main" id="{A2967E4A-B769-F589-C86C-2255BCA02368}"/>
              </a:ext>
            </a:extLst>
          </p:cNvPr>
          <p:cNvSpPr txBox="1">
            <a:spLocks/>
          </p:cNvSpPr>
          <p:nvPr/>
        </p:nvSpPr>
        <p:spPr>
          <a:xfrm>
            <a:off x="4952110" y="288172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</a:p>
        </p:txBody>
      </p:sp>
      <p:sp>
        <p:nvSpPr>
          <p:cNvPr id="14" name="Google Shape;462;p41">
            <a:extLst>
              <a:ext uri="{FF2B5EF4-FFF2-40B4-BE49-F238E27FC236}">
                <a16:creationId xmlns:a16="http://schemas.microsoft.com/office/drawing/2014/main" id="{80FE4D74-5155-1208-A5D4-DAD343042CB3}"/>
              </a:ext>
            </a:extLst>
          </p:cNvPr>
          <p:cNvSpPr txBox="1">
            <a:spLocks/>
          </p:cNvSpPr>
          <p:nvPr/>
        </p:nvSpPr>
        <p:spPr>
          <a:xfrm>
            <a:off x="2188196" y="1546350"/>
            <a:ext cx="22455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Performance Rating </a:t>
            </a:r>
          </a:p>
        </p:txBody>
      </p:sp>
      <p:sp>
        <p:nvSpPr>
          <p:cNvPr id="15" name="Google Shape;463;p41">
            <a:extLst>
              <a:ext uri="{FF2B5EF4-FFF2-40B4-BE49-F238E27FC236}">
                <a16:creationId xmlns:a16="http://schemas.microsoft.com/office/drawing/2014/main" id="{EACB7195-75C6-95E3-F046-1C830D48AEC7}"/>
              </a:ext>
            </a:extLst>
          </p:cNvPr>
          <p:cNvSpPr txBox="1">
            <a:spLocks/>
          </p:cNvSpPr>
          <p:nvPr/>
        </p:nvSpPr>
        <p:spPr>
          <a:xfrm>
            <a:off x="2188196" y="3248329"/>
            <a:ext cx="22455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Job Satisfaction</a:t>
            </a:r>
          </a:p>
        </p:txBody>
      </p:sp>
      <p:sp>
        <p:nvSpPr>
          <p:cNvPr id="16" name="Google Shape;464;p41">
            <a:extLst>
              <a:ext uri="{FF2B5EF4-FFF2-40B4-BE49-F238E27FC236}">
                <a16:creationId xmlns:a16="http://schemas.microsoft.com/office/drawing/2014/main" id="{4E351494-18D3-71DA-B17C-6E4F945211D0}"/>
              </a:ext>
            </a:extLst>
          </p:cNvPr>
          <p:cNvSpPr txBox="1">
            <a:spLocks/>
          </p:cNvSpPr>
          <p:nvPr/>
        </p:nvSpPr>
        <p:spPr>
          <a:xfrm>
            <a:off x="5561513" y="1546350"/>
            <a:ext cx="2357988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Work Life Balance</a:t>
            </a:r>
          </a:p>
        </p:txBody>
      </p:sp>
      <p:sp>
        <p:nvSpPr>
          <p:cNvPr id="17" name="Google Shape;465;p41">
            <a:extLst>
              <a:ext uri="{FF2B5EF4-FFF2-40B4-BE49-F238E27FC236}">
                <a16:creationId xmlns:a16="http://schemas.microsoft.com/office/drawing/2014/main" id="{5D1952E3-156B-EB09-620B-407BB228333B}"/>
              </a:ext>
            </a:extLst>
          </p:cNvPr>
          <p:cNvSpPr txBox="1">
            <a:spLocks/>
          </p:cNvSpPr>
          <p:nvPr/>
        </p:nvSpPr>
        <p:spPr>
          <a:xfrm>
            <a:off x="5561512" y="3248323"/>
            <a:ext cx="2357989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Environment Satisfaction</a:t>
            </a:r>
          </a:p>
        </p:txBody>
      </p:sp>
      <p:sp>
        <p:nvSpPr>
          <p:cNvPr id="18" name="Google Shape;466;p41">
            <a:extLst>
              <a:ext uri="{FF2B5EF4-FFF2-40B4-BE49-F238E27FC236}">
                <a16:creationId xmlns:a16="http://schemas.microsoft.com/office/drawing/2014/main" id="{6C34FA61-A91D-10E4-2A2C-B652CE354E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6600" y="1954600"/>
            <a:ext cx="2347096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employee’s performance rating (typically on a scale of 1 to 5).</a:t>
            </a:r>
          </a:p>
        </p:txBody>
      </p:sp>
      <p:sp>
        <p:nvSpPr>
          <p:cNvPr id="19" name="Google Shape;467;p41">
            <a:extLst>
              <a:ext uri="{FF2B5EF4-FFF2-40B4-BE49-F238E27FC236}">
                <a16:creationId xmlns:a16="http://schemas.microsoft.com/office/drawing/2014/main" id="{EAACC6FD-70E5-1297-037C-6D26DFFAF537}"/>
              </a:ext>
            </a:extLst>
          </p:cNvPr>
          <p:cNvSpPr txBox="1">
            <a:spLocks/>
          </p:cNvSpPr>
          <p:nvPr/>
        </p:nvSpPr>
        <p:spPr>
          <a:xfrm>
            <a:off x="5459925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  <a:latin typeface="Advent Pro"/>
                <a:sym typeface="Advent Pro"/>
              </a:rPr>
              <a:t>The employee’s work-life balance (Low, Medium, High).</a:t>
            </a:r>
          </a:p>
        </p:txBody>
      </p:sp>
      <p:sp>
        <p:nvSpPr>
          <p:cNvPr id="20" name="Google Shape;468;p41">
            <a:extLst>
              <a:ext uri="{FF2B5EF4-FFF2-40B4-BE49-F238E27FC236}">
                <a16:creationId xmlns:a16="http://schemas.microsoft.com/office/drawing/2014/main" id="{7C81D38D-0DA1-11A4-251C-CC982FB67AE2}"/>
              </a:ext>
            </a:extLst>
          </p:cNvPr>
          <p:cNvSpPr txBox="1">
            <a:spLocks/>
          </p:cNvSpPr>
          <p:nvPr/>
        </p:nvSpPr>
        <p:spPr>
          <a:xfrm>
            <a:off x="2086600" y="3618477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  <a:latin typeface="Advent Pro"/>
                <a:sym typeface="Advent Pro"/>
              </a:rPr>
              <a:t>The level of satisfaction the employee has with their job.</a:t>
            </a:r>
          </a:p>
        </p:txBody>
      </p:sp>
      <p:sp>
        <p:nvSpPr>
          <p:cNvPr id="21" name="Google Shape;469;p41">
            <a:extLst>
              <a:ext uri="{FF2B5EF4-FFF2-40B4-BE49-F238E27FC236}">
                <a16:creationId xmlns:a16="http://schemas.microsoft.com/office/drawing/2014/main" id="{7BE1EE1A-171A-D44D-7015-09380EE6EC88}"/>
              </a:ext>
            </a:extLst>
          </p:cNvPr>
          <p:cNvSpPr txBox="1">
            <a:spLocks/>
          </p:cNvSpPr>
          <p:nvPr/>
        </p:nvSpPr>
        <p:spPr>
          <a:xfrm>
            <a:off x="5459925" y="3618475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  <a:latin typeface="Advent Pro"/>
                <a:sym typeface="Advent Pro"/>
              </a:rPr>
              <a:t>The employee’s satisfaction with the work environment.</a:t>
            </a:r>
          </a:p>
        </p:txBody>
      </p:sp>
      <p:grpSp>
        <p:nvGrpSpPr>
          <p:cNvPr id="23" name="Google Shape;471;p41">
            <a:extLst>
              <a:ext uri="{FF2B5EF4-FFF2-40B4-BE49-F238E27FC236}">
                <a16:creationId xmlns:a16="http://schemas.microsoft.com/office/drawing/2014/main" id="{B39C369E-13F2-D7A3-D1DC-ED0CBE7D82BC}"/>
              </a:ext>
            </a:extLst>
          </p:cNvPr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24" name="Google Shape;472;p41">
              <a:extLst>
                <a:ext uri="{FF2B5EF4-FFF2-40B4-BE49-F238E27FC236}">
                  <a16:creationId xmlns:a16="http://schemas.microsoft.com/office/drawing/2014/main" id="{396014E4-DE24-086B-6DF4-453737F3E4B2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473;p41">
              <a:extLst>
                <a:ext uri="{FF2B5EF4-FFF2-40B4-BE49-F238E27FC236}">
                  <a16:creationId xmlns:a16="http://schemas.microsoft.com/office/drawing/2014/main" id="{BF3A2899-6A3B-8DA3-C934-49ED394FC017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474;p41">
              <a:extLst>
                <a:ext uri="{FF2B5EF4-FFF2-40B4-BE49-F238E27FC236}">
                  <a16:creationId xmlns:a16="http://schemas.microsoft.com/office/drawing/2014/main" id="{28BCB96B-2173-54B3-2E5C-B8AB42CC14E3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494;p41">
            <a:extLst>
              <a:ext uri="{FF2B5EF4-FFF2-40B4-BE49-F238E27FC236}">
                <a16:creationId xmlns:a16="http://schemas.microsoft.com/office/drawing/2014/main" id="{194532FD-D034-C7BB-4DFD-C2FA651780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Satisfaction and Performance</a:t>
            </a:r>
          </a:p>
        </p:txBody>
      </p:sp>
      <p:sp>
        <p:nvSpPr>
          <p:cNvPr id="47" name="Google Shape;495;p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D6BF6E-CF6C-B9C8-94FE-FD4806E153B5}"/>
              </a:ext>
            </a:extLst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96;p41">
            <a:extLst>
              <a:ext uri="{FF2B5EF4-FFF2-40B4-BE49-F238E27FC236}">
                <a16:creationId xmlns:a16="http://schemas.microsoft.com/office/drawing/2014/main" id="{FEA09582-E973-2573-E269-96CD588AEBEE}"/>
              </a:ext>
            </a:extLst>
          </p:cNvPr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49" name="Google Shape;497;p41">
              <a:extLst>
                <a:ext uri="{FF2B5EF4-FFF2-40B4-BE49-F238E27FC236}">
                  <a16:creationId xmlns:a16="http://schemas.microsoft.com/office/drawing/2014/main" id="{E314B8A3-A892-0EC2-3D3B-966485281EFD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498;p41">
              <a:extLst>
                <a:ext uri="{FF2B5EF4-FFF2-40B4-BE49-F238E27FC236}">
                  <a16:creationId xmlns:a16="http://schemas.microsoft.com/office/drawing/2014/main" id="{46514C8C-C878-BE3A-9182-E67A178ED46B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04;p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989D1B-A632-AA67-BF3A-F01C6A3F57B5}"/>
              </a:ext>
            </a:extLst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05;p41">
            <a:extLst>
              <a:ext uri="{FF2B5EF4-FFF2-40B4-BE49-F238E27FC236}">
                <a16:creationId xmlns:a16="http://schemas.microsoft.com/office/drawing/2014/main" id="{1E79C056-2E38-9CE9-46E0-BD7633D2C92D}"/>
              </a:ext>
            </a:extLst>
          </p:cNvPr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58" name="Google Shape;506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20BE403-087C-0E05-7594-81C12CCF346D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07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5890A58-799B-65C7-8742-CA48374564DE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1F391B0D-F30C-AAAC-532A-6329582B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sp>
        <p:nvSpPr>
          <p:cNvPr id="61" name="Google Shape;470;p41">
            <a:extLst>
              <a:ext uri="{FF2B5EF4-FFF2-40B4-BE49-F238E27FC236}">
                <a16:creationId xmlns:a16="http://schemas.microsoft.com/office/drawing/2014/main" id="{FB61A5CD-4A07-3691-AA80-CC823E68DEE5}"/>
              </a:ext>
            </a:extLst>
          </p:cNvPr>
          <p:cNvSpPr/>
          <p:nvPr/>
        </p:nvSpPr>
        <p:spPr>
          <a:xfrm rot="-5400000">
            <a:off x="181950" y="2833839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283;p37">
            <a:extLst>
              <a:ext uri="{FF2B5EF4-FFF2-40B4-BE49-F238E27FC236}">
                <a16:creationId xmlns:a16="http://schemas.microsoft.com/office/drawing/2014/main" id="{84714F0B-E948-2323-0DFD-0D1DB023A08A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63" name="Google Shape;284;p37">
              <a:extLst>
                <a:ext uri="{FF2B5EF4-FFF2-40B4-BE49-F238E27FC236}">
                  <a16:creationId xmlns:a16="http://schemas.microsoft.com/office/drawing/2014/main" id="{AE5DED9D-31DE-0957-DC60-92EDE554B0C0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65" name="Google Shape;285;p37">
                <a:extLst>
                  <a:ext uri="{FF2B5EF4-FFF2-40B4-BE49-F238E27FC236}">
                    <a16:creationId xmlns:a16="http://schemas.microsoft.com/office/drawing/2014/main" id="{1580585D-668C-109C-4AFA-5019D73D5E63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286;p37">
                <a:extLst>
                  <a:ext uri="{FF2B5EF4-FFF2-40B4-BE49-F238E27FC236}">
                    <a16:creationId xmlns:a16="http://schemas.microsoft.com/office/drawing/2014/main" id="{6FDEF218-39C0-8F09-7FC2-6E2B1C865C71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" name="Google Shape;287;p37">
              <a:extLst>
                <a:ext uri="{FF2B5EF4-FFF2-40B4-BE49-F238E27FC236}">
                  <a16:creationId xmlns:a16="http://schemas.microsoft.com/office/drawing/2014/main" id="{C929EEB1-9A6A-FA48-308E-CEF68D36827E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7" name="Google Shape;288;p37">
            <a:extLst>
              <a:ext uri="{FF2B5EF4-FFF2-40B4-BE49-F238E27FC236}">
                <a16:creationId xmlns:a16="http://schemas.microsoft.com/office/drawing/2014/main" id="{996EF923-CDF9-FD44-868A-FD8C5DB8C019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68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9F65F2C4-32E7-47B4-09FA-E1E33065BACB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10885A6E-7A46-2831-0385-330AB66F1968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D1BF6D3A-E18F-1415-DD9C-4F49E4FD99D6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" name="Google Shape;292;p37">
            <a:extLst>
              <a:ext uri="{FF2B5EF4-FFF2-40B4-BE49-F238E27FC236}">
                <a16:creationId xmlns:a16="http://schemas.microsoft.com/office/drawing/2014/main" id="{ECDD05F9-40E2-5C0F-8FA1-10C5DD64ABB6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72" name="Google Shape;293;p37">
              <a:extLst>
                <a:ext uri="{FF2B5EF4-FFF2-40B4-BE49-F238E27FC236}">
                  <a16:creationId xmlns:a16="http://schemas.microsoft.com/office/drawing/2014/main" id="{58941B61-939D-5D9E-D660-990961A026F1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94;p37">
              <a:extLst>
                <a:ext uri="{FF2B5EF4-FFF2-40B4-BE49-F238E27FC236}">
                  <a16:creationId xmlns:a16="http://schemas.microsoft.com/office/drawing/2014/main" id="{AC7C927E-8B03-87BD-AD0C-84998D16F78D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295;p37">
            <a:extLst>
              <a:ext uri="{FF2B5EF4-FFF2-40B4-BE49-F238E27FC236}">
                <a16:creationId xmlns:a16="http://schemas.microsoft.com/office/drawing/2014/main" id="{B87A1671-7CAD-D2EE-F912-DDE8117336F7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75" name="Google Shape;296;p37">
              <a:extLst>
                <a:ext uri="{FF2B5EF4-FFF2-40B4-BE49-F238E27FC236}">
                  <a16:creationId xmlns:a16="http://schemas.microsoft.com/office/drawing/2014/main" id="{E86CDAA7-BA57-60E6-7BF2-FE5243A6426E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97;p37">
              <a:extLst>
                <a:ext uri="{FF2B5EF4-FFF2-40B4-BE49-F238E27FC236}">
                  <a16:creationId xmlns:a16="http://schemas.microsoft.com/office/drawing/2014/main" id="{EB0CBE61-B847-1C0A-3D0D-51369F8F9BC2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7" name="Google Shape;298;p37">
            <a:extLst>
              <a:ext uri="{FF2B5EF4-FFF2-40B4-BE49-F238E27FC236}">
                <a16:creationId xmlns:a16="http://schemas.microsoft.com/office/drawing/2014/main" id="{ADAA3478-4FC9-764C-56AB-39DD39909B92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78" name="Google Shape;299;p37">
              <a:extLst>
                <a:ext uri="{FF2B5EF4-FFF2-40B4-BE49-F238E27FC236}">
                  <a16:creationId xmlns:a16="http://schemas.microsoft.com/office/drawing/2014/main" id="{33261F80-4030-C01A-D694-D1239B629B5B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300;p37">
              <a:extLst>
                <a:ext uri="{FF2B5EF4-FFF2-40B4-BE49-F238E27FC236}">
                  <a16:creationId xmlns:a16="http://schemas.microsoft.com/office/drawing/2014/main" id="{47A1A286-0C6F-66FA-9754-A53DD380FA25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301;p37">
              <a:extLst>
                <a:ext uri="{FF2B5EF4-FFF2-40B4-BE49-F238E27FC236}">
                  <a16:creationId xmlns:a16="http://schemas.microsoft.com/office/drawing/2014/main" id="{EE0C2545-275A-981B-FEBB-C86605466484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307;p37">
            <a:extLst>
              <a:ext uri="{FF2B5EF4-FFF2-40B4-BE49-F238E27FC236}">
                <a16:creationId xmlns:a16="http://schemas.microsoft.com/office/drawing/2014/main" id="{6C2DE70F-52EC-A565-6606-D544F770F19C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308;p37">
            <a:extLst>
              <a:ext uri="{FF2B5EF4-FFF2-40B4-BE49-F238E27FC236}">
                <a16:creationId xmlns:a16="http://schemas.microsoft.com/office/drawing/2014/main" id="{EF6411DC-EAAE-AF5E-FD99-64F926D89D78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309;p37">
            <a:extLst>
              <a:ext uri="{FF2B5EF4-FFF2-40B4-BE49-F238E27FC236}">
                <a16:creationId xmlns:a16="http://schemas.microsoft.com/office/drawing/2014/main" id="{B78ED84D-504A-98B3-41A6-0AA0C368D8CB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310;p37">
            <a:extLst>
              <a:ext uri="{FF2B5EF4-FFF2-40B4-BE49-F238E27FC236}">
                <a16:creationId xmlns:a16="http://schemas.microsoft.com/office/drawing/2014/main" id="{15A140B4-4A48-1001-DF54-A1EEE0DAEECE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311;p37">
            <a:extLst>
              <a:ext uri="{FF2B5EF4-FFF2-40B4-BE49-F238E27FC236}">
                <a16:creationId xmlns:a16="http://schemas.microsoft.com/office/drawing/2014/main" id="{E8E1D3D9-ED3F-376C-1FF8-E00229C9C670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7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0;p41">
            <a:extLst>
              <a:ext uri="{FF2B5EF4-FFF2-40B4-BE49-F238E27FC236}">
                <a16:creationId xmlns:a16="http://schemas.microsoft.com/office/drawing/2014/main" id="{913FD0F3-795B-05BE-5BEC-9C04D7E55E19}"/>
              </a:ext>
            </a:extLst>
          </p:cNvPr>
          <p:cNvSpPr/>
          <p:nvPr/>
        </p:nvSpPr>
        <p:spPr>
          <a:xfrm>
            <a:off x="1974089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51;p41">
            <a:extLst>
              <a:ext uri="{FF2B5EF4-FFF2-40B4-BE49-F238E27FC236}">
                <a16:creationId xmlns:a16="http://schemas.microsoft.com/office/drawing/2014/main" id="{A295633C-400A-9B72-C2DD-B47A79BE3046}"/>
              </a:ext>
            </a:extLst>
          </p:cNvPr>
          <p:cNvSpPr/>
          <p:nvPr/>
        </p:nvSpPr>
        <p:spPr>
          <a:xfrm>
            <a:off x="5347401" y="1357575"/>
            <a:ext cx="2470500" cy="1420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54;p41">
            <a:extLst>
              <a:ext uri="{FF2B5EF4-FFF2-40B4-BE49-F238E27FC236}">
                <a16:creationId xmlns:a16="http://schemas.microsoft.com/office/drawing/2014/main" id="{F4581608-97E0-36B3-BF8F-C0765C01C27A}"/>
              </a:ext>
            </a:extLst>
          </p:cNvPr>
          <p:cNvSpPr/>
          <p:nvPr/>
        </p:nvSpPr>
        <p:spPr>
          <a:xfrm>
            <a:off x="1566950" y="1117850"/>
            <a:ext cx="642000" cy="642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6;p41">
            <a:extLst>
              <a:ext uri="{FF2B5EF4-FFF2-40B4-BE49-F238E27FC236}">
                <a16:creationId xmlns:a16="http://schemas.microsoft.com/office/drawing/2014/main" id="{8BB78655-6FD0-C855-70E2-774799066B6C}"/>
              </a:ext>
            </a:extLst>
          </p:cNvPr>
          <p:cNvSpPr/>
          <p:nvPr/>
        </p:nvSpPr>
        <p:spPr>
          <a:xfrm>
            <a:off x="4952113" y="1107130"/>
            <a:ext cx="642000" cy="6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58;p41">
            <a:extLst>
              <a:ext uri="{FF2B5EF4-FFF2-40B4-BE49-F238E27FC236}">
                <a16:creationId xmlns:a16="http://schemas.microsoft.com/office/drawing/2014/main" id="{42356C32-F0B1-882D-9C3A-62C121C4EF12}"/>
              </a:ext>
            </a:extLst>
          </p:cNvPr>
          <p:cNvSpPr txBox="1">
            <a:spLocks/>
          </p:cNvSpPr>
          <p:nvPr/>
        </p:nvSpPr>
        <p:spPr>
          <a:xfrm>
            <a:off x="1566950" y="1179800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</a:p>
        </p:txBody>
      </p:sp>
      <p:sp>
        <p:nvSpPr>
          <p:cNvPr id="7" name="Google Shape;459;p41">
            <a:extLst>
              <a:ext uri="{FF2B5EF4-FFF2-40B4-BE49-F238E27FC236}">
                <a16:creationId xmlns:a16="http://schemas.microsoft.com/office/drawing/2014/main" id="{5237F931-9B9C-2BAB-E147-113A7263E61E}"/>
              </a:ext>
            </a:extLst>
          </p:cNvPr>
          <p:cNvSpPr txBox="1">
            <a:spLocks/>
          </p:cNvSpPr>
          <p:nvPr/>
        </p:nvSpPr>
        <p:spPr>
          <a:xfrm>
            <a:off x="4952100" y="1169075"/>
            <a:ext cx="642000" cy="5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-US" sz="25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06</a:t>
            </a:r>
          </a:p>
        </p:txBody>
      </p:sp>
      <p:sp>
        <p:nvSpPr>
          <p:cNvPr id="8" name="Google Shape;462;p41">
            <a:extLst>
              <a:ext uri="{FF2B5EF4-FFF2-40B4-BE49-F238E27FC236}">
                <a16:creationId xmlns:a16="http://schemas.microsoft.com/office/drawing/2014/main" id="{ED2D687A-008C-8D85-E76D-7AB1E268C9C1}"/>
              </a:ext>
            </a:extLst>
          </p:cNvPr>
          <p:cNvSpPr txBox="1">
            <a:spLocks/>
          </p:cNvSpPr>
          <p:nvPr/>
        </p:nvSpPr>
        <p:spPr>
          <a:xfrm>
            <a:off x="2086596" y="1546350"/>
            <a:ext cx="2485404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Job Involvement</a:t>
            </a:r>
          </a:p>
        </p:txBody>
      </p:sp>
      <p:sp>
        <p:nvSpPr>
          <p:cNvPr id="9" name="Google Shape;464;p41">
            <a:extLst>
              <a:ext uri="{FF2B5EF4-FFF2-40B4-BE49-F238E27FC236}">
                <a16:creationId xmlns:a16="http://schemas.microsoft.com/office/drawing/2014/main" id="{AE705729-DFD0-8C0C-51D4-C0EDE8123DFA}"/>
              </a:ext>
            </a:extLst>
          </p:cNvPr>
          <p:cNvSpPr txBox="1">
            <a:spLocks/>
          </p:cNvSpPr>
          <p:nvPr/>
        </p:nvSpPr>
        <p:spPr>
          <a:xfrm>
            <a:off x="5459913" y="1597150"/>
            <a:ext cx="2357988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990"/>
            </a:pPr>
            <a:r>
              <a:rPr lang="en-US" sz="202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Relationship Satisfaction</a:t>
            </a:r>
          </a:p>
        </p:txBody>
      </p:sp>
      <p:sp>
        <p:nvSpPr>
          <p:cNvPr id="10" name="Google Shape;466;p41">
            <a:extLst>
              <a:ext uri="{FF2B5EF4-FFF2-40B4-BE49-F238E27FC236}">
                <a16:creationId xmlns:a16="http://schemas.microsoft.com/office/drawing/2014/main" id="{196136EB-725F-DA71-0180-CAE019BA10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6600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 The degree to which the employee is involved in their work.</a:t>
            </a:r>
          </a:p>
        </p:txBody>
      </p:sp>
      <p:sp>
        <p:nvSpPr>
          <p:cNvPr id="11" name="Google Shape;467;p41">
            <a:extLst>
              <a:ext uri="{FF2B5EF4-FFF2-40B4-BE49-F238E27FC236}">
                <a16:creationId xmlns:a16="http://schemas.microsoft.com/office/drawing/2014/main" id="{5E08F075-12E7-C762-F4F2-21A1CD374D92}"/>
              </a:ext>
            </a:extLst>
          </p:cNvPr>
          <p:cNvSpPr txBox="1">
            <a:spLocks/>
          </p:cNvSpPr>
          <p:nvPr/>
        </p:nvSpPr>
        <p:spPr>
          <a:xfrm>
            <a:off x="5459925" y="1954600"/>
            <a:ext cx="2245500" cy="7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solidFill>
                  <a:schemeClr val="dk1"/>
                </a:solidFill>
                <a:latin typeface="Advent Pro"/>
                <a:sym typeface="Advent Pro"/>
              </a:rPr>
              <a:t>The employee’s satisfaction with their relationships at work.</a:t>
            </a:r>
          </a:p>
        </p:txBody>
      </p:sp>
      <p:grpSp>
        <p:nvGrpSpPr>
          <p:cNvPr id="13" name="Google Shape;471;p41">
            <a:extLst>
              <a:ext uri="{FF2B5EF4-FFF2-40B4-BE49-F238E27FC236}">
                <a16:creationId xmlns:a16="http://schemas.microsoft.com/office/drawing/2014/main" id="{67453E7A-E78D-39E2-00EB-E1F60C7CB0A2}"/>
              </a:ext>
            </a:extLst>
          </p:cNvPr>
          <p:cNvGrpSpPr/>
          <p:nvPr/>
        </p:nvGrpSpPr>
        <p:grpSpPr>
          <a:xfrm>
            <a:off x="192327" y="335373"/>
            <a:ext cx="239095" cy="171413"/>
            <a:chOff x="-1593925" y="-140225"/>
            <a:chExt cx="331800" cy="237875"/>
          </a:xfrm>
        </p:grpSpPr>
        <p:cxnSp>
          <p:nvCxnSpPr>
            <p:cNvPr id="14" name="Google Shape;472;p41">
              <a:extLst>
                <a:ext uri="{FF2B5EF4-FFF2-40B4-BE49-F238E27FC236}">
                  <a16:creationId xmlns:a16="http://schemas.microsoft.com/office/drawing/2014/main" id="{00262BE0-359A-075C-1FC4-D2F1062A1C47}"/>
                </a:ext>
              </a:extLst>
            </p:cNvPr>
            <p:cNvCxnSpPr/>
            <p:nvPr/>
          </p:nvCxnSpPr>
          <p:spPr>
            <a:xfrm>
              <a:off x="-1593925" y="-140225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473;p41">
              <a:extLst>
                <a:ext uri="{FF2B5EF4-FFF2-40B4-BE49-F238E27FC236}">
                  <a16:creationId xmlns:a16="http://schemas.microsoft.com/office/drawing/2014/main" id="{6914CE5E-0A84-F288-B565-503D1D933F8A}"/>
                </a:ext>
              </a:extLst>
            </p:cNvPr>
            <p:cNvCxnSpPr/>
            <p:nvPr/>
          </p:nvCxnSpPr>
          <p:spPr>
            <a:xfrm>
              <a:off x="-1593925" y="-21287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474;p41">
              <a:extLst>
                <a:ext uri="{FF2B5EF4-FFF2-40B4-BE49-F238E27FC236}">
                  <a16:creationId xmlns:a16="http://schemas.microsoft.com/office/drawing/2014/main" id="{5447A072-5938-DFEE-147B-228173A3EF4F}"/>
                </a:ext>
              </a:extLst>
            </p:cNvPr>
            <p:cNvCxnSpPr/>
            <p:nvPr/>
          </p:nvCxnSpPr>
          <p:spPr>
            <a:xfrm>
              <a:off x="-1593925" y="97650"/>
              <a:ext cx="3318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" name="Google Shape;494;p41">
            <a:extLst>
              <a:ext uri="{FF2B5EF4-FFF2-40B4-BE49-F238E27FC236}">
                <a16:creationId xmlns:a16="http://schemas.microsoft.com/office/drawing/2014/main" id="{35FD3EF3-BC80-8CE1-30F0-FFBBEE36BD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000" y="368825"/>
            <a:ext cx="849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Job Satisfaction and Performance</a:t>
            </a:r>
          </a:p>
        </p:txBody>
      </p:sp>
      <p:sp>
        <p:nvSpPr>
          <p:cNvPr id="37" name="Google Shape;495;p4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CEEF76-96B6-A7E6-35EC-E404DD6F3768}"/>
              </a:ext>
            </a:extLst>
          </p:cNvPr>
          <p:cNvSpPr/>
          <p:nvPr/>
        </p:nvSpPr>
        <p:spPr>
          <a:xfrm rot="10800000">
            <a:off x="8654437" y="4302300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496;p41">
            <a:extLst>
              <a:ext uri="{FF2B5EF4-FFF2-40B4-BE49-F238E27FC236}">
                <a16:creationId xmlns:a16="http://schemas.microsoft.com/office/drawing/2014/main" id="{91736B8D-6A12-A811-A5C6-DE6E3E7203B7}"/>
              </a:ext>
            </a:extLst>
          </p:cNvPr>
          <p:cNvGrpSpPr/>
          <p:nvPr/>
        </p:nvGrpSpPr>
        <p:grpSpPr>
          <a:xfrm rot="10800000">
            <a:off x="8745326" y="4425438"/>
            <a:ext cx="119400" cy="54900"/>
            <a:chOff x="8645564" y="4373138"/>
            <a:chExt cx="119400" cy="54900"/>
          </a:xfrm>
        </p:grpSpPr>
        <p:cxnSp>
          <p:nvCxnSpPr>
            <p:cNvPr id="39" name="Google Shape;497;p41">
              <a:extLst>
                <a:ext uri="{FF2B5EF4-FFF2-40B4-BE49-F238E27FC236}">
                  <a16:creationId xmlns:a16="http://schemas.microsoft.com/office/drawing/2014/main" id="{CA3DAC7E-555B-05C9-6A10-B98BE0B34283}"/>
                </a:ext>
              </a:extLst>
            </p:cNvPr>
            <p:cNvCxnSpPr/>
            <p:nvPr/>
          </p:nvCxnSpPr>
          <p:spPr>
            <a:xfrm>
              <a:off x="8707064" y="43731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98;p41">
              <a:extLst>
                <a:ext uri="{FF2B5EF4-FFF2-40B4-BE49-F238E27FC236}">
                  <a16:creationId xmlns:a16="http://schemas.microsoft.com/office/drawing/2014/main" id="{723D5EB9-FDD0-0F6F-3682-F2411363F660}"/>
                </a:ext>
              </a:extLst>
            </p:cNvPr>
            <p:cNvCxnSpPr/>
            <p:nvPr/>
          </p:nvCxnSpPr>
          <p:spPr>
            <a:xfrm flipH="1">
              <a:off x="8645564" y="43731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Google Shape;504;p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B6B22E-3C34-BCD6-D5EC-352C6FD171C7}"/>
              </a:ext>
            </a:extLst>
          </p:cNvPr>
          <p:cNvSpPr/>
          <p:nvPr/>
        </p:nvSpPr>
        <p:spPr>
          <a:xfrm>
            <a:off x="8654437" y="3856175"/>
            <a:ext cx="301200" cy="3012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505;p41">
            <a:extLst>
              <a:ext uri="{FF2B5EF4-FFF2-40B4-BE49-F238E27FC236}">
                <a16:creationId xmlns:a16="http://schemas.microsoft.com/office/drawing/2014/main" id="{4D5681C2-F7A4-DF15-41C0-8B17691AEF53}"/>
              </a:ext>
            </a:extLst>
          </p:cNvPr>
          <p:cNvGrpSpPr/>
          <p:nvPr/>
        </p:nvGrpSpPr>
        <p:grpSpPr>
          <a:xfrm>
            <a:off x="8745348" y="3979338"/>
            <a:ext cx="119400" cy="54900"/>
            <a:chOff x="8745348" y="3979338"/>
            <a:chExt cx="119400" cy="54900"/>
          </a:xfrm>
        </p:grpSpPr>
        <p:cxnSp>
          <p:nvCxnSpPr>
            <p:cNvPr id="48" name="Google Shape;506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AA199FD-EA19-509C-D90D-8E15ADA4888E}"/>
                </a:ext>
              </a:extLst>
            </p:cNvPr>
            <p:cNvCxnSpPr/>
            <p:nvPr/>
          </p:nvCxnSpPr>
          <p:spPr>
            <a:xfrm>
              <a:off x="8806848" y="3979338"/>
              <a:ext cx="579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507;p4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D4A4FC-F58E-57ED-EE59-9AC2DC60E9FB}"/>
                </a:ext>
              </a:extLst>
            </p:cNvPr>
            <p:cNvCxnSpPr/>
            <p:nvPr/>
          </p:nvCxnSpPr>
          <p:spPr>
            <a:xfrm flipH="1">
              <a:off x="8745348" y="3979338"/>
              <a:ext cx="61500" cy="54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987B112F-B384-7AE3-6D9C-D8B59C48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81" y="113874"/>
            <a:ext cx="1246019" cy="610423"/>
          </a:xfrm>
          <a:prstGeom prst="rect">
            <a:avLst/>
          </a:prstGeom>
        </p:spPr>
      </p:pic>
      <p:sp>
        <p:nvSpPr>
          <p:cNvPr id="51" name="Google Shape;470;p41">
            <a:extLst>
              <a:ext uri="{FF2B5EF4-FFF2-40B4-BE49-F238E27FC236}">
                <a16:creationId xmlns:a16="http://schemas.microsoft.com/office/drawing/2014/main" id="{101F4378-9CBB-F9AA-936C-64FE93918026}"/>
              </a:ext>
            </a:extLst>
          </p:cNvPr>
          <p:cNvSpPr/>
          <p:nvPr/>
        </p:nvSpPr>
        <p:spPr>
          <a:xfrm rot="-5400000">
            <a:off x="181950" y="2833839"/>
            <a:ext cx="423000" cy="65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283;p37">
            <a:extLst>
              <a:ext uri="{FF2B5EF4-FFF2-40B4-BE49-F238E27FC236}">
                <a16:creationId xmlns:a16="http://schemas.microsoft.com/office/drawing/2014/main" id="{5CAD0AB6-6D7F-25F7-EC8D-3E32E906E53A}"/>
              </a:ext>
            </a:extLst>
          </p:cNvPr>
          <p:cNvGrpSpPr/>
          <p:nvPr/>
        </p:nvGrpSpPr>
        <p:grpSpPr>
          <a:xfrm>
            <a:off x="192331" y="1823751"/>
            <a:ext cx="239088" cy="182056"/>
            <a:chOff x="192331" y="1823751"/>
            <a:chExt cx="239088" cy="182056"/>
          </a:xfrm>
        </p:grpSpPr>
        <p:grpSp>
          <p:nvGrpSpPr>
            <p:cNvPr id="53" name="Google Shape;284;p37">
              <a:extLst>
                <a:ext uri="{FF2B5EF4-FFF2-40B4-BE49-F238E27FC236}">
                  <a16:creationId xmlns:a16="http://schemas.microsoft.com/office/drawing/2014/main" id="{7B418803-5595-9726-4F7C-9E918ADD033E}"/>
                </a:ext>
              </a:extLst>
            </p:cNvPr>
            <p:cNvGrpSpPr/>
            <p:nvPr/>
          </p:nvGrpSpPr>
          <p:grpSpPr>
            <a:xfrm>
              <a:off x="192331" y="1823751"/>
              <a:ext cx="239088" cy="73047"/>
              <a:chOff x="648300" y="324950"/>
              <a:chExt cx="255300" cy="78000"/>
            </a:xfrm>
          </p:grpSpPr>
          <p:cxnSp>
            <p:nvCxnSpPr>
              <p:cNvPr id="55" name="Google Shape;285;p37">
                <a:extLst>
                  <a:ext uri="{FF2B5EF4-FFF2-40B4-BE49-F238E27FC236}">
                    <a16:creationId xmlns:a16="http://schemas.microsoft.com/office/drawing/2014/main" id="{09D01091-F1B2-C6BA-8424-42394A734EFF}"/>
                  </a:ext>
                </a:extLst>
              </p:cNvPr>
              <p:cNvCxnSpPr/>
              <p:nvPr/>
            </p:nvCxnSpPr>
            <p:spPr>
              <a:xfrm rot="10800000" flipH="1">
                <a:off x="648300" y="324950"/>
                <a:ext cx="1278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286;p37">
                <a:extLst>
                  <a:ext uri="{FF2B5EF4-FFF2-40B4-BE49-F238E27FC236}">
                    <a16:creationId xmlns:a16="http://schemas.microsoft.com/office/drawing/2014/main" id="{F7E21E39-97C4-0347-E837-214AB6C76962}"/>
                  </a:ext>
                </a:extLst>
              </p:cNvPr>
              <p:cNvCxnSpPr/>
              <p:nvPr/>
            </p:nvCxnSpPr>
            <p:spPr>
              <a:xfrm rot="10800000">
                <a:off x="776100" y="324950"/>
                <a:ext cx="127500" cy="780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" name="Google Shape;287;p37">
              <a:extLst>
                <a:ext uri="{FF2B5EF4-FFF2-40B4-BE49-F238E27FC236}">
                  <a16:creationId xmlns:a16="http://schemas.microsoft.com/office/drawing/2014/main" id="{9B62BBCF-3364-B140-7F77-3152D4A2AEB9}"/>
                </a:ext>
              </a:extLst>
            </p:cNvPr>
            <p:cNvSpPr/>
            <p:nvPr/>
          </p:nvSpPr>
          <p:spPr>
            <a:xfrm>
              <a:off x="234988" y="1823751"/>
              <a:ext cx="155927" cy="182056"/>
            </a:xfrm>
            <a:custGeom>
              <a:avLst/>
              <a:gdLst/>
              <a:ahLst/>
              <a:cxnLst/>
              <a:rect l="l" t="t" r="r" b="b"/>
              <a:pathLst>
                <a:path w="6660" h="7776" extrusionOk="0">
                  <a:moveTo>
                    <a:pt x="0" y="2108"/>
                  </a:moveTo>
                  <a:lnTo>
                    <a:pt x="2" y="7776"/>
                  </a:lnTo>
                  <a:lnTo>
                    <a:pt x="6566" y="7776"/>
                  </a:lnTo>
                  <a:lnTo>
                    <a:pt x="6660" y="2108"/>
                  </a:lnTo>
                  <a:lnTo>
                    <a:pt x="325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7" name="Google Shape;288;p37">
            <a:extLst>
              <a:ext uri="{FF2B5EF4-FFF2-40B4-BE49-F238E27FC236}">
                <a16:creationId xmlns:a16="http://schemas.microsoft.com/office/drawing/2014/main" id="{22C2A9DE-A138-2415-CEE4-DD8B9C382F23}"/>
              </a:ext>
            </a:extLst>
          </p:cNvPr>
          <p:cNvGrpSpPr/>
          <p:nvPr/>
        </p:nvGrpSpPr>
        <p:grpSpPr>
          <a:xfrm>
            <a:off x="223704" y="2465582"/>
            <a:ext cx="176342" cy="159500"/>
            <a:chOff x="223704" y="2465582"/>
            <a:chExt cx="176342" cy="159500"/>
          </a:xfrm>
        </p:grpSpPr>
        <p:cxnSp>
          <p:nvCxnSpPr>
            <p:cNvPr id="58" name="Google Shape;289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27323EF7-2D2D-B968-C359-960CF27B97B5}"/>
                </a:ext>
              </a:extLst>
            </p:cNvPr>
            <p:cNvCxnSpPr/>
            <p:nvPr/>
          </p:nvCxnSpPr>
          <p:spPr>
            <a:xfrm>
              <a:off x="223704" y="2561182"/>
              <a:ext cx="0" cy="639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290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CA67AA07-7194-AD60-9ED6-594E0FC6C660}"/>
                </a:ext>
              </a:extLst>
            </p:cNvPr>
            <p:cNvCxnSpPr/>
            <p:nvPr/>
          </p:nvCxnSpPr>
          <p:spPr>
            <a:xfrm>
              <a:off x="311875" y="2514982"/>
              <a:ext cx="0" cy="1101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291;p37">
              <a:hlinkClick r:id="rId4" action="ppaction://hlinksldjump"/>
              <a:extLst>
                <a:ext uri="{FF2B5EF4-FFF2-40B4-BE49-F238E27FC236}">
                  <a16:creationId xmlns:a16="http://schemas.microsoft.com/office/drawing/2014/main" id="{EF277DDB-D35D-0A0E-28F0-4401DC5F3C79}"/>
                </a:ext>
              </a:extLst>
            </p:cNvPr>
            <p:cNvCxnSpPr/>
            <p:nvPr/>
          </p:nvCxnSpPr>
          <p:spPr>
            <a:xfrm>
              <a:off x="400046" y="2465582"/>
              <a:ext cx="0" cy="1593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" name="Google Shape;292;p37">
            <a:extLst>
              <a:ext uri="{FF2B5EF4-FFF2-40B4-BE49-F238E27FC236}">
                <a16:creationId xmlns:a16="http://schemas.microsoft.com/office/drawing/2014/main" id="{78946407-AF3B-BBE3-60A5-020093F2F8A1}"/>
              </a:ext>
            </a:extLst>
          </p:cNvPr>
          <p:cNvGrpSpPr/>
          <p:nvPr/>
        </p:nvGrpSpPr>
        <p:grpSpPr>
          <a:xfrm>
            <a:off x="223675" y="3084858"/>
            <a:ext cx="176400" cy="263091"/>
            <a:chOff x="519725" y="1778180"/>
            <a:chExt cx="176400" cy="263091"/>
          </a:xfrm>
        </p:grpSpPr>
        <p:sp>
          <p:nvSpPr>
            <p:cNvPr id="62" name="Google Shape;293;p37">
              <a:extLst>
                <a:ext uri="{FF2B5EF4-FFF2-40B4-BE49-F238E27FC236}">
                  <a16:creationId xmlns:a16="http://schemas.microsoft.com/office/drawing/2014/main" id="{749DBDF2-C0B7-E10B-7136-35AE1314704B}"/>
                </a:ext>
              </a:extLst>
            </p:cNvPr>
            <p:cNvSpPr/>
            <p:nvPr/>
          </p:nvSpPr>
          <p:spPr>
            <a:xfrm>
              <a:off x="564482" y="1778180"/>
              <a:ext cx="87000" cy="870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4;p37">
              <a:extLst>
                <a:ext uri="{FF2B5EF4-FFF2-40B4-BE49-F238E27FC236}">
                  <a16:creationId xmlns:a16="http://schemas.microsoft.com/office/drawing/2014/main" id="{D07FE549-63FF-647A-6395-2326D89FD98B}"/>
                </a:ext>
              </a:extLst>
            </p:cNvPr>
            <p:cNvSpPr/>
            <p:nvPr/>
          </p:nvSpPr>
          <p:spPr>
            <a:xfrm rot="5400000">
              <a:off x="519725" y="1864870"/>
              <a:ext cx="176400" cy="176400"/>
            </a:xfrm>
            <a:prstGeom prst="pie">
              <a:avLst>
                <a:gd name="adj1" fmla="val 5432773"/>
                <a:gd name="adj2" fmla="val 16200000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295;p37">
            <a:extLst>
              <a:ext uri="{FF2B5EF4-FFF2-40B4-BE49-F238E27FC236}">
                <a16:creationId xmlns:a16="http://schemas.microsoft.com/office/drawing/2014/main" id="{B1EDE311-3421-DED5-59D4-CAA8A81A80CF}"/>
              </a:ext>
            </a:extLst>
          </p:cNvPr>
          <p:cNvGrpSpPr/>
          <p:nvPr/>
        </p:nvGrpSpPr>
        <p:grpSpPr>
          <a:xfrm>
            <a:off x="218275" y="3807724"/>
            <a:ext cx="187200" cy="159600"/>
            <a:chOff x="508825" y="2429151"/>
            <a:chExt cx="187200" cy="159600"/>
          </a:xfrm>
        </p:grpSpPr>
        <p:sp>
          <p:nvSpPr>
            <p:cNvPr id="65" name="Google Shape;296;p37">
              <a:extLst>
                <a:ext uri="{FF2B5EF4-FFF2-40B4-BE49-F238E27FC236}">
                  <a16:creationId xmlns:a16="http://schemas.microsoft.com/office/drawing/2014/main" id="{FE820119-598F-1E00-5393-EE8FA1F93FC7}"/>
                </a:ext>
              </a:extLst>
            </p:cNvPr>
            <p:cNvSpPr/>
            <p:nvPr/>
          </p:nvSpPr>
          <p:spPr>
            <a:xfrm>
              <a:off x="508825" y="2429151"/>
              <a:ext cx="187200" cy="159600"/>
            </a:xfrm>
            <a:prstGeom prst="snip1Rect">
              <a:avLst>
                <a:gd name="adj" fmla="val 16667"/>
              </a:avLst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97;p37">
              <a:extLst>
                <a:ext uri="{FF2B5EF4-FFF2-40B4-BE49-F238E27FC236}">
                  <a16:creationId xmlns:a16="http://schemas.microsoft.com/office/drawing/2014/main" id="{89DE7296-95AA-49B4-19B6-61EB357188AF}"/>
                </a:ext>
              </a:extLst>
            </p:cNvPr>
            <p:cNvSpPr/>
            <p:nvPr/>
          </p:nvSpPr>
          <p:spPr>
            <a:xfrm>
              <a:off x="644725" y="2430650"/>
              <a:ext cx="48825" cy="52400"/>
            </a:xfrm>
            <a:custGeom>
              <a:avLst/>
              <a:gdLst/>
              <a:ahLst/>
              <a:cxnLst/>
              <a:rect l="l" t="t" r="r" b="b"/>
              <a:pathLst>
                <a:path w="1953" h="2096" extrusionOk="0">
                  <a:moveTo>
                    <a:pt x="0" y="0"/>
                  </a:moveTo>
                  <a:lnTo>
                    <a:pt x="1024" y="167"/>
                  </a:lnTo>
                  <a:lnTo>
                    <a:pt x="1905" y="1286"/>
                  </a:lnTo>
                  <a:lnTo>
                    <a:pt x="1953" y="2096"/>
                  </a:lnTo>
                  <a:lnTo>
                    <a:pt x="24" y="2096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7" name="Google Shape;298;p37">
            <a:extLst>
              <a:ext uri="{FF2B5EF4-FFF2-40B4-BE49-F238E27FC236}">
                <a16:creationId xmlns:a16="http://schemas.microsoft.com/office/drawing/2014/main" id="{BB830297-3B27-69AE-BCE7-2FD584878C68}"/>
              </a:ext>
            </a:extLst>
          </p:cNvPr>
          <p:cNvGrpSpPr/>
          <p:nvPr/>
        </p:nvGrpSpPr>
        <p:grpSpPr>
          <a:xfrm>
            <a:off x="223675" y="4427100"/>
            <a:ext cx="176400" cy="176400"/>
            <a:chOff x="514225" y="2875375"/>
            <a:chExt cx="176400" cy="176400"/>
          </a:xfrm>
        </p:grpSpPr>
        <p:sp>
          <p:nvSpPr>
            <p:cNvPr id="68" name="Google Shape;299;p37">
              <a:extLst>
                <a:ext uri="{FF2B5EF4-FFF2-40B4-BE49-F238E27FC236}">
                  <a16:creationId xmlns:a16="http://schemas.microsoft.com/office/drawing/2014/main" id="{377BC2BB-621B-2F96-CA2B-D3FC3B8D1CF1}"/>
                </a:ext>
              </a:extLst>
            </p:cNvPr>
            <p:cNvSpPr/>
            <p:nvPr/>
          </p:nvSpPr>
          <p:spPr>
            <a:xfrm>
              <a:off x="514225" y="2875375"/>
              <a:ext cx="176400" cy="176400"/>
            </a:xfrm>
            <a:prstGeom prst="ellipse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" name="Google Shape;300;p37">
              <a:extLst>
                <a:ext uri="{FF2B5EF4-FFF2-40B4-BE49-F238E27FC236}">
                  <a16:creationId xmlns:a16="http://schemas.microsoft.com/office/drawing/2014/main" id="{60F6D3ED-9C0C-BB7E-852D-196253ACD18E}"/>
                </a:ext>
              </a:extLst>
            </p:cNvPr>
            <p:cNvCxnSpPr/>
            <p:nvPr/>
          </p:nvCxnSpPr>
          <p:spPr>
            <a:xfrm>
              <a:off x="602425" y="2922150"/>
              <a:ext cx="0" cy="46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301;p37">
              <a:extLst>
                <a:ext uri="{FF2B5EF4-FFF2-40B4-BE49-F238E27FC236}">
                  <a16:creationId xmlns:a16="http://schemas.microsoft.com/office/drawing/2014/main" id="{D82AC4AF-E99C-277D-9254-FBBAF2E18029}"/>
                </a:ext>
              </a:extLst>
            </p:cNvPr>
            <p:cNvCxnSpPr/>
            <p:nvPr/>
          </p:nvCxnSpPr>
          <p:spPr>
            <a:xfrm rot="10800000">
              <a:off x="602450" y="2968650"/>
              <a:ext cx="387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" name="Google Shape;307;p37">
            <a:extLst>
              <a:ext uri="{FF2B5EF4-FFF2-40B4-BE49-F238E27FC236}">
                <a16:creationId xmlns:a16="http://schemas.microsoft.com/office/drawing/2014/main" id="{E963EC78-41A6-C966-E778-7F4C897AA502}"/>
              </a:ext>
            </a:extLst>
          </p:cNvPr>
          <p:cNvSpPr/>
          <p:nvPr/>
        </p:nvSpPr>
        <p:spPr>
          <a:xfrm>
            <a:off x="114725" y="299560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308;p37">
            <a:extLst>
              <a:ext uri="{FF2B5EF4-FFF2-40B4-BE49-F238E27FC236}">
                <a16:creationId xmlns:a16="http://schemas.microsoft.com/office/drawing/2014/main" id="{9FDD7F76-3FE6-B50C-6E7A-6AC5FCD0F1F5}"/>
              </a:ext>
            </a:extLst>
          </p:cNvPr>
          <p:cNvSpPr/>
          <p:nvPr/>
        </p:nvSpPr>
        <p:spPr>
          <a:xfrm>
            <a:off x="131850" y="3711350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309;p37">
            <a:extLst>
              <a:ext uri="{FF2B5EF4-FFF2-40B4-BE49-F238E27FC236}">
                <a16:creationId xmlns:a16="http://schemas.microsoft.com/office/drawing/2014/main" id="{BF7F810F-DDF2-FCC8-4083-4C477F7FB110}"/>
              </a:ext>
            </a:extLst>
          </p:cNvPr>
          <p:cNvSpPr/>
          <p:nvPr/>
        </p:nvSpPr>
        <p:spPr>
          <a:xfrm>
            <a:off x="131850" y="4313988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310;p37">
            <a:extLst>
              <a:ext uri="{FF2B5EF4-FFF2-40B4-BE49-F238E27FC236}">
                <a16:creationId xmlns:a16="http://schemas.microsoft.com/office/drawing/2014/main" id="{951B3C7E-00A3-8FB8-1C3C-B2513B846A6C}"/>
              </a:ext>
            </a:extLst>
          </p:cNvPr>
          <p:cNvSpPr/>
          <p:nvPr/>
        </p:nvSpPr>
        <p:spPr>
          <a:xfrm>
            <a:off x="131838" y="23665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311;p37">
            <a:extLst>
              <a:ext uri="{FF2B5EF4-FFF2-40B4-BE49-F238E27FC236}">
                <a16:creationId xmlns:a16="http://schemas.microsoft.com/office/drawing/2014/main" id="{E50985EB-CF99-DB07-A15B-EF408EFC5FFE}"/>
              </a:ext>
            </a:extLst>
          </p:cNvPr>
          <p:cNvSpPr/>
          <p:nvPr/>
        </p:nvSpPr>
        <p:spPr>
          <a:xfrm>
            <a:off x="131838" y="1741925"/>
            <a:ext cx="38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11150"/>
      </p:ext>
    </p:extLst>
  </p:cSld>
  <p:clrMapOvr>
    <a:masterClrMapping/>
  </p:clrMapOvr>
</p:sld>
</file>

<file path=ppt/theme/theme1.xml><?xml version="1.0" encoding="utf-8"?>
<a:theme xmlns:a="http://schemas.openxmlformats.org/drawingml/2006/main" name="HR Dashboard for Business by Slidesgo">
  <a:themeElements>
    <a:clrScheme name="Simple Light">
      <a:dk1>
        <a:srgbClr val="0B1022"/>
      </a:dk1>
      <a:lt1>
        <a:srgbClr val="FDF9FF"/>
      </a:lt1>
      <a:dk2>
        <a:srgbClr val="0B1022"/>
      </a:dk2>
      <a:lt2>
        <a:srgbClr val="433F8B"/>
      </a:lt2>
      <a:accent1>
        <a:srgbClr val="A55EA5"/>
      </a:accent1>
      <a:accent2>
        <a:srgbClr val="87C5E5"/>
      </a:accent2>
      <a:accent3>
        <a:srgbClr val="E8B832"/>
      </a:accent3>
      <a:accent4>
        <a:srgbClr val="DF5953"/>
      </a:accent4>
      <a:accent5>
        <a:srgbClr val="545E66"/>
      </a:accent5>
      <a:accent6>
        <a:srgbClr val="BBDB70"/>
      </a:accent6>
      <a:hlink>
        <a:srgbClr val="0B10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766</Words>
  <Application>Microsoft Office PowerPoint</Application>
  <PresentationFormat>On-screen Show (16:9)</PresentationFormat>
  <Paragraphs>178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Open Sans</vt:lpstr>
      <vt:lpstr>Advent Pro</vt:lpstr>
      <vt:lpstr>Arial</vt:lpstr>
      <vt:lpstr>Roboto Light</vt:lpstr>
      <vt:lpstr>Open Sans SemiBold</vt:lpstr>
      <vt:lpstr>HR Dashboard for Business by Slidesgo</vt:lpstr>
      <vt:lpstr>DASHBOARD USING EXCEL</vt:lpstr>
      <vt:lpstr>Start by stating the objective of the presentation</vt:lpstr>
      <vt:lpstr>PowerPoint Presentation</vt:lpstr>
      <vt:lpstr>Data Description</vt:lpstr>
      <vt:lpstr>Basic Employee Information</vt:lpstr>
      <vt:lpstr>Job and Employment Information</vt:lpstr>
      <vt:lpstr>Job and Employment Information</vt:lpstr>
      <vt:lpstr>Job Satisfaction and Performance</vt:lpstr>
      <vt:lpstr>Job Satisfaction and Performance</vt:lpstr>
      <vt:lpstr>Attrition Analysis</vt:lpstr>
      <vt:lpstr>General Analysis</vt:lpstr>
      <vt:lpstr>General Analysis</vt:lpstr>
      <vt:lpstr>General Analysis</vt:lpstr>
      <vt:lpstr>Detailed Analysis by Different Dimensions</vt:lpstr>
      <vt:lpstr>Detailed Analysis by Different Dimensions</vt:lpstr>
      <vt:lpstr>Detailed Analysis by Different Dimensions</vt:lpstr>
      <vt:lpstr>Detailed Analysis by Different Dimensions</vt:lpstr>
      <vt:lpstr>Detailed Analysis by Different Dimensions</vt:lpstr>
      <vt:lpstr>Detailed Analysis by Different Dimensions</vt:lpstr>
      <vt:lpstr>Detailed Analysis by Different Dimensions</vt:lpstr>
      <vt:lpstr>Dashboard</vt:lpstr>
      <vt:lpstr>Conclusions</vt:lpstr>
      <vt:lpstr>Job Role</vt:lpstr>
      <vt:lpstr>Department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USING EXCEL</dc:title>
  <cp:lastModifiedBy>Ahmed Hamdy</cp:lastModifiedBy>
  <cp:revision>110</cp:revision>
  <dcterms:modified xsi:type="dcterms:W3CDTF">2025-02-03T05:48:04Z</dcterms:modified>
</cp:coreProperties>
</file>