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303" r:id="rId6"/>
    <p:sldId id="305" r:id="rId7"/>
    <p:sldId id="290" r:id="rId8"/>
    <p:sldId id="291" r:id="rId9"/>
    <p:sldId id="292" r:id="rId10"/>
    <p:sldId id="260" r:id="rId11"/>
    <p:sldId id="300" r:id="rId12"/>
    <p:sldId id="293" r:id="rId13"/>
    <p:sldId id="268" r:id="rId14"/>
    <p:sldId id="259" r:id="rId15"/>
    <p:sldId id="295" r:id="rId16"/>
    <p:sldId id="297" r:id="rId17"/>
    <p:sldId id="298" r:id="rId18"/>
    <p:sldId id="299" r:id="rId19"/>
    <p:sldId id="270" r:id="rId20"/>
    <p:sldId id="269" r:id="rId21"/>
    <p:sldId id="272" r:id="rId22"/>
    <p:sldId id="273" r:id="rId23"/>
    <p:sldId id="266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99"/>
    <a:srgbClr val="99FFCC"/>
    <a:srgbClr val="CCFFCC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455" autoAdjust="0"/>
  </p:normalViewPr>
  <p:slideViewPr>
    <p:cSldViewPr snapToGrid="0">
      <p:cViewPr varScale="1">
        <p:scale>
          <a:sx n="53" d="100"/>
          <a:sy n="53" d="100"/>
        </p:scale>
        <p:origin x="13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5A9CB-938C-477A-ADA7-EB2D1E7883D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387E-16CC-4EDC-A2A4-F67E876F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" TargetMode="External"/><Relationship Id="rId7" Type="http://schemas.openxmlformats.org/officeDocument/2006/relationships/hyperlink" Target="https://en.wikipedia.org/wiki/Applied_ethic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orality" TargetMode="External"/><Relationship Id="rId5" Type="http://schemas.openxmlformats.org/officeDocument/2006/relationships/hyperlink" Target="https://en.wikipedia.org/wiki/Moral_relativism" TargetMode="External"/><Relationship Id="rId4" Type="http://schemas.openxmlformats.org/officeDocument/2006/relationships/hyperlink" Target="https://en.wikipedia.org/wiki/Moral_absolutism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883" indent="-285724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2898" indent="-22858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057" indent="-22858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217" indent="-22858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2F39947-5116-4358-B3FB-D9C6A71EFAC7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DB43492E-16B7-439B-9DA4-FFC5CC85066D}" type="slidenum">
              <a:rPr lang="en-US" altLang="en-US" sz="1200">
                <a:latin typeface="Times" charset="0"/>
              </a:rPr>
              <a:pPr algn="r"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76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-generate income with skill                                                                 -not just </a:t>
            </a:r>
            <a:r>
              <a:rPr lang="en-US" dirty="0" err="1" smtClean="0"/>
              <a:t>ideas,practical</a:t>
            </a:r>
            <a:r>
              <a:rPr lang="en-US" dirty="0" smtClean="0"/>
              <a:t>                       -ethics</a:t>
            </a:r>
            <a:r>
              <a:rPr lang="en-US" baseline="0" dirty="0" smtClean="0"/>
              <a:t> is spirit to professionalism</a:t>
            </a:r>
          </a:p>
          <a:p>
            <a:r>
              <a:rPr lang="en-US" baseline="0" dirty="0" smtClean="0"/>
              <a:t>                                                                                                                                                                          -doctor/PM oath</a:t>
            </a:r>
            <a:endParaRPr lang="en-US" dirty="0" smtClean="0"/>
          </a:p>
          <a:p>
            <a:r>
              <a:rPr lang="en-US" dirty="0" smtClean="0"/>
              <a:t>-welfare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"What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ood"/>
              </a:rPr>
              <a:t>goodness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?" and "How can we tell what is good from what is bad?“, meanings of such words as 'good', 'bad', 'right' and 'wrong‘, moral judgments 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ral absolutism"/>
              </a:rPr>
              <a:t>absolute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oral relativism"/>
              </a:rPr>
              <a:t>relative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how we can know if something is right or wrong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Normative: "What should I do?“, how one ought to act, in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orality"/>
              </a:rPr>
              <a:t>moral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sense.,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pplied ethics"/>
              </a:rPr>
              <a:t>applied ethics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questions of right behavior in given, usually contentious, situations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  <a:r>
              <a:rPr lang="en-US" baseline="0" dirty="0" smtClean="0"/>
              <a:t> code </a:t>
            </a:r>
            <a:r>
              <a:rPr lang="en-US" baseline="0" dirty="0" smtClean="0"/>
              <a:t>of </a:t>
            </a:r>
            <a:r>
              <a:rPr lang="en-US" baseline="0" dirty="0" smtClean="0"/>
              <a:t>conduct –judge/lawyer +personal interest avoidance</a:t>
            </a:r>
          </a:p>
          <a:p>
            <a:r>
              <a:rPr lang="en-US" baseline="0" dirty="0" smtClean="0"/>
              <a:t>Security camera surveillance legal consent</a:t>
            </a:r>
          </a:p>
          <a:p>
            <a:r>
              <a:rPr lang="en-US" baseline="0" dirty="0" smtClean="0"/>
              <a:t>Retirement policy</a:t>
            </a:r>
          </a:p>
          <a:p>
            <a:r>
              <a:rPr lang="en-US" baseline="0" dirty="0" err="1" smtClean="0"/>
              <a:t>Iphone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sensors+drug</a:t>
            </a:r>
            <a:r>
              <a:rPr lang="en-US" baseline="0" dirty="0" smtClean="0"/>
              <a:t>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Undertaking</a:t>
            </a:r>
            <a:r>
              <a:rPr lang="en-US" baseline="0" dirty="0" smtClean="0"/>
              <a:t> at admission time-no political interference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Horse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Confucius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Archimedes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Aristotle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87E-16CC-4EDC-A2A4-F67E876F0C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.yahoo.com/search;_ylt=Awr9DuXWN2hfN8wAFwhXNyoA;_ylu=Y29sbwNncTEEcG9zAzEEdnRpZANBMDYxNV8xBHNlYwNzYw--?type=E211US105G0&amp;fr=mcafee&amp;ei=UTF-8&amp;p=define+profession&amp;fr2=" TargetMode="External"/><Relationship Id="rId3" Type="http://schemas.openxmlformats.org/officeDocument/2006/relationships/hyperlink" Target="https://search.yahoo.com/search;_ylt=Awr9DuXWN2hfN8wADQhXNyoA;_ylu=Y29sbwNncTEEcG9zAzEEdnRpZANBMDYxNV8xBHNlYwNzYw--?type=E211US105G0&amp;fr=mcafee&amp;ei=UTF-8&amp;p=define+application&amp;fr2=" TargetMode="External"/><Relationship Id="rId7" Type="http://schemas.openxmlformats.org/officeDocument/2006/relationships/hyperlink" Target="https://search.yahoo.com/search;_ylt=Awr9DuXWN2hfN8wAEQhXNyoA;_ylu=Y29sbwNncTEEcG9zAzEEdnRpZANBMDYxNV8xBHNlYwNzYw--?type=E211US105G0&amp;fr=mcafee&amp;ei=UTF-8&amp;p=define+implementation&amp;fr2=" TargetMode="External"/><Relationship Id="rId12" Type="http://schemas.openxmlformats.org/officeDocument/2006/relationships/hyperlink" Target="https://search.yahoo.com/search;_ylt=Awr9DuXWN2hfN8wAGwhXNyoA;_ylu=Y29sbwNncTEEcG9zAzEEdnRpZANBMDYxNV8xBHNlYwNzYw--?type=E211US105G0&amp;fr=mcafee&amp;ei=UTF-8&amp;p=define+pursuit&amp;fr2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yahoo.com/search;_ylt=Awr9DuXWN2hfN8wAEAhXNyoA;_ylu=Y29sbwNncTEEcG9zAzEEdnRpZANBMDYxNV8xBHNlYwNzYw--?type=E211US105G0&amp;fr=mcafee&amp;ei=UTF-8&amp;p=define+operation&amp;fr2=" TargetMode="External"/><Relationship Id="rId11" Type="http://schemas.openxmlformats.org/officeDocument/2006/relationships/hyperlink" Target="https://search.yahoo.com/search;_ylt=Awr9DuXWN2hfN8wAGghXNyoA;_ylu=Y29sbwNncTEEcG9zAzEEdnRpZANBMDYxNV8xBHNlYwNzYw--?type=E211US105G0&amp;fr=mcafee&amp;ei=UTF-8&amp;p=define+work&amp;fr2=" TargetMode="External"/><Relationship Id="rId5" Type="http://schemas.openxmlformats.org/officeDocument/2006/relationships/hyperlink" Target="https://search.yahoo.com/search;_ylt=Awr9DuXWN2hfN8wADwhXNyoA;_ylu=Y29sbwNncTEEcG9zAzEEdnRpZANBMDYxNV8xBHNlYwNzYw--?type=E211US105G0&amp;fr=mcafee&amp;ei=UTF-8&amp;p=define+use&amp;fr2=" TargetMode="External"/><Relationship Id="rId10" Type="http://schemas.openxmlformats.org/officeDocument/2006/relationships/hyperlink" Target="https://search.yahoo.com/search;_ylt=Awr9DuXWN2hfN8wAGQhXNyoA;_ylu=Y29sbwNncTEEcG9zAzEEdnRpZANBMDYxNV8xBHNlYwNzYw--?type=E211US105G0&amp;fr=mcafee&amp;ei=UTF-8&amp;p=define+business&amp;fr2=" TargetMode="External"/><Relationship Id="rId4" Type="http://schemas.openxmlformats.org/officeDocument/2006/relationships/hyperlink" Target="https://search.yahoo.com/search;_ylt=Awr9DuXWN2hfN8wADghXNyoA;_ylu=Y29sbwNncTEEcG9zAzEEdnRpZANBMDYxNV8xBHNlYwNzYw--?type=E211US105G0&amp;fr=mcafee&amp;ei=UTF-8&amp;p=define+exercise&amp;fr2=" TargetMode="External"/><Relationship Id="rId9" Type="http://schemas.openxmlformats.org/officeDocument/2006/relationships/hyperlink" Target="https://search.yahoo.com/search;_ylt=Awr9DuXWN2hfN8wAGAhXNyoA;_ylu=Y29sbwNncTEEcG9zAzEEdnRpZANBMDYxNV8xBHNlYwNzYw--?type=E211US105G0&amp;fr=mcafee&amp;ei=UTF-8&amp;p=define+career&amp;fr2=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2769"/>
            <a:ext cx="8318661" cy="1463040"/>
          </a:xfrm>
        </p:spPr>
        <p:txBody>
          <a:bodyPr/>
          <a:lstStyle/>
          <a:p>
            <a:r>
              <a:rPr lang="en-US" u="sng" dirty="0" smtClean="0"/>
              <a:t>Professional Practices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502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students for professional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09093" cy="4023360"/>
          </a:xfrm>
        </p:spPr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preparation for future professional practice is a </a:t>
            </a:r>
            <a:r>
              <a:rPr lang="en-US" b="1" dirty="0">
                <a:solidFill>
                  <a:srgbClr val="7030A0"/>
                </a:solidFill>
              </a:rPr>
              <a:t>major aim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education </a:t>
            </a:r>
            <a:r>
              <a:rPr lang="en-US" b="1" dirty="0">
                <a:solidFill>
                  <a:srgbClr val="7030A0"/>
                </a:solidFill>
              </a:rPr>
              <a:t>system</a:t>
            </a:r>
            <a:r>
              <a:rPr lang="en-US" dirty="0"/>
              <a:t>. Such education should integrate </a:t>
            </a:r>
            <a:r>
              <a:rPr lang="en-US" b="1" dirty="0">
                <a:solidFill>
                  <a:srgbClr val="7030A0"/>
                </a:solidFill>
              </a:rPr>
              <a:t>highly </a:t>
            </a:r>
            <a:r>
              <a:rPr lang="en-US" b="1" dirty="0" smtClean="0">
                <a:solidFill>
                  <a:srgbClr val="7030A0"/>
                </a:solidFill>
              </a:rPr>
              <a:t>specialized knowledge </a:t>
            </a:r>
            <a:r>
              <a:rPr lang="en-US" dirty="0"/>
              <a:t>with </a:t>
            </a:r>
            <a:r>
              <a:rPr lang="en-US" b="1" dirty="0">
                <a:solidFill>
                  <a:srgbClr val="7030A0"/>
                </a:solidFill>
              </a:rPr>
              <a:t>skills of contextual factors </a:t>
            </a:r>
            <a:r>
              <a:rPr lang="en-US" dirty="0"/>
              <a:t>that impact the </a:t>
            </a:r>
            <a:r>
              <a:rPr lang="en-US" b="1" dirty="0" smtClean="0">
                <a:solidFill>
                  <a:srgbClr val="7030A0"/>
                </a:solidFill>
              </a:rPr>
              <a:t>contemporary engineering </a:t>
            </a:r>
            <a:r>
              <a:rPr lang="en-US" b="1" dirty="0">
                <a:solidFill>
                  <a:srgbClr val="7030A0"/>
                </a:solidFill>
              </a:rPr>
              <a:t>and computing practice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B0F0"/>
                </a:solidFill>
              </a:rPr>
              <a:t>“I </a:t>
            </a:r>
            <a:r>
              <a:rPr lang="en-US" i="1" dirty="0">
                <a:solidFill>
                  <a:srgbClr val="00B0F0"/>
                </a:solidFill>
              </a:rPr>
              <a:t>never teach my pupils, I only attempt to provide </a:t>
            </a:r>
            <a:r>
              <a:rPr lang="en-US" i="1" dirty="0" smtClean="0">
                <a:solidFill>
                  <a:srgbClr val="00B0F0"/>
                </a:solidFill>
              </a:rPr>
              <a:t>the conditions </a:t>
            </a:r>
            <a:r>
              <a:rPr lang="en-US" i="1" dirty="0">
                <a:solidFill>
                  <a:srgbClr val="00B0F0"/>
                </a:solidFill>
              </a:rPr>
              <a:t>in which they can learn</a:t>
            </a:r>
            <a:r>
              <a:rPr lang="en-US" dirty="0" smtClean="0">
                <a:solidFill>
                  <a:srgbClr val="00B0F0"/>
                </a:solidFill>
              </a:rPr>
              <a:t>.”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/>
              <a:t>Albert Einstein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9" y="0"/>
            <a:ext cx="9720072" cy="1499616"/>
          </a:xfrm>
        </p:spPr>
        <p:txBody>
          <a:bodyPr/>
          <a:lstStyle/>
          <a:p>
            <a:r>
              <a:rPr lang="en-US" u="sng" dirty="0" smtClean="0"/>
              <a:t>Course OBJECTIVES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1" y="1126836"/>
            <a:ext cx="10943161" cy="524625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Study of the concept of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professionalism</a:t>
            </a:r>
            <a:r>
              <a:rPr lang="en-US" sz="2400" dirty="0" smtClean="0"/>
              <a:t> in different domains such as Project management, Information technology, Design, Computer Science, Engineering ,</a:t>
            </a:r>
            <a:r>
              <a:rPr lang="en-US" sz="2400" dirty="0"/>
              <a:t> </a:t>
            </a:r>
            <a:r>
              <a:rPr lang="en-US" sz="2400" dirty="0" smtClean="0"/>
              <a:t>Artificial Intelligence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Study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professional practices </a:t>
            </a:r>
            <a:r>
              <a:rPr lang="en-US" sz="2400" dirty="0" smtClean="0"/>
              <a:t>being taken place in these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domains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r>
              <a:rPr lang="en-US" sz="2400" dirty="0" smtClean="0"/>
              <a:t> of professional practices in industry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Understand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ethical issues </a:t>
            </a:r>
            <a:r>
              <a:rPr lang="en-US" sz="2400" dirty="0" smtClean="0"/>
              <a:t>in a work place/environment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Understanding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organization structure hierarchy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communication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Code of Ethics(IEEE and ACM) </a:t>
            </a:r>
            <a:r>
              <a:rPr lang="en-US" sz="2400" dirty="0" smtClean="0"/>
              <a:t>in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Role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character building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leadership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Understanding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impact</a:t>
            </a:r>
            <a:r>
              <a:rPr lang="en-US" sz="2400" dirty="0" smtClean="0"/>
              <a:t> of individuals honesty, Integrity, motivation, loyalty in company’s success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Career planning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Reputation /Trust building </a:t>
            </a:r>
            <a:r>
              <a:rPr lang="en-US" sz="2400" dirty="0" smtClean="0"/>
              <a:t>through application of professional practices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PROCESSES BEHIND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19" y="1764145"/>
            <a:ext cx="4275149" cy="39531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 simple exercise to encourage diversity of thinking when problem solving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Sometimes to generate a breakthrough you need to adopt a different mindset. The ‘Six Hats’ exercise is a useful tool to help you adopt multiple points of view on the same problem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Each person adopts the mentality of their given hat and applies its ‘</a:t>
            </a:r>
            <a:r>
              <a:rPr lang="en-US" b="1" dirty="0" err="1"/>
              <a:t>lense</a:t>
            </a:r>
            <a:r>
              <a:rPr lang="en-US" b="1" dirty="0"/>
              <a:t>’ to the problem at hand. As you go around the table you will gather six very different perspectives on the same problem.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0" y="1764144"/>
            <a:ext cx="5865091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015" y="1876567"/>
            <a:ext cx="9720073" cy="402336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Sarah a CS lecturer has been assigned three new courses to teach in Fall 2021.Her boss entrusts her to teach these subjects with undivided attention. She has currently started her </a:t>
            </a:r>
            <a:r>
              <a:rPr lang="en-US" sz="2800" dirty="0"/>
              <a:t>P</a:t>
            </a:r>
            <a:r>
              <a:rPr lang="en-US" sz="2800" dirty="0" smtClean="0"/>
              <a:t>hD as well and seems to be having major load management issues. She is facing the dilemma that she cant refuse to teach and cant leave her doctorate.</a:t>
            </a:r>
          </a:p>
          <a:p>
            <a:pPr algn="just"/>
            <a:r>
              <a:rPr lang="en-US" sz="2800" dirty="0" smtClean="0"/>
              <a:t>How should she approach this scenario?</a:t>
            </a:r>
          </a:p>
          <a:p>
            <a:pPr algn="just"/>
            <a:r>
              <a:rPr lang="en-US" sz="2800" dirty="0" smtClean="0">
                <a:solidFill>
                  <a:srgbClr val="00B0F0"/>
                </a:solidFill>
              </a:rPr>
              <a:t>A)LEAVE JOB and continue studies</a:t>
            </a:r>
          </a:p>
          <a:p>
            <a:pPr algn="just"/>
            <a:r>
              <a:rPr lang="en-US" sz="2800" dirty="0" smtClean="0">
                <a:solidFill>
                  <a:srgbClr val="00B0F0"/>
                </a:solidFill>
              </a:rPr>
              <a:t>B)LEAVE DOCTERATE STUDIES and continue job</a:t>
            </a:r>
          </a:p>
          <a:p>
            <a:pPr algn="just"/>
            <a:r>
              <a:rPr lang="en-US" sz="2800" dirty="0" smtClean="0">
                <a:solidFill>
                  <a:srgbClr val="00B0F0"/>
                </a:solidFill>
              </a:rPr>
              <a:t>C)BARE THE PRESSURE /ENDURE THE PRESSURE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219" y="475671"/>
            <a:ext cx="5034926" cy="5075383"/>
          </a:xfrm>
        </p:spPr>
        <p:txBody>
          <a:bodyPr/>
          <a:lstStyle/>
          <a:p>
            <a:r>
              <a:rPr lang="en-US" b="1" dirty="0" smtClean="0"/>
              <a:t>FACTS:ENDURE THE PRESSURE AND NEXT TIME INFORM BOSS TO REDUCE HER WORK LOAD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EMOTIONS:SHE WOULD OPT TO RESIGN OR LEAVE EITHER ONE OF THESE RESPONSIBILITIES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BENEFITS:ENDURING THE PRESSURE AND KEEPING UP WITH BOTH RESPONSIBILITIES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SHE MIGHT OPT TO INVEST HER TIME IN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 smtClean="0">
                <a:solidFill>
                  <a:srgbClr val="FFC000"/>
                </a:solidFill>
              </a:rPr>
              <a:t>hD </a:t>
            </a:r>
            <a:r>
              <a:rPr lang="en-US" b="1" dirty="0">
                <a:solidFill>
                  <a:srgbClr val="FFC000"/>
                </a:solidFill>
              </a:rPr>
              <a:t>Because she thinks that her future career is dependent on it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24872"/>
            <a:ext cx="5865091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309" y="475671"/>
            <a:ext cx="5698836" cy="61283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IDEAS:[HOW WILL SHE DELEGATE RESPONSIBITY]</a:t>
            </a:r>
          </a:p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 1:TO ASK ONE OF HER COLLEAGUES TO CO-SUPERVISE HER COURSES TO DIVIDE THE WORK LOAD.</a:t>
            </a:r>
          </a:p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 2:SHE COULD REDUCE THE NUMBER OF COURSES SHE CHOOSES TO STUDY IN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hD programs.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PLANNING:INCORPORATING IDEAS TO DELEGATE RESPONSIBILITY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REORGANIZING OR MANAGING HER DAY TO DAY TASKS</a:t>
            </a:r>
          </a:p>
          <a:p>
            <a:r>
              <a:rPr lang="en-US" b="1" dirty="0" smtClean="0"/>
              <a:t>JUDGEMENT:[THINKING HOW OTHERS WOULD PERCEIVE HER CHOICES]</a:t>
            </a:r>
          </a:p>
          <a:p>
            <a:r>
              <a:rPr lang="en-US" b="1" dirty="0" smtClean="0"/>
              <a:t>THE JUDGEMENTS OF HER BOSS IF SHE LEAVES HER JOB/REDUCES WORK LOAD etc.</a:t>
            </a:r>
          </a:p>
          <a:p>
            <a:r>
              <a:rPr lang="en-US" b="1" dirty="0" smtClean="0"/>
              <a:t>THE JUDGEMENT OF PEERS IN HER </a:t>
            </a:r>
            <a:r>
              <a:rPr lang="en-US" b="1" dirty="0"/>
              <a:t>P</a:t>
            </a:r>
            <a:r>
              <a:rPr lang="en-US" b="1" dirty="0" smtClean="0"/>
              <a:t>hD Program if she decides to reduce course work or freeze her semester.</a:t>
            </a: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0" y="424872"/>
            <a:ext cx="6095999" cy="59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19" y="0"/>
            <a:ext cx="9720072" cy="1499616"/>
          </a:xfrm>
        </p:spPr>
        <p:txBody>
          <a:bodyPr/>
          <a:lstStyle/>
          <a:p>
            <a:pPr algn="ctr"/>
            <a:r>
              <a:rPr lang="en-US" u="sng" dirty="0" smtClean="0"/>
              <a:t>Lateral THINKING VS VERTICAL THINKING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62381"/>
              </p:ext>
            </p:extLst>
          </p:nvPr>
        </p:nvGraphicFramePr>
        <p:xfrm>
          <a:off x="1471399" y="1284311"/>
          <a:ext cx="9720264" cy="4206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60132">
                  <a:extLst>
                    <a:ext uri="{9D8B030D-6E8A-4147-A177-3AD203B41FA5}">
                      <a16:colId xmlns:a16="http://schemas.microsoft.com/office/drawing/2014/main" val="461191678"/>
                    </a:ext>
                  </a:extLst>
                </a:gridCol>
                <a:gridCol w="4860132">
                  <a:extLst>
                    <a:ext uri="{9D8B030D-6E8A-4147-A177-3AD203B41FA5}">
                      <a16:colId xmlns:a16="http://schemas.microsoft.com/office/drawing/2014/main" val="345806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Vertical Thinking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Lateral thinking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Rigid way of thinking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Conventional way of thinking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Moving forward through selection of steps , where each step must be validated to move forward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Flexible way of thinking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Generating</a:t>
                      </a:r>
                      <a:r>
                        <a:rPr lang="en-US" sz="2400" baseline="0" dirty="0" smtClean="0"/>
                        <a:t> new ideas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Creative thinking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Thinking about the problem from different view points / angles and generating new approaches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9551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1598"/>
              </p:ext>
            </p:extLst>
          </p:nvPr>
        </p:nvGraphicFramePr>
        <p:xfrm>
          <a:off x="1444104" y="5490551"/>
          <a:ext cx="9720264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0132">
                  <a:extLst>
                    <a:ext uri="{9D8B030D-6E8A-4147-A177-3AD203B41FA5}">
                      <a16:colId xmlns:a16="http://schemas.microsoft.com/office/drawing/2014/main" val="3529321173"/>
                    </a:ext>
                  </a:extLst>
                </a:gridCol>
                <a:gridCol w="4860132">
                  <a:extLst>
                    <a:ext uri="{9D8B030D-6E8A-4147-A177-3AD203B41FA5}">
                      <a16:colId xmlns:a16="http://schemas.microsoft.com/office/drawing/2014/main" val="3738219568"/>
                    </a:ext>
                  </a:extLst>
                </a:gridCol>
              </a:tblGrid>
              <a:tr h="11375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 : Solve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following problem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5x5=…….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 one :Answer through Multiplication table 5x5=25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 two: Answer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through Addition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5+5+5+5+5=25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4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Lateral THINKING VS VERTICAL THINKING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58" y="1759228"/>
            <a:ext cx="9720072" cy="4598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Professionalism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914400" y="1868577"/>
            <a:ext cx="101692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PalatinoLTStd-Bold"/>
            </a:endParaRPr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a key cluster of social and ethical responsibility, </a:t>
            </a:r>
            <a:r>
              <a:rPr lang="en-US" sz="2800" dirty="0" smtClean="0"/>
              <a:t>commitment, knowledge </a:t>
            </a:r>
            <a:r>
              <a:rPr lang="en-US" sz="2800" dirty="0"/>
              <a:t>and skills, and judgment in the sociologies of </a:t>
            </a:r>
            <a:r>
              <a:rPr lang="en-US" sz="2800" dirty="0" smtClean="0"/>
              <a:t>work , occupations</a:t>
            </a:r>
            <a:r>
              <a:rPr lang="en-US" sz="2800" dirty="0"/>
              <a:t>, professions, and </a:t>
            </a:r>
            <a:r>
              <a:rPr lang="en-US" sz="2800" dirty="0" smtClean="0"/>
              <a:t>organizations </a:t>
            </a:r>
            <a:r>
              <a:rPr lang="en-US" sz="2800" dirty="0" err="1" smtClean="0"/>
              <a:t>Hurd</a:t>
            </a:r>
            <a:r>
              <a:rPr lang="en-US" sz="2800" dirty="0" smtClean="0"/>
              <a:t> </a:t>
            </a:r>
            <a:r>
              <a:rPr lang="en-US" sz="2800" dirty="0"/>
              <a:t>(1967</a:t>
            </a:r>
            <a:r>
              <a:rPr lang="en-US" sz="2800" dirty="0" smtClean="0"/>
              <a:t>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i="1" dirty="0" smtClean="0">
                <a:solidFill>
                  <a:schemeClr val="accent2"/>
                </a:solidFill>
              </a:rPr>
              <a:t>Professionalism Quote: </a:t>
            </a:r>
            <a:endParaRPr lang="en-US" sz="2800" i="1" dirty="0">
              <a:solidFill>
                <a:schemeClr val="accent2"/>
              </a:solidFill>
            </a:endParaRPr>
          </a:p>
          <a:p>
            <a:pPr algn="just"/>
            <a:r>
              <a:rPr lang="en-US" sz="2800" i="1" dirty="0"/>
              <a:t>It’s not the job you do; it’s how you do the job.  </a:t>
            </a:r>
            <a:r>
              <a:rPr lang="en-US" sz="2800" b="1" dirty="0"/>
              <a:t>Anonymous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97288"/>
            <a:ext cx="9720072" cy="1499616"/>
          </a:xfrm>
        </p:spPr>
        <p:txBody>
          <a:bodyPr/>
          <a:lstStyle/>
          <a:p>
            <a:pPr algn="ctr"/>
            <a:r>
              <a:rPr lang="en-US" u="sng" dirty="0" smtClean="0"/>
              <a:t>CHARACTERISTICS OF PROFESSIONALISM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23636" y="1542471"/>
            <a:ext cx="10335491" cy="4839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2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A70CF-66E6-489F-B076-B9713BDB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smtClean="0"/>
              <a:t>COURSE books</a:t>
            </a:r>
            <a:endParaRPr lang="en-US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DE86-A323-4130-B207-FD037937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>
            <a:normAutofit/>
          </a:bodyPr>
          <a:lstStyle/>
          <a:p>
            <a:r>
              <a:rPr lang="en-US" dirty="0"/>
              <a:t>Professional Issues in Software Engineering by Frank </a:t>
            </a:r>
            <a:r>
              <a:rPr lang="en-US" dirty="0" err="1"/>
              <a:t>Bott</a:t>
            </a:r>
            <a:r>
              <a:rPr lang="en-US" dirty="0"/>
              <a:t>, Allison Coleman, Jack Eaton and </a:t>
            </a:r>
            <a:r>
              <a:rPr lang="en-US" dirty="0" smtClean="0"/>
              <a:t>Diane Rowland</a:t>
            </a:r>
            <a:r>
              <a:rPr lang="en-US" dirty="0"/>
              <a:t>, CRC Press; 3rd Edition (2000)</a:t>
            </a:r>
          </a:p>
          <a:p>
            <a:r>
              <a:rPr lang="en-US" dirty="0"/>
              <a:t>Professional Practice in Engineering and Computing: Preparing for Future Careers, By </a:t>
            </a:r>
            <a:r>
              <a:rPr lang="en-US" dirty="0" err="1"/>
              <a:t>Riadh</a:t>
            </a:r>
            <a:r>
              <a:rPr lang="en-US" dirty="0"/>
              <a:t> </a:t>
            </a:r>
            <a:r>
              <a:rPr lang="en-US" dirty="0" err="1" smtClean="0"/>
              <a:t>Habash</a:t>
            </a:r>
            <a:r>
              <a:rPr lang="en-US" dirty="0" smtClean="0"/>
              <a:t> Published </a:t>
            </a:r>
            <a:r>
              <a:rPr lang="en-US" dirty="0"/>
              <a:t>in 2020 by CRC press.</a:t>
            </a:r>
            <a:endParaRPr lang="en-US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307CD-8013-4987-BCEF-F207410F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50" name="Picture 2" descr="Professional Issues in Software Engineering - 3rd Edition - Frank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93" y="2006439"/>
            <a:ext cx="2754455" cy="39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Professional Practice in Engineering and Computing: Preparing for Futu"/>
          <p:cNvSpPr>
            <a:spLocks noChangeAspect="1" noChangeArrowheads="1"/>
          </p:cNvSpPr>
          <p:nvPr/>
        </p:nvSpPr>
        <p:spPr bwMode="auto">
          <a:xfrm>
            <a:off x="155575" y="-944563"/>
            <a:ext cx="1219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Professional Practice in Engineering and Computing: Preparing for Futu"/>
          <p:cNvSpPr>
            <a:spLocks noChangeAspect="1" noChangeArrowheads="1"/>
          </p:cNvSpPr>
          <p:nvPr/>
        </p:nvSpPr>
        <p:spPr bwMode="auto">
          <a:xfrm>
            <a:off x="307975" y="-792163"/>
            <a:ext cx="1219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Professional Practice in Engineering and Computing: Preparing for Futu"/>
          <p:cNvSpPr>
            <a:spLocks noChangeAspect="1" noChangeArrowheads="1"/>
          </p:cNvSpPr>
          <p:nvPr/>
        </p:nvSpPr>
        <p:spPr bwMode="auto">
          <a:xfrm>
            <a:off x="460375" y="-639763"/>
            <a:ext cx="1219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Professional Practice in Engineering and Computing: Preparing for Fu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170" y="1942430"/>
            <a:ext cx="2743322" cy="40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46" y="135652"/>
            <a:ext cx="9720072" cy="1499616"/>
          </a:xfrm>
        </p:spPr>
        <p:txBody>
          <a:bodyPr/>
          <a:lstStyle/>
          <a:p>
            <a:pPr algn="ctr"/>
            <a:r>
              <a:rPr lang="en-US" u="sng" dirty="0" smtClean="0"/>
              <a:t>ROUTE TO PROFESSIONALISM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05415" y="1313218"/>
            <a:ext cx="10030691" cy="5043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8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</a:t>
            </a:r>
            <a:r>
              <a:rPr lang="en-AU" sz="5400" dirty="0" smtClean="0"/>
              <a:t>s</a:t>
            </a:r>
            <a:r>
              <a:rPr lang="en-US" dirty="0" smtClean="0"/>
              <a:t>k A</a:t>
            </a:r>
            <a:r>
              <a:rPr lang="en-AU" sz="5400" dirty="0" err="1" smtClean="0"/>
              <a:t>ss</a:t>
            </a:r>
            <a:r>
              <a:rPr lang="en-US" dirty="0" err="1" smtClean="0"/>
              <a:t>ignment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96452"/>
            <a:ext cx="9720073" cy="1179095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 05 min </a:t>
            </a: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AU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AU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ion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great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moral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/>
              <a:t>Philosophers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either from historical and modern age. Discuss their philosophical theories and contribution in applied ethics.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55578"/>
              </p:ext>
            </p:extLst>
          </p:nvPr>
        </p:nvGraphicFramePr>
        <p:xfrm>
          <a:off x="3680326" y="2863515"/>
          <a:ext cx="6907463" cy="3317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26395">
                  <a:extLst>
                    <a:ext uri="{9D8B030D-6E8A-4147-A177-3AD203B41FA5}">
                      <a16:colId xmlns:a16="http://schemas.microsoft.com/office/drawing/2014/main" val="502881398"/>
                    </a:ext>
                  </a:extLst>
                </a:gridCol>
                <a:gridCol w="3181068">
                  <a:extLst>
                    <a:ext uri="{9D8B030D-6E8A-4147-A177-3AD203B41FA5}">
                      <a16:colId xmlns:a16="http://schemas.microsoft.com/office/drawing/2014/main" val="1095695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Historical Division of moral Philosophers </a:t>
                      </a:r>
                      <a:endParaRPr lang="en-US" sz="2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Timeline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14327"/>
                  </a:ext>
                </a:extLst>
              </a:tr>
              <a:tr h="4392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400-500 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1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CHINES</a:t>
                      </a:r>
                      <a:r>
                        <a:rPr lang="en-A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ARAB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800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8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EUROPEAN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1300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6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1950 –Applied Ethic</a:t>
                      </a:r>
                      <a:r>
                        <a:rPr lang="en-AU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1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013" y="509954"/>
            <a:ext cx="11480800" cy="12192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accent1">
                    <a:lumMod val="75000"/>
                  </a:schemeClr>
                </a:solidFill>
              </a:rPr>
              <a:t>Course 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347FD-A1C8-4004-B0BE-4DF1B23C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013" y="1484491"/>
            <a:ext cx="10464800" cy="46482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AU" sz="2800" b="1" dirty="0" smtClean="0"/>
              <a:t>Introduction to Professionalism, Moral Principle</a:t>
            </a:r>
            <a:r>
              <a:rPr lang="en-AU" sz="2800" b="1" dirty="0"/>
              <a:t>s</a:t>
            </a:r>
            <a:endParaRPr lang="en-US" sz="2800" b="1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Ethics and codes of conduct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Structure of organization (Software House)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Financial practices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Human resource management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Intellectual property 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Cyber law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Software related contracts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Social networking responsibilities and ethics</a:t>
            </a:r>
            <a:endParaRPr lang="en-US" sz="2800" dirty="0"/>
          </a:p>
          <a:p>
            <a:pPr marL="285750" lvl="0" indent="-285750" algn="l" rtl="0">
              <a:buFont typeface="Wingdings" pitchFamily="2" charset="2"/>
              <a:buChar char="ü"/>
            </a:pPr>
            <a:r>
              <a:rPr lang="en-AU" sz="2800" dirty="0" smtClean="0"/>
              <a:t>Information security and privacy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1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10" y="4941664"/>
            <a:ext cx="7772400" cy="1463040"/>
          </a:xfrm>
        </p:spPr>
        <p:txBody>
          <a:bodyPr/>
          <a:lstStyle/>
          <a:p>
            <a:pPr algn="l"/>
            <a:r>
              <a:rPr lang="en-US" u="sng" dirty="0" smtClean="0"/>
              <a:t>Professional Practices and ethics INTRODUCTION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678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06104"/>
              </p:ext>
            </p:extLst>
          </p:nvPr>
        </p:nvGraphicFramePr>
        <p:xfrm>
          <a:off x="341194" y="859810"/>
          <a:ext cx="11518712" cy="504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456">
                  <a:extLst>
                    <a:ext uri="{9D8B030D-6E8A-4147-A177-3AD203B41FA5}">
                      <a16:colId xmlns:a16="http://schemas.microsoft.com/office/drawing/2014/main" val="3028797556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316922617"/>
                    </a:ext>
                  </a:extLst>
                </a:gridCol>
                <a:gridCol w="4173231">
                  <a:extLst>
                    <a:ext uri="{9D8B030D-6E8A-4147-A177-3AD203B41FA5}">
                      <a16:colId xmlns:a16="http://schemas.microsoft.com/office/drawing/2014/main" val="3165383680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Professional[Meaning]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Practices[Meaning]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Ethics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5929"/>
                  </a:ext>
                </a:extLst>
              </a:tr>
              <a:tr h="4579513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person engaged or qualified in 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profession: "professionals such as lawyers and surveyors“ </a:t>
                      </a:r>
                    </a:p>
                    <a:p>
                      <a:pPr fontAlgn="t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Synonyms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white-collar worker, professional worker, office worker</a:t>
                      </a:r>
                    </a:p>
                    <a:p>
                      <a:pPr fontAlgn="t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Antonym: amateur</a:t>
                      </a:r>
                    </a:p>
                    <a:p>
                      <a:pPr fontAlgn="t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person engaged in a specified activity, especially a sport or branch of the performing arts, as a main paid occupation rather than as a part time: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"his first season as a professional"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actual application or use of an idea, belief, or method, as opposed to theories relating to it: "the principles and practice of teaching“</a:t>
                      </a:r>
                    </a:p>
                    <a:p>
                      <a:pPr fontAlgn="t"/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ynonyms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application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exercise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use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operation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implementation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...</a:t>
                      </a:r>
                    </a:p>
                    <a:p>
                      <a:pPr fontAlgn="t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carrying out or exercise of a profession, especially that of a doctor or lawyer: "he abandoned medical practice for the Church“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synonyms </a:t>
                      </a:r>
                      <a:r>
                        <a:rPr lang="en-US" sz="180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profession</a:t>
                      </a:r>
                      <a:r>
                        <a:rPr lang="en-US" sz="1800" b="1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career</a:t>
                      </a:r>
                      <a:r>
                        <a:rPr lang="en-US" sz="1800" b="1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business</a:t>
                      </a:r>
                      <a:r>
                        <a:rPr lang="en-US" sz="1800" b="1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work</a:t>
                      </a:r>
                      <a:r>
                        <a:rPr lang="en-US" sz="1800" b="1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pursuit</a:t>
                      </a:r>
                      <a:r>
                        <a:rPr lang="en-US" sz="1800" b="1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...</a:t>
                      </a:r>
                      <a:endParaRPr lang="en-US" sz="1800" b="1" i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Moral principles that govern a person's behavior or the conducting of an activity: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"medical ethics also enter into the question“</a:t>
                      </a:r>
                    </a:p>
                    <a:p>
                      <a:pPr fontAlgn="t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branch of knowledge that deals with moral principles.</a:t>
                      </a:r>
                    </a:p>
                    <a:p>
                      <a:pPr fontAlgn="t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Fair/good dealing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Dutiful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attitude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3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75301" y="1056116"/>
            <a:ext cx="5052842" cy="52627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Ethics[Many Fields of Ethics]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Meta Ethics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Normative Ethics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Applied </a:t>
            </a:r>
            <a:r>
              <a:rPr lang="en-US" sz="2400" dirty="0" smtClean="0">
                <a:solidFill>
                  <a:schemeClr val="tx1"/>
                </a:solidFill>
              </a:rPr>
              <a:t>Ethics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8543" y="720436"/>
            <a:ext cx="6576155" cy="58577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Moral Principles Encompass</a:t>
            </a:r>
          </a:p>
          <a:p>
            <a:pPr algn="ctr"/>
            <a:endParaRPr lang="en-US" sz="1400" dirty="0"/>
          </a:p>
          <a:p>
            <a:r>
              <a:rPr lang="en-US" sz="1600" b="1" dirty="0" smtClean="0">
                <a:solidFill>
                  <a:schemeClr val="tx1"/>
                </a:solidFill>
              </a:rPr>
              <a:t>Principles of Integrity[Upholding ones own principles/Making sure that they are not compromised in any way]</a:t>
            </a:r>
          </a:p>
          <a:p>
            <a:r>
              <a:rPr lang="en-US" sz="1600" dirty="0" smtClean="0"/>
              <a:t>Principles of Double Effect[Ensuring /foreseeing/planning for long term return on actions/implementations]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Principles of Malevolence[Avoid Harmful/Hateful thoughts and actions towards a person or organization]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Principles of Benevolence[Ensuring goodwill or charitable causes]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Principles of Justice[Equality for all/Equal rights for all]</a:t>
            </a:r>
          </a:p>
          <a:p>
            <a:r>
              <a:rPr lang="en-US" sz="1600" b="1" dirty="0" smtClean="0">
                <a:solidFill>
                  <a:srgbClr val="FF9999"/>
                </a:solidFill>
              </a:rPr>
              <a:t>Principles of Utility[Ensuring easy implementation of tasks/jobs/activities for others]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4939636" y="257324"/>
            <a:ext cx="4137890" cy="1348509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337" y="807041"/>
            <a:ext cx="241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Moral Principles are applied while ensuring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ipart-library.com/img/20592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" y="584317"/>
            <a:ext cx="3849586" cy="31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53" y="3821730"/>
            <a:ext cx="2983345" cy="284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652" y="786013"/>
            <a:ext cx="3259328" cy="267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623" y="3657600"/>
            <a:ext cx="3041014" cy="3008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585" y="914463"/>
            <a:ext cx="3325090" cy="2594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637" y="45258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PROFESSIONAL PRACTICES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061528" y="431937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ETHICS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371784" y="521600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LEGAL ISSUES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048026" y="0"/>
            <a:ext cx="23651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63420" y="73891"/>
            <a:ext cx="45320" cy="6696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29" y="4198691"/>
            <a:ext cx="3262954" cy="2467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146" y="3713476"/>
            <a:ext cx="320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LEGAL AND SOCIAL ISSUES</a:t>
            </a:r>
            <a:endParaRPr lang="en-US" b="1" u="sn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100" y="3464559"/>
            <a:ext cx="39927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4391" y="120074"/>
            <a:ext cx="10390908" cy="65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3" y="585216"/>
            <a:ext cx="10997339" cy="14996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INVOLVE LEGAL SYSTEMS IN PROFESSIONAL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256" y="2135874"/>
            <a:ext cx="1020849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Legal system’s terms and conditions gives rights to an individual/professional with the help of contracts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Legal system ensures punishment in case of misbehavior/misdemeanor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Ensures safety of individual property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rgbClr val="7030A0"/>
                </a:solidFill>
              </a:rPr>
              <a:t>Physical Property/Asset[Personal belongings]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rgbClr val="7030A0"/>
                </a:solidFill>
              </a:rPr>
              <a:t>Virtual Property/Asset[Documents, Media files etc.]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BDC75880F8B419ABFF8B6E04FAD96" ma:contentTypeVersion="0" ma:contentTypeDescription="Create a new document." ma:contentTypeScope="" ma:versionID="5d96fa4acdbf7c23fb105d00b33173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34E7AE-326E-496B-AAB4-B039CA526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84C60F-8B05-41B1-8638-6B7C9051F1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6D9EC8-45F6-4CA6-B17D-5A3C71E65CD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1592</TotalTime>
  <Words>1074</Words>
  <Application>Microsoft Office PowerPoint</Application>
  <PresentationFormat>Widescreen</PresentationFormat>
  <Paragraphs>173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Calibri</vt:lpstr>
      <vt:lpstr>Cambria Math</vt:lpstr>
      <vt:lpstr>PalatinoLTStd-Bold</vt:lpstr>
      <vt:lpstr>Times</vt:lpstr>
      <vt:lpstr>Tw Cen MT</vt:lpstr>
      <vt:lpstr>Tw Cen MT Condensed</vt:lpstr>
      <vt:lpstr>Wingdings</vt:lpstr>
      <vt:lpstr>Wingdings 3</vt:lpstr>
      <vt:lpstr>Integral</vt:lpstr>
      <vt:lpstr>Professional Practices </vt:lpstr>
      <vt:lpstr>COURSE books</vt:lpstr>
      <vt:lpstr>Course Outline</vt:lpstr>
      <vt:lpstr>Professional Practices and ethics INTRODUCTION</vt:lpstr>
      <vt:lpstr>PowerPoint Presentation</vt:lpstr>
      <vt:lpstr>PowerPoint Presentation</vt:lpstr>
      <vt:lpstr>PowerPoint Presentation</vt:lpstr>
      <vt:lpstr>PowerPoint Presentation</vt:lpstr>
      <vt:lpstr>Why INVOLVE LEGAL SYSTEMS IN PROFESSIONAL PRACTICES</vt:lpstr>
      <vt:lpstr>Preparing students for professional practice</vt:lpstr>
      <vt:lpstr>Course OBJECTIVES</vt:lpstr>
      <vt:lpstr>THOUGHT PROCESSES BEHIND PROBLEM SOLVING</vt:lpstr>
      <vt:lpstr>SCENARIO</vt:lpstr>
      <vt:lpstr>PowerPoint Presentation</vt:lpstr>
      <vt:lpstr>PowerPoint Presentation</vt:lpstr>
      <vt:lpstr>Lateral THINKING VS VERTICAL THINKING</vt:lpstr>
      <vt:lpstr>Lateral THINKING VS VERTICAL THINKING</vt:lpstr>
      <vt:lpstr>Professionalism</vt:lpstr>
      <vt:lpstr>CHARACTERISTICS OF PROFESSIONALISM</vt:lpstr>
      <vt:lpstr>ROUTE TO PROFESSIONALISM</vt:lpstr>
      <vt:lpstr>Task Assignment 01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 and ethics</dc:title>
  <dc:creator>anum kaleem;SAHAR</dc:creator>
  <cp:lastModifiedBy>pc</cp:lastModifiedBy>
  <cp:revision>141</cp:revision>
  <dcterms:created xsi:type="dcterms:W3CDTF">2020-02-05T01:39:47Z</dcterms:created>
  <dcterms:modified xsi:type="dcterms:W3CDTF">2023-03-06T18:24:52Z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0x010100CDFBDC75880F8B419ABFF8B6E04FAD96</vt:lpwstr>
  </property>
</Properties>
</file>