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44" r:id="rId3"/>
  </p:sldMasterIdLst>
  <p:notesMasterIdLst>
    <p:notesMasterId r:id="rId15"/>
  </p:notesMasterIdLst>
  <p:sldIdLst>
    <p:sldId id="256" r:id="rId4"/>
    <p:sldId id="259" r:id="rId5"/>
    <p:sldId id="261" r:id="rId6"/>
    <p:sldId id="258" r:id="rId7"/>
    <p:sldId id="257" r:id="rId8"/>
    <p:sldId id="263" r:id="rId9"/>
    <p:sldId id="264" r:id="rId10"/>
    <p:sldId id="268" r:id="rId11"/>
    <p:sldId id="267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C3509-9276-4BBF-8CBB-701EADD372A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7332A-30AF-460D-B9C4-CA395A71A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3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332A-30AF-460D-B9C4-CA395A71A1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8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2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612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21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56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72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97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16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9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58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5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96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070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257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371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2486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348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27256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6007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6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715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346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92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158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87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1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8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4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9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5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1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61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7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E1A26B-7414-4561-9303-FD9F6D797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762000"/>
            <a:ext cx="9398000" cy="1696720"/>
          </a:xfrm>
        </p:spPr>
        <p:txBody>
          <a:bodyPr/>
          <a:lstStyle/>
          <a:p>
            <a:pPr algn="ctr"/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K-Means clustering with Mall Customer </a:t>
            </a:r>
          </a:p>
          <a:p>
            <a:pPr algn="ctr"/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Segmentation Data</a:t>
            </a: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8" name="Picture 4" descr="K-Means | mall segmentation data">
            <a:extLst>
              <a:ext uri="{FF2B5EF4-FFF2-40B4-BE49-F238E27FC236}">
                <a16:creationId xmlns:a16="http://schemas.microsoft.com/office/drawing/2014/main" id="{CFD95841-F297-491C-BF87-CE7D31EFF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364" y="2600959"/>
            <a:ext cx="12248364" cy="440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64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663F5-55F4-4FF3-BF6D-96C5F2EB3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26679" y="519401"/>
            <a:ext cx="3932237" cy="80642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Modeling stage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289C12-3B03-45EF-B866-83D4BA97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8" y="1370301"/>
            <a:ext cx="10725701" cy="1311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B27E4A-0FAC-417A-8E8C-7BAEAE3AC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76" y="2682241"/>
            <a:ext cx="10630446" cy="33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847C1-AA96-7D47-A52B-ACC5BEA9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segmentation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5AE8B-E40B-3A42-AAD7-159E6925D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 u="none" strike="noStrike" dirty="0">
                <a:solidFill>
                  <a:srgbClr val="1D1D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in marketing is to accurately segment customers  in order to achieve more effective customer marketing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08" y="2545879"/>
            <a:ext cx="5009847" cy="40921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17" y="2846218"/>
            <a:ext cx="584916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7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7AA7-90E7-4725-8424-C07887DAB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040"/>
            <a:ext cx="10515600" cy="5475923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Team 7 Members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400" dirty="0"/>
              <a:t>Ahmed Mohamed Hassaneen</a:t>
            </a:r>
          </a:p>
          <a:p>
            <a:pPr lvl="1"/>
            <a:r>
              <a:rPr lang="en-US" sz="2400" dirty="0"/>
              <a:t>Ahmed Mohamed Abdullah Hammam</a:t>
            </a:r>
          </a:p>
          <a:p>
            <a:pPr lvl="1"/>
            <a:r>
              <a:rPr lang="en-US" sz="2400" dirty="0"/>
              <a:t>Ahmed Magdy Abdulrahman</a:t>
            </a:r>
          </a:p>
          <a:p>
            <a:pPr lvl="1"/>
            <a:r>
              <a:rPr lang="en-US" sz="2400" dirty="0"/>
              <a:t>Kirollos Magdy</a:t>
            </a:r>
          </a:p>
          <a:p>
            <a:pPr lvl="1"/>
            <a:r>
              <a:rPr lang="en-US" sz="2400" dirty="0"/>
              <a:t>Mario George Shafik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1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6762208-8431-4B22-B817-AC209E0B2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40" y="769620"/>
            <a:ext cx="10759440" cy="5204460"/>
          </a:xfrm>
        </p:spPr>
        <p:txBody>
          <a:bodyPr/>
          <a:lstStyle/>
          <a:p>
            <a:pPr algn="ctr"/>
            <a:r>
              <a:rPr lang="en-US" sz="3200" b="1" dirty="0"/>
              <a:t>Introduction</a:t>
            </a:r>
          </a:p>
          <a:p>
            <a:pPr algn="l"/>
            <a:endParaRPr lang="en-US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/>
              <a:t>In the field of </a:t>
            </a:r>
            <a:r>
              <a:rPr lang="en-US" sz="2000" b="1" dirty="0"/>
              <a:t>marketing</a:t>
            </a:r>
            <a:r>
              <a:rPr lang="en-US" sz="2000" dirty="0"/>
              <a:t>, </a:t>
            </a:r>
            <a:r>
              <a:rPr lang="en-US" sz="2000" b="1" dirty="0"/>
              <a:t>clustering</a:t>
            </a:r>
            <a:r>
              <a:rPr lang="en-US" sz="2000" dirty="0"/>
              <a:t> can be used to identify various customer </a:t>
            </a:r>
            <a:r>
              <a:rPr lang="en-US" sz="2000" b="1" dirty="0"/>
              <a:t>groups</a:t>
            </a:r>
            <a:r>
              <a:rPr lang="en-US" sz="2000" dirty="0"/>
              <a:t> with existing customer data. Based on that, customers can be provided with discounts, offers, promo codes etc.</a:t>
            </a:r>
          </a:p>
          <a:p>
            <a:pPr algn="l"/>
            <a:endParaRPr lang="en-US" sz="2000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/>
              <a:t>Mall Customer data is an interesting </a:t>
            </a:r>
            <a:r>
              <a:rPr lang="en-US" sz="2000" b="1" dirty="0"/>
              <a:t>dataset</a:t>
            </a:r>
            <a:r>
              <a:rPr lang="en-US" sz="2000" dirty="0"/>
              <a:t> that has hypothetical customer data. It puts you in the shoes of the owner of a supermarket. You have customer data, and on this basis of the data, you have to </a:t>
            </a:r>
            <a:r>
              <a:rPr lang="en-US" sz="2000" b="1" dirty="0"/>
              <a:t>divide</a:t>
            </a:r>
            <a:r>
              <a:rPr lang="en-US" sz="2000" dirty="0"/>
              <a:t> the customers into various group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2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742736B-1326-450B-9240-348937388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B55D1-3CAE-1D43-ACC5-513A259F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28" y="4017086"/>
            <a:ext cx="2048359" cy="1367279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FD1521E-1C09-B64B-A61F-64953F589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679" y="3992709"/>
            <a:ext cx="2053923" cy="1518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2EFDEE-884E-AA47-8341-BC00E582858B}"/>
              </a:ext>
            </a:extLst>
          </p:cNvPr>
          <p:cNvSpPr txBox="1"/>
          <p:nvPr/>
        </p:nvSpPr>
        <p:spPr>
          <a:xfrm>
            <a:off x="471944" y="727571"/>
            <a:ext cx="42687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Dataset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 dataset with 200 entries, using annual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income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spending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amount (score) to split data points in 2d.</a:t>
            </a:r>
            <a:endParaRPr kumimoji="0" lang="en-EG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r="1729"/>
          <a:stretch>
            <a:fillRect/>
          </a:stretch>
        </p:blipFill>
        <p:spPr>
          <a:xfrm>
            <a:off x="5324993" y="1200916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176852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9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B820F-C629-9B41-B5E0-E3F2F66F8B45}"/>
              </a:ext>
            </a:extLst>
          </p:cNvPr>
          <p:cNvSpPr txBox="1"/>
          <p:nvPr/>
        </p:nvSpPr>
        <p:spPr>
          <a:xfrm>
            <a:off x="1004781" y="1117080"/>
            <a:ext cx="49917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 1: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Choose the number of clusters K.</a:t>
            </a:r>
            <a:endParaRPr kumimoji="0" lang="en-EG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5A83F-EDDE-1949-B644-CFD8182ABF77}"/>
              </a:ext>
            </a:extLst>
          </p:cNvPr>
          <p:cNvSpPr txBox="1"/>
          <p:nvPr/>
        </p:nvSpPr>
        <p:spPr>
          <a:xfrm>
            <a:off x="401114" y="2959436"/>
            <a:ext cx="55097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 2: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 k random points as centroids.</a:t>
            </a:r>
            <a:endParaRPr kumimoji="0" lang="en-EG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C291D-5C7A-3548-9AAA-B6E055E2DC42}"/>
              </a:ext>
            </a:extLst>
          </p:cNvPr>
          <p:cNvSpPr txBox="1"/>
          <p:nvPr/>
        </p:nvSpPr>
        <p:spPr>
          <a:xfrm>
            <a:off x="-200483" y="4602147"/>
            <a:ext cx="61113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 3: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Assign each point to its closest centroid.</a:t>
            </a:r>
            <a:endParaRPr kumimoji="0" lang="en-EG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3A354-F14A-E34F-A409-C9C316D804B5}"/>
              </a:ext>
            </a:extLst>
          </p:cNvPr>
          <p:cNvSpPr txBox="1"/>
          <p:nvPr/>
        </p:nvSpPr>
        <p:spPr>
          <a:xfrm>
            <a:off x="6181658" y="1686467"/>
            <a:ext cx="59935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 4: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Recompute centroids of the newly formed clusters .</a:t>
            </a:r>
            <a:endParaRPr kumimoji="0" lang="en-EG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D3773-E6C5-8A4F-A468-8BA8CA0BB7C9}"/>
              </a:ext>
            </a:extLst>
          </p:cNvPr>
          <p:cNvSpPr txBox="1"/>
          <p:nvPr/>
        </p:nvSpPr>
        <p:spPr>
          <a:xfrm>
            <a:off x="6111358" y="3601873"/>
            <a:ext cx="5749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 5: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Repeat steps 3 and 4 till centroids don’t change.</a:t>
            </a:r>
            <a:endParaRPr kumimoji="0" lang="en-EG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A8EB6C-019A-C342-A755-DF784D5BE63B}"/>
              </a:ext>
            </a:extLst>
          </p:cNvPr>
          <p:cNvCxnSpPr>
            <a:cxnSpLocks/>
          </p:cNvCxnSpPr>
          <p:nvPr/>
        </p:nvCxnSpPr>
        <p:spPr>
          <a:xfrm flipH="1">
            <a:off x="6096000" y="852237"/>
            <a:ext cx="1" cy="4963026"/>
          </a:xfrm>
          <a:prstGeom prst="straightConnector1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32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F1CDB92F-9B00-9246-98D2-AD9789A5B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377" y="643466"/>
            <a:ext cx="82952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2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5C0C-3770-2142-B3BE-9DD62678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1758340"/>
            <a:ext cx="5772150" cy="265239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Calculate the Within Cluster Sum of Squared Errors (WSS) for different values of k, and choose the k for which WSS first starts to diminish. In the plot of WSS-versus k, this is visible as an elbow.</a:t>
            </a:r>
            <a:endParaRPr lang="en-E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B9546C5-8389-074B-AA6C-46D0F3D9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60" y="584868"/>
            <a:ext cx="5654040" cy="4982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9A9773-4153-6545-8D0F-E5A38F604689}"/>
              </a:ext>
            </a:extLst>
          </p:cNvPr>
          <p:cNvSpPr txBox="1"/>
          <p:nvPr/>
        </p:nvSpPr>
        <p:spPr>
          <a:xfrm>
            <a:off x="346359" y="681122"/>
            <a:ext cx="3091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optimal value of K = ??</a:t>
            </a:r>
            <a:endParaRPr kumimoji="0" lang="en-EG" sz="3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A5C6C-E99D-914D-86C8-1A1ED242D003}"/>
              </a:ext>
            </a:extLst>
          </p:cNvPr>
          <p:cNvSpPr txBox="1"/>
          <p:nvPr/>
        </p:nvSpPr>
        <p:spPr>
          <a:xfrm>
            <a:off x="500378" y="4410735"/>
            <a:ext cx="5467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not 10??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The change in inertia isn’t worthy 	enough to afford the computation cost 	of 10 clusters.</a:t>
            </a:r>
            <a:endParaRPr kumimoji="0" lang="en-EG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8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35AE8-2630-4B22-BBEF-67E51B57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822961"/>
            <a:ext cx="10262870" cy="79247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Choose 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DFD60-FE87-48B3-9CE5-A7B5D93DF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06" y="1733463"/>
            <a:ext cx="10846357" cy="1863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F7E6FC-3BF6-427E-9EAA-79CE9CFE5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23" y="4090588"/>
            <a:ext cx="10770154" cy="186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9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5E8A3-1F83-5548-B8E8-47DB21FA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K-means++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D3CAB-BB6D-664D-B032-42D931B35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86619" y="547815"/>
            <a:ext cx="5178960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F0508D0-47BC-2945-A905-120DC70C9C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429" r="2429"/>
          <a:stretch/>
        </p:blipFill>
        <p:spPr>
          <a:xfrm>
            <a:off x="1075704" y="3058160"/>
            <a:ext cx="4692173" cy="3074910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E43D6827-0559-B44F-A42E-DFC5035DD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15" y="2956560"/>
            <a:ext cx="4964743" cy="3176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1583F9-3BFF-4749-AD34-019EA1250F25}"/>
              </a:ext>
            </a:extLst>
          </p:cNvPr>
          <p:cNvSpPr txBox="1"/>
          <p:nvPr/>
        </p:nvSpPr>
        <p:spPr>
          <a:xfrm>
            <a:off x="1507906" y="1917731"/>
            <a:ext cx="8994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Instead of randomly picking the centroids, k-means++ algorithm is used to speed up the convergence, hence decreases the number of iterations.</a:t>
            </a:r>
            <a:endParaRPr kumimoji="0" lang="en-EG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74731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100</TotalTime>
  <Words>314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Courier New</vt:lpstr>
      <vt:lpstr>Times New Roman</vt:lpstr>
      <vt:lpstr>Tw Cen MT</vt:lpstr>
      <vt:lpstr>Tw Cen MT Condensed</vt:lpstr>
      <vt:lpstr>Wingdings 3</vt:lpstr>
      <vt:lpstr>1_Office Theme</vt:lpstr>
      <vt:lpstr>Integral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Calculate the Within Cluster Sum of Squared Errors (WSS) for different values of k, and choose the k for which WSS first starts to diminish. In the plot of WSS-versus k, this is visible as an elbow.</vt:lpstr>
      <vt:lpstr>PowerPoint Presentation</vt:lpstr>
      <vt:lpstr>K-means++ </vt:lpstr>
      <vt:lpstr>PowerPoint Presentation</vt:lpstr>
      <vt:lpstr>Market segmentation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Hammam</dc:creator>
  <cp:lastModifiedBy>Ahmed Hammam</cp:lastModifiedBy>
  <cp:revision>12</cp:revision>
  <dcterms:created xsi:type="dcterms:W3CDTF">2022-11-08T20:25:58Z</dcterms:created>
  <dcterms:modified xsi:type="dcterms:W3CDTF">2022-11-08T22:06:35Z</dcterms:modified>
</cp:coreProperties>
</file>