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828" r:id="rId1"/>
  </p:sldMasterIdLst>
  <p:notesMasterIdLst>
    <p:notesMasterId r:id="rId11"/>
  </p:notesMasterIdLst>
  <p:handoutMasterIdLst>
    <p:handoutMasterId r:id="rId12"/>
  </p:handoutMasterIdLst>
  <p:sldIdLst>
    <p:sldId id="303" r:id="rId2"/>
    <p:sldId id="312" r:id="rId3"/>
    <p:sldId id="330" r:id="rId4"/>
    <p:sldId id="331" r:id="rId5"/>
    <p:sldId id="332" r:id="rId6"/>
    <p:sldId id="333" r:id="rId7"/>
    <p:sldId id="334" r:id="rId8"/>
    <p:sldId id="335" r:id="rId9"/>
    <p:sldId id="336" r:id="rId10"/>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1pPr>
    <a:lvl2pPr marL="4572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2pPr>
    <a:lvl3pPr marL="9144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3pPr>
    <a:lvl4pPr marL="13716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4pPr>
    <a:lvl5pPr marL="18288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5pPr>
    <a:lvl6pPr marL="2286000" algn="l" defTabSz="457200" rtl="0" eaLnBrk="1" latinLnBrk="0" hangingPunct="1">
      <a:defRPr kern="1200">
        <a:solidFill>
          <a:schemeClr val="tx1"/>
        </a:solidFill>
        <a:latin typeface="Arial" charset="0"/>
        <a:ea typeface="ＭＳ Ｐゴシック" charset="-128"/>
        <a:cs typeface="ＭＳ Ｐゴシック" charset="-128"/>
      </a:defRPr>
    </a:lvl6pPr>
    <a:lvl7pPr marL="2743200" algn="l" defTabSz="457200" rtl="0" eaLnBrk="1" latinLnBrk="0" hangingPunct="1">
      <a:defRPr kern="1200">
        <a:solidFill>
          <a:schemeClr val="tx1"/>
        </a:solidFill>
        <a:latin typeface="Arial" charset="0"/>
        <a:ea typeface="ＭＳ Ｐゴシック" charset="-128"/>
        <a:cs typeface="ＭＳ Ｐゴシック" charset="-128"/>
      </a:defRPr>
    </a:lvl7pPr>
    <a:lvl8pPr marL="3200400" algn="l" defTabSz="457200" rtl="0" eaLnBrk="1" latinLnBrk="0" hangingPunct="1">
      <a:defRPr kern="1200">
        <a:solidFill>
          <a:schemeClr val="tx1"/>
        </a:solidFill>
        <a:latin typeface="Arial" charset="0"/>
        <a:ea typeface="ＭＳ Ｐゴシック" charset="-128"/>
        <a:cs typeface="ＭＳ Ｐゴシック" charset="-128"/>
      </a:defRPr>
    </a:lvl8pPr>
    <a:lvl9pPr marL="3657600" algn="l" defTabSz="457200" rtl="0" eaLnBrk="1" latinLnBrk="0" hangingPunct="1">
      <a:defRPr kern="1200">
        <a:solidFill>
          <a:schemeClr val="tx1"/>
        </a:solidFill>
        <a:latin typeface="Arial" charset="0"/>
        <a:ea typeface="ＭＳ Ｐゴシック" charset="-128"/>
        <a:cs typeface="ＭＳ Ｐゴシック" charset="-128"/>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6424D"/>
    <a:srgbClr val="5B869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480" autoAdjust="0"/>
    <p:restoredTop sz="95805" autoAdjust="0"/>
  </p:normalViewPr>
  <p:slideViewPr>
    <p:cSldViewPr snapToGrid="0" snapToObjects="1">
      <p:cViewPr varScale="1">
        <p:scale>
          <a:sx n="75" d="100"/>
          <a:sy n="75" d="100"/>
        </p:scale>
        <p:origin x="1690" y="53"/>
      </p:cViewPr>
      <p:guideLst>
        <p:guide orient="horz" pos="2160"/>
        <p:guide pos="2880"/>
      </p:guideLst>
    </p:cSldViewPr>
  </p:slideViewPr>
  <p:notesTextViewPr>
    <p:cViewPr>
      <p:scale>
        <a:sx n="100" d="100"/>
        <a:sy n="100" d="100"/>
      </p:scale>
      <p:origin x="0" y="0"/>
    </p:cViewPr>
  </p:notesTextViewPr>
  <p:sorterViewPr>
    <p:cViewPr>
      <p:scale>
        <a:sx n="130" d="100"/>
        <a:sy n="130" d="100"/>
      </p:scale>
      <p:origin x="0" y="0"/>
    </p:cViewPr>
  </p:sorterViewPr>
  <p:notesViewPr>
    <p:cSldViewPr snapToGrid="0" snapToObjects="1">
      <p:cViewPr varScale="1">
        <p:scale>
          <a:sx n="84" d="100"/>
          <a:sy n="84" d="100"/>
        </p:scale>
        <p:origin x="1908"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B44B6B1-5441-9644-AE1C-BB7EA5DBA264}" type="datetimeFigureOut">
              <a:rPr lang="en-US" smtClean="0"/>
              <a:pPr/>
              <a:t>9/7/2024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0300CC7-81E2-B842-8904-673E09748720}" type="slidenum">
              <a:rPr lang="en-US" smtClean="0"/>
              <a:pPr/>
              <a:t>‹#›</a:t>
            </a:fld>
            <a:endParaRPr lang="en-US"/>
          </a:p>
        </p:txBody>
      </p:sp>
    </p:spTree>
    <p:extLst>
      <p:ext uri="{BB962C8B-B14F-4D97-AF65-F5344CB8AC3E}">
        <p14:creationId xmlns:p14="http://schemas.microsoft.com/office/powerpoint/2010/main" val="28617660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1878819-472C-A14B-95BF-39C94BA106B2}" type="datetimeFigureOut">
              <a:rPr lang="en-US" smtClean="0"/>
              <a:pPr/>
              <a:t>9/7/2024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B4F38C2-4548-F541-8261-4C1D96E7A166}" type="slidenum">
              <a:rPr lang="en-US" smtClean="0"/>
              <a:pPr/>
              <a:t>‹#›</a:t>
            </a:fld>
            <a:endParaRPr lang="en-US"/>
          </a:p>
        </p:txBody>
      </p:sp>
    </p:spTree>
    <p:extLst>
      <p:ext uri="{BB962C8B-B14F-4D97-AF65-F5344CB8AC3E}">
        <p14:creationId xmlns:p14="http://schemas.microsoft.com/office/powerpoint/2010/main" val="322458717"/>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B4F38C2-4548-F541-8261-4C1D96E7A166}" type="slidenum">
              <a:rPr lang="en-US" smtClean="0"/>
              <a:pPr/>
              <a:t>1</a:t>
            </a:fld>
            <a:endParaRPr lang="en-US"/>
          </a:p>
        </p:txBody>
      </p:sp>
    </p:spTree>
    <p:extLst>
      <p:ext uri="{BB962C8B-B14F-4D97-AF65-F5344CB8AC3E}">
        <p14:creationId xmlns:p14="http://schemas.microsoft.com/office/powerpoint/2010/main" val="41032249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6" name="Slide Number Placeholder 5"/>
          <p:cNvSpPr>
            <a:spLocks noGrp="1"/>
          </p:cNvSpPr>
          <p:nvPr>
            <p:ph type="sldNum" sz="quarter" idx="12"/>
          </p:nvPr>
        </p:nvSpPr>
        <p:spPr/>
        <p:txBody>
          <a:bodyPr/>
          <a:lstStyle/>
          <a:p>
            <a:fld id="{1D5CD492-2BC6-F348-9965-EC1D86DF57A8}" type="slidenum">
              <a:rPr lang="en-US" smtClean="0"/>
              <a:t>‹#›</a:t>
            </a:fld>
            <a:endParaRPr lang="en-US"/>
          </a:p>
        </p:txBody>
      </p:sp>
    </p:spTree>
    <p:extLst>
      <p:ext uri="{BB962C8B-B14F-4D97-AF65-F5344CB8AC3E}">
        <p14:creationId xmlns:p14="http://schemas.microsoft.com/office/powerpoint/2010/main" val="24243409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pPr>
              <a:defRPr/>
            </a:pPr>
            <a:fld id="{2970207B-D522-9843-9370-2EDD2ED326F5}" type="slidenum">
              <a:rPr lang="en-GB" smtClean="0"/>
              <a:pPr>
                <a:defRPr/>
              </a:pPr>
              <a:t>‹#›</a:t>
            </a:fld>
            <a:endParaRPr lang="en-GB" dirty="0"/>
          </a:p>
        </p:txBody>
      </p:sp>
    </p:spTree>
    <p:extLst>
      <p:ext uri="{BB962C8B-B14F-4D97-AF65-F5344CB8AC3E}">
        <p14:creationId xmlns:p14="http://schemas.microsoft.com/office/powerpoint/2010/main" val="36088716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pPr>
              <a:defRPr/>
            </a:pPr>
            <a:r>
              <a:rPr lang="en-GB"/>
              <a:t>Presentation title - </a:t>
            </a:r>
            <a:fld id="{DA4E4A1D-F72B-1945-8E69-DB5636470060}" type="slidenum">
              <a:rPr lang="en-GB" smtClean="0"/>
              <a:pPr>
                <a:defRPr/>
              </a:pPr>
              <a:t>‹#›</a:t>
            </a:fld>
            <a:endParaRPr lang="en-GB"/>
          </a:p>
        </p:txBody>
      </p:sp>
    </p:spTree>
    <p:extLst>
      <p:ext uri="{BB962C8B-B14F-4D97-AF65-F5344CB8AC3E}">
        <p14:creationId xmlns:p14="http://schemas.microsoft.com/office/powerpoint/2010/main" val="8206854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Content Placeholder 2"/>
          <p:cNvSpPr>
            <a:spLocks noGrp="1"/>
          </p:cNvSpPr>
          <p:nvPr>
            <p:ph idx="1"/>
          </p:nvPr>
        </p:nvSpPr>
        <p:spPr/>
        <p:txBody>
          <a:bodyPr/>
          <a:lstStyle>
            <a:lvl1pPr>
              <a:defRPr sz="2400">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a:lstStyle/>
          <a:p>
            <a:fld id="{1D5CD492-2BC6-F348-9965-EC1D86DF57A8}" type="slidenum">
              <a:rPr lang="en-US" smtClean="0"/>
              <a:t>‹#›</a:t>
            </a:fld>
            <a:endParaRPr lang="en-US"/>
          </a:p>
        </p:txBody>
      </p:sp>
    </p:spTree>
    <p:extLst>
      <p:ext uri="{BB962C8B-B14F-4D97-AF65-F5344CB8AC3E}">
        <p14:creationId xmlns:p14="http://schemas.microsoft.com/office/powerpoint/2010/main" val="5516384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6" name="Slide Number Placeholder 5"/>
          <p:cNvSpPr>
            <a:spLocks noGrp="1"/>
          </p:cNvSpPr>
          <p:nvPr>
            <p:ph type="sldNum" sz="quarter" idx="12"/>
          </p:nvPr>
        </p:nvSpPr>
        <p:spPr/>
        <p:txBody>
          <a:bodyPr/>
          <a:lstStyle/>
          <a:p>
            <a:pPr>
              <a:defRPr/>
            </a:pPr>
            <a:fld id="{2AF2747F-ECC4-BB44-B379-DEBCDE6D0557}" type="slidenum">
              <a:rPr lang="en-GB" smtClean="0"/>
              <a:pPr>
                <a:defRPr/>
              </a:pPr>
              <a:t>‹#›</a:t>
            </a:fld>
            <a:endParaRPr lang="en-GB" dirty="0"/>
          </a:p>
        </p:txBody>
      </p:sp>
    </p:spTree>
    <p:extLst>
      <p:ext uri="{BB962C8B-B14F-4D97-AF65-F5344CB8AC3E}">
        <p14:creationId xmlns:p14="http://schemas.microsoft.com/office/powerpoint/2010/main" val="26641318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pPr>
              <a:defRPr/>
            </a:pPr>
            <a:fld id="{FE6C1ACB-37F4-2E4E-A02F-3AD2C3500E5B}" type="slidenum">
              <a:rPr lang="en-GB" smtClean="0"/>
              <a:pPr>
                <a:defRPr/>
              </a:pPr>
              <a:t>‹#›</a:t>
            </a:fld>
            <a:endParaRPr lang="en-GB" dirty="0"/>
          </a:p>
        </p:txBody>
      </p:sp>
    </p:spTree>
    <p:extLst>
      <p:ext uri="{BB962C8B-B14F-4D97-AF65-F5344CB8AC3E}">
        <p14:creationId xmlns:p14="http://schemas.microsoft.com/office/powerpoint/2010/main" val="26505973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Slide Number Placeholder 8"/>
          <p:cNvSpPr>
            <a:spLocks noGrp="1"/>
          </p:cNvSpPr>
          <p:nvPr>
            <p:ph type="sldNum" sz="quarter" idx="12"/>
          </p:nvPr>
        </p:nvSpPr>
        <p:spPr/>
        <p:txBody>
          <a:bodyPr/>
          <a:lstStyle/>
          <a:p>
            <a:pPr>
              <a:defRPr/>
            </a:pPr>
            <a:fld id="{DABC9741-E27D-6644-A29C-7357B3CA2856}" type="slidenum">
              <a:rPr lang="en-GB" smtClean="0"/>
              <a:pPr>
                <a:defRPr/>
              </a:pPr>
              <a:t>‹#›</a:t>
            </a:fld>
            <a:endParaRPr lang="en-GB" dirty="0"/>
          </a:p>
        </p:txBody>
      </p:sp>
    </p:spTree>
    <p:extLst>
      <p:ext uri="{BB962C8B-B14F-4D97-AF65-F5344CB8AC3E}">
        <p14:creationId xmlns:p14="http://schemas.microsoft.com/office/powerpoint/2010/main" val="7694855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5" name="Slide Number Placeholder 4"/>
          <p:cNvSpPr>
            <a:spLocks noGrp="1"/>
          </p:cNvSpPr>
          <p:nvPr>
            <p:ph type="sldNum" sz="quarter" idx="12"/>
          </p:nvPr>
        </p:nvSpPr>
        <p:spPr/>
        <p:txBody>
          <a:bodyPr/>
          <a:lstStyle/>
          <a:p>
            <a:pPr>
              <a:defRPr/>
            </a:pPr>
            <a:fld id="{F1A6FC00-01EB-8C4B-8EBA-327D665853CA}" type="slidenum">
              <a:rPr lang="en-GB" smtClean="0"/>
              <a:pPr>
                <a:defRPr/>
              </a:pPr>
              <a:t>‹#›</a:t>
            </a:fld>
            <a:endParaRPr lang="en-GB" dirty="0"/>
          </a:p>
        </p:txBody>
      </p:sp>
    </p:spTree>
    <p:extLst>
      <p:ext uri="{BB962C8B-B14F-4D97-AF65-F5344CB8AC3E}">
        <p14:creationId xmlns:p14="http://schemas.microsoft.com/office/powerpoint/2010/main" val="12132515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72C4B30A-E151-554F-9F57-FEC60EAD6DEE}" type="slidenum">
              <a:rPr lang="en-GB" smtClean="0"/>
              <a:pPr>
                <a:defRPr/>
              </a:pPr>
              <a:t>‹#›</a:t>
            </a:fld>
            <a:endParaRPr lang="en-GB" dirty="0"/>
          </a:p>
        </p:txBody>
      </p:sp>
    </p:spTree>
    <p:extLst>
      <p:ext uri="{BB962C8B-B14F-4D97-AF65-F5344CB8AC3E}">
        <p14:creationId xmlns:p14="http://schemas.microsoft.com/office/powerpoint/2010/main" val="23555733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7" name="Slide Number Placeholder 6"/>
          <p:cNvSpPr>
            <a:spLocks noGrp="1"/>
          </p:cNvSpPr>
          <p:nvPr>
            <p:ph type="sldNum" sz="quarter" idx="12"/>
          </p:nvPr>
        </p:nvSpPr>
        <p:spPr/>
        <p:txBody>
          <a:bodyPr/>
          <a:lstStyle/>
          <a:p>
            <a:pPr>
              <a:defRPr/>
            </a:pPr>
            <a:fld id="{9FF5AC9E-F104-7046-909E-B47A8243FECD}" type="slidenum">
              <a:rPr lang="en-GB" smtClean="0"/>
              <a:pPr>
                <a:defRPr/>
              </a:pPr>
              <a:t>‹#›</a:t>
            </a:fld>
            <a:endParaRPr lang="en-GB" dirty="0"/>
          </a:p>
        </p:txBody>
      </p:sp>
    </p:spTree>
    <p:extLst>
      <p:ext uri="{BB962C8B-B14F-4D97-AF65-F5344CB8AC3E}">
        <p14:creationId xmlns:p14="http://schemas.microsoft.com/office/powerpoint/2010/main" val="9508126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7" name="Slide Number Placeholder 6"/>
          <p:cNvSpPr>
            <a:spLocks noGrp="1"/>
          </p:cNvSpPr>
          <p:nvPr>
            <p:ph type="sldNum" sz="quarter" idx="12"/>
          </p:nvPr>
        </p:nvSpPr>
        <p:spPr/>
        <p:txBody>
          <a:bodyPr/>
          <a:lstStyle/>
          <a:p>
            <a:pPr>
              <a:defRPr/>
            </a:pPr>
            <a:fld id="{449DDB79-4A56-9B43-9E32-8AACDB1BCC49}" type="slidenum">
              <a:rPr lang="en-GB" smtClean="0"/>
              <a:pPr>
                <a:defRPr/>
              </a:pPr>
              <a:t>‹#›</a:t>
            </a:fld>
            <a:endParaRPr lang="en-GB" dirty="0"/>
          </a:p>
        </p:txBody>
      </p:sp>
    </p:spTree>
    <p:extLst>
      <p:ext uri="{BB962C8B-B14F-4D97-AF65-F5344CB8AC3E}">
        <p14:creationId xmlns:p14="http://schemas.microsoft.com/office/powerpoint/2010/main" val="20145825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D5CD492-2BC6-F348-9965-EC1D86DF57A8}" type="slidenum">
              <a:rPr lang="en-US" smtClean="0"/>
              <a:t>‹#›</a:t>
            </a:fld>
            <a:endParaRPr lang="en-US"/>
          </a:p>
        </p:txBody>
      </p:sp>
      <p:cxnSp>
        <p:nvCxnSpPr>
          <p:cNvPr id="7" name="Straight Connector 6"/>
          <p:cNvCxnSpPr/>
          <p:nvPr userDrawn="1"/>
        </p:nvCxnSpPr>
        <p:spPr>
          <a:xfrm flipV="1">
            <a:off x="457200" y="1417638"/>
            <a:ext cx="8217026"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69273455"/>
      </p:ext>
    </p:extLst>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Lst>
  <p:hf sldNum="0" hdr="0" ftr="0" dt="0"/>
  <p:txStyles>
    <p:titleStyle>
      <a:lvl1pPr algn="l" defTabSz="685800" rtl="0" eaLnBrk="1" latinLnBrk="0" hangingPunct="1">
        <a:lnSpc>
          <a:spcPct val="90000"/>
        </a:lnSpc>
        <a:spcBef>
          <a:spcPct val="0"/>
        </a:spcBef>
        <a:buNone/>
        <a:defRPr sz="3300" kern="1200">
          <a:solidFill>
            <a:schemeClr val="tx1"/>
          </a:solidFill>
          <a:latin typeface="Times New Roman" panose="02020603050405020304" pitchFamily="18" charset="0"/>
          <a:ea typeface="+mj-ea"/>
          <a:cs typeface="Times New Roman" panose="02020603050405020304" pitchFamily="18" charset="0"/>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1D5CD492-2BC6-F348-9965-EC1D86DF57A8}" type="slidenum">
              <a:rPr lang="en-US" smtClean="0"/>
              <a:t>1</a:t>
            </a:fld>
            <a:endParaRPr lang="en-US" dirty="0"/>
          </a:p>
        </p:txBody>
      </p:sp>
      <p:sp>
        <p:nvSpPr>
          <p:cNvPr id="9" name="Title 8">
            <a:extLst>
              <a:ext uri="{FF2B5EF4-FFF2-40B4-BE49-F238E27FC236}">
                <a16:creationId xmlns:a16="http://schemas.microsoft.com/office/drawing/2014/main" id="{53845946-9AEA-A467-185B-0067591856DD}"/>
              </a:ext>
            </a:extLst>
          </p:cNvPr>
          <p:cNvSpPr>
            <a:spLocks noGrp="1"/>
          </p:cNvSpPr>
          <p:nvPr>
            <p:ph type="ctrTitle"/>
          </p:nvPr>
        </p:nvSpPr>
        <p:spPr>
          <a:xfrm>
            <a:off x="1143000" y="3429000"/>
            <a:ext cx="6858000" cy="2387600"/>
          </a:xfrm>
        </p:spPr>
        <p:txBody>
          <a:bodyPr>
            <a:normAutofit fontScale="90000"/>
          </a:bodyPr>
          <a:lstStyle/>
          <a:p>
            <a:r>
              <a:rPr lang="en-US" dirty="0"/>
              <a:t>Week 1 | Assignments</a:t>
            </a:r>
            <a:br>
              <a:rPr lang="en-US" dirty="0"/>
            </a:br>
            <a:br>
              <a:rPr lang="en-US" dirty="0"/>
            </a:br>
            <a:r>
              <a:rPr lang="en-US" dirty="0"/>
              <a:t>Software Engineering Process: Requirements, Database Modeling, and SQL Implementation</a:t>
            </a:r>
          </a:p>
        </p:txBody>
      </p:sp>
      <p:pic>
        <p:nvPicPr>
          <p:cNvPr id="11" name="Picture 10">
            <a:extLst>
              <a:ext uri="{FF2B5EF4-FFF2-40B4-BE49-F238E27FC236}">
                <a16:creationId xmlns:a16="http://schemas.microsoft.com/office/drawing/2014/main" id="{D07E0CBD-97B8-ED57-5D48-875B5DEF530B}"/>
              </a:ext>
            </a:extLst>
          </p:cNvPr>
          <p:cNvPicPr>
            <a:picLocks noChangeAspect="1"/>
          </p:cNvPicPr>
          <p:nvPr/>
        </p:nvPicPr>
        <p:blipFill>
          <a:blip r:embed="rId3"/>
          <a:stretch>
            <a:fillRect/>
          </a:stretch>
        </p:blipFill>
        <p:spPr>
          <a:xfrm>
            <a:off x="6584673" y="0"/>
            <a:ext cx="2512529" cy="1451113"/>
          </a:xfrm>
          <a:prstGeom prst="rect">
            <a:avLst/>
          </a:prstGeom>
        </p:spPr>
      </p:pic>
      <p:pic>
        <p:nvPicPr>
          <p:cNvPr id="13" name="Picture 12">
            <a:extLst>
              <a:ext uri="{FF2B5EF4-FFF2-40B4-BE49-F238E27FC236}">
                <a16:creationId xmlns:a16="http://schemas.microsoft.com/office/drawing/2014/main" id="{9F48F7B6-1B81-68D1-52EF-D5D471CE1866}"/>
              </a:ext>
            </a:extLst>
          </p:cNvPr>
          <p:cNvPicPr>
            <a:picLocks noChangeAspect="1"/>
          </p:cNvPicPr>
          <p:nvPr/>
        </p:nvPicPr>
        <p:blipFill>
          <a:blip r:embed="rId4"/>
          <a:stretch>
            <a:fillRect/>
          </a:stretch>
        </p:blipFill>
        <p:spPr>
          <a:xfrm>
            <a:off x="76615" y="0"/>
            <a:ext cx="1779633" cy="1505778"/>
          </a:xfrm>
          <a:prstGeom prst="rect">
            <a:avLst/>
          </a:prstGeom>
        </p:spPr>
      </p:pic>
    </p:spTree>
    <p:extLst>
      <p:ext uri="{BB962C8B-B14F-4D97-AF65-F5344CB8AC3E}">
        <p14:creationId xmlns:p14="http://schemas.microsoft.com/office/powerpoint/2010/main" val="24556901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AC3D78-09EC-A479-D99C-44000368A4F4}"/>
              </a:ext>
            </a:extLst>
          </p:cNvPr>
          <p:cNvSpPr>
            <a:spLocks noGrp="1"/>
          </p:cNvSpPr>
          <p:nvPr>
            <p:ph type="title"/>
          </p:nvPr>
        </p:nvSpPr>
        <p:spPr/>
        <p:txBody>
          <a:bodyPr>
            <a:normAutofit/>
          </a:bodyPr>
          <a:lstStyle/>
          <a:p>
            <a:r>
              <a:rPr lang="en-US" b="0" i="0" dirty="0">
                <a:solidFill>
                  <a:srgbClr val="707070"/>
                </a:solidFill>
                <a:effectLst/>
                <a:latin typeface="Open Sans" panose="020B0606030504020204" pitchFamily="34" charset="0"/>
              </a:rPr>
              <a:t>Objectives</a:t>
            </a:r>
            <a:endParaRPr lang="en-US" dirty="0"/>
          </a:p>
        </p:txBody>
      </p:sp>
      <p:sp>
        <p:nvSpPr>
          <p:cNvPr id="3" name="Content Placeholder 2">
            <a:extLst>
              <a:ext uri="{FF2B5EF4-FFF2-40B4-BE49-F238E27FC236}">
                <a16:creationId xmlns:a16="http://schemas.microsoft.com/office/drawing/2014/main" id="{5C749329-F235-0E66-C49D-93447F5498C0}"/>
              </a:ext>
            </a:extLst>
          </p:cNvPr>
          <p:cNvSpPr>
            <a:spLocks noGrp="1"/>
          </p:cNvSpPr>
          <p:nvPr>
            <p:ph idx="1"/>
          </p:nvPr>
        </p:nvSpPr>
        <p:spPr/>
        <p:txBody>
          <a:bodyPr/>
          <a:lstStyle/>
          <a:p>
            <a:pPr marL="0" indent="0">
              <a:buNone/>
            </a:pPr>
            <a:r>
              <a:rPr lang="en-US" b="0" i="0" dirty="0">
                <a:solidFill>
                  <a:srgbClr val="707070"/>
                </a:solidFill>
                <a:effectLst/>
                <a:latin typeface="Open Sans" panose="020B0606030504020204" pitchFamily="34" charset="0"/>
              </a:rPr>
              <a:t>This assignment aims to provide a comprehensive understanding of the software engineering process by covering functional and non-functional requirements gathering, database modeling, and SQL database implementation. Students will demonstrate their ability to write requirements in a proposal form, create a detailed database schema based on those requirements, and write SQL queries to implement the schema. Additionally, students will explore NoSQL databases by providing examples of how data might be structured in a document-oriented NoSQL database.</a:t>
            </a:r>
            <a:endParaRPr lang="en-US" dirty="0"/>
          </a:p>
        </p:txBody>
      </p:sp>
    </p:spTree>
    <p:extLst>
      <p:ext uri="{BB962C8B-B14F-4D97-AF65-F5344CB8AC3E}">
        <p14:creationId xmlns:p14="http://schemas.microsoft.com/office/powerpoint/2010/main" val="25289047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AC3D78-09EC-A479-D99C-44000368A4F4}"/>
              </a:ext>
            </a:extLst>
          </p:cNvPr>
          <p:cNvSpPr>
            <a:spLocks noGrp="1"/>
          </p:cNvSpPr>
          <p:nvPr>
            <p:ph type="title"/>
          </p:nvPr>
        </p:nvSpPr>
        <p:spPr/>
        <p:txBody>
          <a:bodyPr>
            <a:normAutofit/>
          </a:bodyPr>
          <a:lstStyle/>
          <a:p>
            <a:r>
              <a:rPr lang="en-US" dirty="0">
                <a:solidFill>
                  <a:srgbClr val="707070"/>
                </a:solidFill>
                <a:latin typeface="Open Sans" panose="020B0606030504020204" pitchFamily="34" charset="0"/>
              </a:rPr>
              <a:t>E-commerce Website</a:t>
            </a:r>
            <a:endParaRPr lang="en-US" dirty="0"/>
          </a:p>
        </p:txBody>
      </p:sp>
      <p:sp>
        <p:nvSpPr>
          <p:cNvPr id="3" name="Content Placeholder 2">
            <a:extLst>
              <a:ext uri="{FF2B5EF4-FFF2-40B4-BE49-F238E27FC236}">
                <a16:creationId xmlns:a16="http://schemas.microsoft.com/office/drawing/2014/main" id="{5C749329-F235-0E66-C49D-93447F5498C0}"/>
              </a:ext>
            </a:extLst>
          </p:cNvPr>
          <p:cNvSpPr>
            <a:spLocks noGrp="1"/>
          </p:cNvSpPr>
          <p:nvPr>
            <p:ph idx="1"/>
          </p:nvPr>
        </p:nvSpPr>
        <p:spPr>
          <a:xfrm>
            <a:off x="628650" y="1595120"/>
            <a:ext cx="7886700" cy="4897754"/>
          </a:xfrm>
        </p:spPr>
        <p:txBody>
          <a:bodyPr>
            <a:normAutofit fontScale="62500" lnSpcReduction="20000"/>
          </a:bodyPr>
          <a:lstStyle/>
          <a:p>
            <a:r>
              <a:rPr lang="en-US" dirty="0"/>
              <a:t>The client is seeking the development of a comprehensive e-commerce website to enhance their online retail presence. The website should enable users to seamlessly register and log in to their accounts, with secure password recovery options. It should support various user roles, including customers and administrators, each with specific access levels. The product catalog must showcase a wide range of items with detailed descriptions, prices, and images, organized into categories and subcategories. Users should be able to search for products and filter results by various criteria such as category, price range, and ratings.</a:t>
            </a:r>
          </a:p>
          <a:p>
            <a:pPr marL="0" indent="0">
              <a:buNone/>
            </a:pPr>
            <a:endParaRPr lang="en-US" dirty="0"/>
          </a:p>
          <a:p>
            <a:r>
              <a:rPr lang="en-US" dirty="0"/>
              <a:t>The shopping cart functionality should allow users to add, remove, and update items with ease, and view a summary of their cart, including item details and total cost. During checkout, users need to enter their shipping and billing information to complete their purchase, with a confirmation provided upon successful payment. Additionally, users should be able to track their orders and view their order history. The payment process must be integrated with secure payment gateways to handle transactions effectively.</a:t>
            </a:r>
          </a:p>
          <a:p>
            <a:endParaRPr lang="en-US" dirty="0"/>
          </a:p>
          <a:p>
            <a:r>
              <a:rPr lang="en-US" dirty="0"/>
              <a:t>Users should have the ability to leave reviews and ratings for purchased products, which should be displayed on the product pages. The admin dashboard is crucial for managing the website's content and operations; administrators should be able to add, update, and delete products and categories, manage orders, and oversee user accounts and roles.</a:t>
            </a:r>
          </a:p>
          <a:p>
            <a:endParaRPr lang="en-US" dirty="0"/>
          </a:p>
          <a:p>
            <a:r>
              <a:rPr lang="en-US" dirty="0"/>
              <a:t>The website must deliver fast load times and handle high traffic volumes efficiently while ensuring scalability to accommodate future growth. Security is a top priority, requiring robust measures to protect user data and transactions, including encryption for sensitive information and strict access controls. The user interface must be intuitive and user-friendly for both customers and administrators to ensure a positive experience across the site.</a:t>
            </a:r>
          </a:p>
        </p:txBody>
      </p:sp>
    </p:spTree>
    <p:extLst>
      <p:ext uri="{BB962C8B-B14F-4D97-AF65-F5344CB8AC3E}">
        <p14:creationId xmlns:p14="http://schemas.microsoft.com/office/powerpoint/2010/main" val="30250792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AC3D78-09EC-A479-D99C-44000368A4F4}"/>
              </a:ext>
            </a:extLst>
          </p:cNvPr>
          <p:cNvSpPr>
            <a:spLocks noGrp="1"/>
          </p:cNvSpPr>
          <p:nvPr>
            <p:ph type="title"/>
          </p:nvPr>
        </p:nvSpPr>
        <p:spPr/>
        <p:txBody>
          <a:bodyPr>
            <a:normAutofit/>
          </a:bodyPr>
          <a:lstStyle/>
          <a:p>
            <a:r>
              <a:rPr lang="en-US" dirty="0">
                <a:solidFill>
                  <a:srgbClr val="707070"/>
                </a:solidFill>
                <a:latin typeface="Open Sans" panose="020B0606030504020204" pitchFamily="34" charset="0"/>
              </a:rPr>
              <a:t>Expectations</a:t>
            </a:r>
            <a:endParaRPr lang="en-US" dirty="0"/>
          </a:p>
        </p:txBody>
      </p:sp>
      <p:sp>
        <p:nvSpPr>
          <p:cNvPr id="3" name="Content Placeholder 2">
            <a:extLst>
              <a:ext uri="{FF2B5EF4-FFF2-40B4-BE49-F238E27FC236}">
                <a16:creationId xmlns:a16="http://schemas.microsoft.com/office/drawing/2014/main" id="{5C749329-F235-0E66-C49D-93447F5498C0}"/>
              </a:ext>
            </a:extLst>
          </p:cNvPr>
          <p:cNvSpPr>
            <a:spLocks noGrp="1"/>
          </p:cNvSpPr>
          <p:nvPr>
            <p:ph idx="1"/>
          </p:nvPr>
        </p:nvSpPr>
        <p:spPr>
          <a:xfrm>
            <a:off x="628650" y="1595120"/>
            <a:ext cx="7886700" cy="4897754"/>
          </a:xfrm>
        </p:spPr>
        <p:txBody>
          <a:bodyPr>
            <a:normAutofit/>
          </a:bodyPr>
          <a:lstStyle/>
          <a:p>
            <a:r>
              <a:rPr lang="en-US" dirty="0"/>
              <a:t>Requirements Proposal:</a:t>
            </a:r>
          </a:p>
          <a:p>
            <a:pPr lvl="1"/>
            <a:r>
              <a:rPr lang="en-US" b="1" dirty="0"/>
              <a:t>Functional Requirements</a:t>
            </a:r>
            <a:r>
              <a:rPr lang="en-US" dirty="0"/>
              <a:t>: Define the specific functions the software must perform. Describe the actions that the system should be able to carry out.</a:t>
            </a:r>
          </a:p>
          <a:p>
            <a:pPr lvl="1"/>
            <a:endParaRPr lang="en-US" dirty="0"/>
          </a:p>
          <a:p>
            <a:pPr lvl="1"/>
            <a:r>
              <a:rPr lang="en-US" b="1" dirty="0"/>
              <a:t>Non-Functional Requirements</a:t>
            </a:r>
            <a:r>
              <a:rPr lang="en-US" dirty="0"/>
              <a:t>: Outline the quality attributes, system performance, security, and other criteria that the software must meet.</a:t>
            </a:r>
          </a:p>
          <a:p>
            <a:pPr lvl="1"/>
            <a:endParaRPr lang="en-US" dirty="0"/>
          </a:p>
          <a:p>
            <a:pPr lvl="1"/>
            <a:endParaRPr lang="en-US" dirty="0"/>
          </a:p>
          <a:p>
            <a:r>
              <a:rPr lang="en-US" dirty="0"/>
              <a:t>Database Modeling:</a:t>
            </a:r>
          </a:p>
          <a:p>
            <a:pPr lvl="1"/>
            <a:r>
              <a:rPr lang="en-US" dirty="0"/>
              <a:t>Create an Entity-Relationship (ERD) based on the requirements gathered.</a:t>
            </a:r>
          </a:p>
          <a:p>
            <a:pPr lvl="1"/>
            <a:endParaRPr lang="en-US" dirty="0"/>
          </a:p>
          <a:p>
            <a:pPr lvl="1"/>
            <a:r>
              <a:rPr lang="en-US" dirty="0"/>
              <a:t>Identify and define all necessary entities, attributes, and relationships (participation and cardinality).</a:t>
            </a:r>
          </a:p>
          <a:p>
            <a:pPr lvl="1"/>
            <a:endParaRPr lang="en-US" dirty="0"/>
          </a:p>
          <a:p>
            <a:pPr lvl="1"/>
            <a:r>
              <a:rPr lang="en-US" dirty="0"/>
              <a:t>Determine and document primary keys, foreign keys, and any constraints requirements.</a:t>
            </a:r>
          </a:p>
        </p:txBody>
      </p:sp>
    </p:spTree>
    <p:extLst>
      <p:ext uri="{BB962C8B-B14F-4D97-AF65-F5344CB8AC3E}">
        <p14:creationId xmlns:p14="http://schemas.microsoft.com/office/powerpoint/2010/main" val="8913954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AC3D78-09EC-A479-D99C-44000368A4F4}"/>
              </a:ext>
            </a:extLst>
          </p:cNvPr>
          <p:cNvSpPr>
            <a:spLocks noGrp="1"/>
          </p:cNvSpPr>
          <p:nvPr>
            <p:ph type="title"/>
          </p:nvPr>
        </p:nvSpPr>
        <p:spPr/>
        <p:txBody>
          <a:bodyPr>
            <a:normAutofit/>
          </a:bodyPr>
          <a:lstStyle/>
          <a:p>
            <a:r>
              <a:rPr lang="en-US" dirty="0">
                <a:solidFill>
                  <a:srgbClr val="707070"/>
                </a:solidFill>
                <a:latin typeface="Open Sans" panose="020B0606030504020204" pitchFamily="34" charset="0"/>
              </a:rPr>
              <a:t>Expectations</a:t>
            </a:r>
            <a:endParaRPr lang="en-US" dirty="0"/>
          </a:p>
        </p:txBody>
      </p:sp>
      <p:sp>
        <p:nvSpPr>
          <p:cNvPr id="3" name="Content Placeholder 2">
            <a:extLst>
              <a:ext uri="{FF2B5EF4-FFF2-40B4-BE49-F238E27FC236}">
                <a16:creationId xmlns:a16="http://schemas.microsoft.com/office/drawing/2014/main" id="{5C749329-F235-0E66-C49D-93447F5498C0}"/>
              </a:ext>
            </a:extLst>
          </p:cNvPr>
          <p:cNvSpPr>
            <a:spLocks noGrp="1"/>
          </p:cNvSpPr>
          <p:nvPr>
            <p:ph idx="1"/>
          </p:nvPr>
        </p:nvSpPr>
        <p:spPr>
          <a:xfrm>
            <a:off x="628650" y="1595120"/>
            <a:ext cx="7886700" cy="4897754"/>
          </a:xfrm>
        </p:spPr>
        <p:txBody>
          <a:bodyPr>
            <a:normAutofit/>
          </a:bodyPr>
          <a:lstStyle/>
          <a:p>
            <a:r>
              <a:rPr lang="en-US" dirty="0"/>
              <a:t>SQL Database Implementation:</a:t>
            </a:r>
          </a:p>
          <a:p>
            <a:pPr lvl="1"/>
            <a:r>
              <a:rPr lang="en-US" dirty="0"/>
              <a:t>Write SQL queries to create tables based on your database model.</a:t>
            </a:r>
          </a:p>
          <a:p>
            <a:pPr lvl="1"/>
            <a:endParaRPr lang="en-US" dirty="0"/>
          </a:p>
          <a:p>
            <a:pPr lvl="1"/>
            <a:r>
              <a:rPr lang="en-US" dirty="0"/>
              <a:t>Ensure the inclusion of primary keys and foreign keys in your SQL queries.</a:t>
            </a:r>
          </a:p>
          <a:p>
            <a:pPr lvl="1"/>
            <a:endParaRPr lang="en-US" dirty="0"/>
          </a:p>
          <a:p>
            <a:pPr lvl="1"/>
            <a:r>
              <a:rPr lang="en-US" dirty="0"/>
              <a:t>Include additional constraints (e.g., NOT NULL, UNIQUE)</a:t>
            </a:r>
          </a:p>
          <a:p>
            <a:pPr marL="342900" lvl="1" indent="0">
              <a:buNone/>
            </a:pPr>
            <a:endParaRPr lang="en-US" dirty="0"/>
          </a:p>
          <a:p>
            <a:r>
              <a:rPr lang="en-US" dirty="0"/>
              <a:t>NoSQL Example:</a:t>
            </a:r>
          </a:p>
          <a:p>
            <a:pPr lvl="1"/>
            <a:r>
              <a:rPr lang="en-US" dirty="0"/>
              <a:t>Provide an example of how the data could be represented in a document-oriented NoSQL database, such as MongoDB.</a:t>
            </a:r>
          </a:p>
          <a:p>
            <a:pPr lvl="1"/>
            <a:endParaRPr lang="en-US" dirty="0"/>
          </a:p>
          <a:p>
            <a:pPr lvl="1"/>
            <a:r>
              <a:rPr lang="en-US" dirty="0"/>
              <a:t>Describe the structure of all documents and how they map to the relational database schema.</a:t>
            </a:r>
          </a:p>
        </p:txBody>
      </p:sp>
    </p:spTree>
    <p:extLst>
      <p:ext uri="{BB962C8B-B14F-4D97-AF65-F5344CB8AC3E}">
        <p14:creationId xmlns:p14="http://schemas.microsoft.com/office/powerpoint/2010/main" val="8629157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AC3D78-09EC-A479-D99C-44000368A4F4}"/>
              </a:ext>
            </a:extLst>
          </p:cNvPr>
          <p:cNvSpPr>
            <a:spLocks noGrp="1"/>
          </p:cNvSpPr>
          <p:nvPr>
            <p:ph type="title"/>
          </p:nvPr>
        </p:nvSpPr>
        <p:spPr/>
        <p:txBody>
          <a:bodyPr>
            <a:normAutofit/>
          </a:bodyPr>
          <a:lstStyle/>
          <a:p>
            <a:r>
              <a:rPr lang="en-US" dirty="0">
                <a:solidFill>
                  <a:srgbClr val="707070"/>
                </a:solidFill>
                <a:latin typeface="Open Sans" panose="020B0606030504020204" pitchFamily="34" charset="0"/>
              </a:rPr>
              <a:t>Guidelines</a:t>
            </a:r>
            <a:endParaRPr lang="en-US" dirty="0"/>
          </a:p>
        </p:txBody>
      </p:sp>
      <p:sp>
        <p:nvSpPr>
          <p:cNvPr id="3" name="Content Placeholder 2">
            <a:extLst>
              <a:ext uri="{FF2B5EF4-FFF2-40B4-BE49-F238E27FC236}">
                <a16:creationId xmlns:a16="http://schemas.microsoft.com/office/drawing/2014/main" id="{5C749329-F235-0E66-C49D-93447F5498C0}"/>
              </a:ext>
            </a:extLst>
          </p:cNvPr>
          <p:cNvSpPr>
            <a:spLocks noGrp="1"/>
          </p:cNvSpPr>
          <p:nvPr>
            <p:ph idx="1"/>
          </p:nvPr>
        </p:nvSpPr>
        <p:spPr>
          <a:xfrm>
            <a:off x="628650" y="1595120"/>
            <a:ext cx="7886700" cy="4897754"/>
          </a:xfrm>
        </p:spPr>
        <p:txBody>
          <a:bodyPr>
            <a:normAutofit/>
          </a:bodyPr>
          <a:lstStyle/>
          <a:p>
            <a:r>
              <a:rPr lang="en-US" dirty="0"/>
              <a:t>Requirements Proposal:</a:t>
            </a:r>
          </a:p>
          <a:p>
            <a:pPr lvl="1"/>
            <a:r>
              <a:rPr lang="en-US" b="1" dirty="0"/>
              <a:t>Format</a:t>
            </a:r>
            <a:r>
              <a:rPr lang="en-US" dirty="0"/>
              <a:t>: Write the requirements in a formal proposal document, including sections for functional and non-functional requirements.</a:t>
            </a:r>
          </a:p>
          <a:p>
            <a:pPr lvl="1"/>
            <a:endParaRPr lang="en-US" dirty="0"/>
          </a:p>
          <a:p>
            <a:pPr lvl="1"/>
            <a:r>
              <a:rPr lang="en-US" b="1" dirty="0"/>
              <a:t>Clarity</a:t>
            </a:r>
            <a:r>
              <a:rPr lang="en-US" dirty="0"/>
              <a:t>: Be specific and detailed about each requirement. Avoid vague language and ensure that the requirements are testable.</a:t>
            </a:r>
          </a:p>
          <a:p>
            <a:pPr lvl="1"/>
            <a:endParaRPr lang="en-US" dirty="0"/>
          </a:p>
          <a:p>
            <a:r>
              <a:rPr lang="en-US" dirty="0"/>
              <a:t>Database Modeling:</a:t>
            </a:r>
          </a:p>
          <a:p>
            <a:pPr lvl="1"/>
            <a:r>
              <a:rPr lang="en-US" b="1" dirty="0"/>
              <a:t>Tools</a:t>
            </a:r>
            <a:r>
              <a:rPr lang="en-US" dirty="0"/>
              <a:t>: Use database modeling tools (e.g., </a:t>
            </a:r>
            <a:r>
              <a:rPr lang="en-US" dirty="0" err="1"/>
              <a:t>Lucidchart</a:t>
            </a:r>
            <a:r>
              <a:rPr lang="en-US" dirty="0"/>
              <a:t>, draw.io) or create diagrams using drawing software.</a:t>
            </a:r>
          </a:p>
          <a:p>
            <a:pPr lvl="1"/>
            <a:endParaRPr lang="en-US" dirty="0"/>
          </a:p>
          <a:p>
            <a:pPr lvl="1"/>
            <a:r>
              <a:rPr lang="en-US" b="1" dirty="0"/>
              <a:t>Details</a:t>
            </a:r>
            <a:r>
              <a:rPr lang="en-US" dirty="0"/>
              <a:t>: Clearly label all entities, attributes, and relationships. Show primary and foreign key relationships in your ER diagram.</a:t>
            </a:r>
          </a:p>
        </p:txBody>
      </p:sp>
    </p:spTree>
    <p:extLst>
      <p:ext uri="{BB962C8B-B14F-4D97-AF65-F5344CB8AC3E}">
        <p14:creationId xmlns:p14="http://schemas.microsoft.com/office/powerpoint/2010/main" val="30634816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AC3D78-09EC-A479-D99C-44000368A4F4}"/>
              </a:ext>
            </a:extLst>
          </p:cNvPr>
          <p:cNvSpPr>
            <a:spLocks noGrp="1"/>
          </p:cNvSpPr>
          <p:nvPr>
            <p:ph type="title"/>
          </p:nvPr>
        </p:nvSpPr>
        <p:spPr/>
        <p:txBody>
          <a:bodyPr>
            <a:normAutofit/>
          </a:bodyPr>
          <a:lstStyle/>
          <a:p>
            <a:r>
              <a:rPr lang="en-US" dirty="0">
                <a:solidFill>
                  <a:srgbClr val="707070"/>
                </a:solidFill>
                <a:latin typeface="Open Sans" panose="020B0606030504020204" pitchFamily="34" charset="0"/>
              </a:rPr>
              <a:t>Guidelines</a:t>
            </a:r>
            <a:endParaRPr lang="en-US" dirty="0"/>
          </a:p>
        </p:txBody>
      </p:sp>
      <p:sp>
        <p:nvSpPr>
          <p:cNvPr id="3" name="Content Placeholder 2">
            <a:extLst>
              <a:ext uri="{FF2B5EF4-FFF2-40B4-BE49-F238E27FC236}">
                <a16:creationId xmlns:a16="http://schemas.microsoft.com/office/drawing/2014/main" id="{5C749329-F235-0E66-C49D-93447F5498C0}"/>
              </a:ext>
            </a:extLst>
          </p:cNvPr>
          <p:cNvSpPr>
            <a:spLocks noGrp="1"/>
          </p:cNvSpPr>
          <p:nvPr>
            <p:ph idx="1"/>
          </p:nvPr>
        </p:nvSpPr>
        <p:spPr>
          <a:xfrm>
            <a:off x="628650" y="1595120"/>
            <a:ext cx="7886700" cy="4897754"/>
          </a:xfrm>
        </p:spPr>
        <p:txBody>
          <a:bodyPr>
            <a:normAutofit/>
          </a:bodyPr>
          <a:lstStyle/>
          <a:p>
            <a:r>
              <a:rPr lang="en-US" dirty="0"/>
              <a:t>SQL Queries:</a:t>
            </a:r>
          </a:p>
          <a:p>
            <a:pPr lvl="1"/>
            <a:r>
              <a:rPr lang="en-US" b="1" dirty="0"/>
              <a:t>Formatting</a:t>
            </a:r>
            <a:r>
              <a:rPr lang="en-US" dirty="0"/>
              <a:t>: Write clean, well-formatted SQL queries. Use proper indentation and comments where necessary.</a:t>
            </a:r>
          </a:p>
          <a:p>
            <a:pPr lvl="1"/>
            <a:endParaRPr lang="en-US" dirty="0"/>
          </a:p>
          <a:p>
            <a:pPr lvl="1"/>
            <a:r>
              <a:rPr lang="en-US" b="1" dirty="0"/>
              <a:t>Functionality</a:t>
            </a:r>
            <a:r>
              <a:rPr lang="en-US" dirty="0"/>
              <a:t>: Ensure that the SQL queries create the database schema accurately and meet the requirements defined in the proposal.</a:t>
            </a:r>
          </a:p>
          <a:p>
            <a:pPr lvl="1"/>
            <a:endParaRPr lang="en-US" dirty="0"/>
          </a:p>
          <a:p>
            <a:pPr lvl="1"/>
            <a:r>
              <a:rPr lang="en-US" b="1" dirty="0"/>
              <a:t>Testing</a:t>
            </a:r>
            <a:r>
              <a:rPr lang="en-US" dirty="0"/>
              <a:t>: Test your SQL queries in a database environment to ensure they execute correctly and create the intended schema.</a:t>
            </a:r>
          </a:p>
          <a:p>
            <a:pPr lvl="1"/>
            <a:endParaRPr lang="en-US" dirty="0"/>
          </a:p>
          <a:p>
            <a:r>
              <a:rPr lang="en-US" dirty="0"/>
              <a:t>NoSQL Example:</a:t>
            </a:r>
          </a:p>
          <a:p>
            <a:pPr lvl="1"/>
            <a:r>
              <a:rPr lang="en-US" b="1" dirty="0"/>
              <a:t>Document Structure</a:t>
            </a:r>
            <a:r>
              <a:rPr lang="en-US" dirty="0"/>
              <a:t>: Provide a clear example of a document or documents, including key fields and nested structures if applicable.</a:t>
            </a:r>
          </a:p>
          <a:p>
            <a:pPr lvl="1"/>
            <a:endParaRPr lang="en-US" dirty="0"/>
          </a:p>
          <a:p>
            <a:pPr lvl="1"/>
            <a:r>
              <a:rPr lang="en-US" b="1" dirty="0"/>
              <a:t>Mapping</a:t>
            </a:r>
            <a:r>
              <a:rPr lang="en-US" dirty="0"/>
              <a:t>: Explain how the NoSQL document structure corresponds to the relational database schema and how it would handle similar data.</a:t>
            </a:r>
          </a:p>
        </p:txBody>
      </p:sp>
    </p:spTree>
    <p:extLst>
      <p:ext uri="{BB962C8B-B14F-4D97-AF65-F5344CB8AC3E}">
        <p14:creationId xmlns:p14="http://schemas.microsoft.com/office/powerpoint/2010/main" val="18868958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AC3D78-09EC-A479-D99C-44000368A4F4}"/>
              </a:ext>
            </a:extLst>
          </p:cNvPr>
          <p:cNvSpPr>
            <a:spLocks noGrp="1"/>
          </p:cNvSpPr>
          <p:nvPr>
            <p:ph type="title"/>
          </p:nvPr>
        </p:nvSpPr>
        <p:spPr/>
        <p:txBody>
          <a:bodyPr>
            <a:normAutofit/>
          </a:bodyPr>
          <a:lstStyle/>
          <a:p>
            <a:r>
              <a:rPr lang="en-US" dirty="0">
                <a:solidFill>
                  <a:srgbClr val="707070"/>
                </a:solidFill>
                <a:latin typeface="Open Sans" panose="020B0606030504020204" pitchFamily="34" charset="0"/>
              </a:rPr>
              <a:t>Submission Instructions</a:t>
            </a:r>
            <a:endParaRPr lang="en-US" dirty="0"/>
          </a:p>
        </p:txBody>
      </p:sp>
      <p:sp>
        <p:nvSpPr>
          <p:cNvPr id="3" name="Content Placeholder 2">
            <a:extLst>
              <a:ext uri="{FF2B5EF4-FFF2-40B4-BE49-F238E27FC236}">
                <a16:creationId xmlns:a16="http://schemas.microsoft.com/office/drawing/2014/main" id="{5C749329-F235-0E66-C49D-93447F5498C0}"/>
              </a:ext>
            </a:extLst>
          </p:cNvPr>
          <p:cNvSpPr>
            <a:spLocks noGrp="1"/>
          </p:cNvSpPr>
          <p:nvPr>
            <p:ph idx="1"/>
          </p:nvPr>
        </p:nvSpPr>
        <p:spPr>
          <a:xfrm>
            <a:off x="628650" y="1595120"/>
            <a:ext cx="7886700" cy="4897754"/>
          </a:xfrm>
        </p:spPr>
        <p:txBody>
          <a:bodyPr>
            <a:normAutofit/>
          </a:bodyPr>
          <a:lstStyle/>
          <a:p>
            <a:r>
              <a:rPr lang="en-US" b="1" dirty="0"/>
              <a:t>Proposal Document</a:t>
            </a:r>
            <a:r>
              <a:rPr lang="en-US" dirty="0"/>
              <a:t>: Submit a formal document detailing the functional and non-functional requirements. (pdf)</a:t>
            </a:r>
          </a:p>
          <a:p>
            <a:endParaRPr lang="en-US" dirty="0"/>
          </a:p>
          <a:p>
            <a:r>
              <a:rPr lang="en-US" b="1" dirty="0"/>
              <a:t>Database Model</a:t>
            </a:r>
            <a:r>
              <a:rPr lang="en-US" dirty="0"/>
              <a:t>: Include an ER diagram or equivalent database model with clear documentation. (</a:t>
            </a:r>
            <a:r>
              <a:rPr lang="en-US" dirty="0" err="1"/>
              <a:t>png|jpg</a:t>
            </a:r>
            <a:r>
              <a:rPr lang="en-US" dirty="0"/>
              <a:t>)</a:t>
            </a:r>
          </a:p>
          <a:p>
            <a:endParaRPr lang="en-US" dirty="0"/>
          </a:p>
          <a:p>
            <a:r>
              <a:rPr lang="en-US" b="1" dirty="0"/>
              <a:t>SQL Queries</a:t>
            </a:r>
            <a:r>
              <a:rPr lang="en-US" dirty="0"/>
              <a:t>: Submit a SQL script file (.</a:t>
            </a:r>
            <a:r>
              <a:rPr lang="en-US" dirty="0" err="1"/>
              <a:t>sql</a:t>
            </a:r>
            <a:r>
              <a:rPr lang="en-US" dirty="0"/>
              <a:t>) containing the queries to create the database schema.</a:t>
            </a:r>
          </a:p>
          <a:p>
            <a:endParaRPr lang="en-US" dirty="0"/>
          </a:p>
          <a:p>
            <a:r>
              <a:rPr lang="en-US" b="1" dirty="0"/>
              <a:t>NoSQL Example</a:t>
            </a:r>
            <a:r>
              <a:rPr lang="en-US" dirty="0"/>
              <a:t>: Include a document or description of the NoSQL data structure and how it maps to the relational database schema. (</a:t>
            </a:r>
            <a:r>
              <a:rPr lang="en-US" dirty="0" err="1"/>
              <a:t>json</a:t>
            </a:r>
            <a:r>
              <a:rPr lang="en-US" dirty="0"/>
              <a:t> and pdf)</a:t>
            </a:r>
          </a:p>
        </p:txBody>
      </p:sp>
    </p:spTree>
    <p:extLst>
      <p:ext uri="{BB962C8B-B14F-4D97-AF65-F5344CB8AC3E}">
        <p14:creationId xmlns:p14="http://schemas.microsoft.com/office/powerpoint/2010/main" val="34316102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AC3D78-09EC-A479-D99C-44000368A4F4}"/>
              </a:ext>
            </a:extLst>
          </p:cNvPr>
          <p:cNvSpPr>
            <a:spLocks noGrp="1"/>
          </p:cNvSpPr>
          <p:nvPr>
            <p:ph type="title"/>
          </p:nvPr>
        </p:nvSpPr>
        <p:spPr/>
        <p:txBody>
          <a:bodyPr>
            <a:normAutofit/>
          </a:bodyPr>
          <a:lstStyle/>
          <a:p>
            <a:r>
              <a:rPr lang="en-US" dirty="0">
                <a:solidFill>
                  <a:srgbClr val="707070"/>
                </a:solidFill>
                <a:latin typeface="Open Sans" panose="020B0606030504020204" pitchFamily="34" charset="0"/>
              </a:rPr>
              <a:t>Submission Instructions</a:t>
            </a:r>
            <a:endParaRPr lang="en-US" dirty="0"/>
          </a:p>
        </p:txBody>
      </p:sp>
      <p:sp>
        <p:nvSpPr>
          <p:cNvPr id="3" name="Content Placeholder 2">
            <a:extLst>
              <a:ext uri="{FF2B5EF4-FFF2-40B4-BE49-F238E27FC236}">
                <a16:creationId xmlns:a16="http://schemas.microsoft.com/office/drawing/2014/main" id="{5C749329-F235-0E66-C49D-93447F5498C0}"/>
              </a:ext>
            </a:extLst>
          </p:cNvPr>
          <p:cNvSpPr>
            <a:spLocks noGrp="1"/>
          </p:cNvSpPr>
          <p:nvPr>
            <p:ph idx="1"/>
          </p:nvPr>
        </p:nvSpPr>
        <p:spPr>
          <a:xfrm>
            <a:off x="628650" y="1595120"/>
            <a:ext cx="7886700" cy="4897754"/>
          </a:xfrm>
        </p:spPr>
        <p:txBody>
          <a:bodyPr>
            <a:normAutofit/>
          </a:bodyPr>
          <a:lstStyle/>
          <a:p>
            <a:r>
              <a:rPr lang="en-US" b="1" dirty="0"/>
              <a:t>Deadline</a:t>
            </a:r>
            <a:r>
              <a:rPr lang="en-US" dirty="0"/>
              <a:t>: Wednesday Session (11/9) </a:t>
            </a:r>
          </a:p>
          <a:p>
            <a:endParaRPr lang="en-US" dirty="0"/>
          </a:p>
          <a:p>
            <a:r>
              <a:rPr lang="en-US" b="1" dirty="0"/>
              <a:t>Format</a:t>
            </a:r>
            <a:r>
              <a:rPr lang="en-US" dirty="0"/>
              <a:t>: Submit your assignment as a single ZIP file containing all the required documents and files.</a:t>
            </a:r>
          </a:p>
          <a:p>
            <a:endParaRPr lang="en-US" dirty="0"/>
          </a:p>
          <a:p>
            <a:r>
              <a:rPr lang="en-US" b="1" dirty="0"/>
              <a:t>Evaluation Criteria</a:t>
            </a:r>
            <a:r>
              <a:rPr lang="en-US" dirty="0"/>
              <a:t>:</a:t>
            </a:r>
          </a:p>
          <a:p>
            <a:pPr lvl="1"/>
            <a:r>
              <a:rPr lang="en-US" dirty="0"/>
              <a:t>Completeness and accuracy of the requirements proposal.</a:t>
            </a:r>
          </a:p>
          <a:p>
            <a:pPr lvl="1"/>
            <a:r>
              <a:rPr lang="en-US" dirty="0"/>
              <a:t>Quality and correctness of the database model.</a:t>
            </a:r>
          </a:p>
          <a:p>
            <a:pPr lvl="1"/>
            <a:r>
              <a:rPr lang="en-US" dirty="0"/>
              <a:t>Functionality and correctness of SQL queries.</a:t>
            </a:r>
          </a:p>
          <a:p>
            <a:pPr lvl="1"/>
            <a:r>
              <a:rPr lang="en-US" dirty="0"/>
              <a:t>Clarity and relevance of the NoSQL example.</a:t>
            </a:r>
          </a:p>
        </p:txBody>
      </p:sp>
    </p:spTree>
    <p:extLst>
      <p:ext uri="{BB962C8B-B14F-4D97-AF65-F5344CB8AC3E}">
        <p14:creationId xmlns:p14="http://schemas.microsoft.com/office/powerpoint/2010/main" val="22906082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14611</TotalTime>
  <Words>962</Words>
  <Application>Microsoft Office PowerPoint</Application>
  <PresentationFormat>On-screen Show (4:3)</PresentationFormat>
  <Paragraphs>78</Paragraphs>
  <Slides>9</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Open Sans</vt:lpstr>
      <vt:lpstr>Times New Roman</vt:lpstr>
      <vt:lpstr>Office Theme</vt:lpstr>
      <vt:lpstr>Week 1 | Assignments  Software Engineering Process: Requirements, Database Modeling, and SQL Implementation</vt:lpstr>
      <vt:lpstr>Objectives</vt:lpstr>
      <vt:lpstr>E-commerce Website</vt:lpstr>
      <vt:lpstr>Expectations</vt:lpstr>
      <vt:lpstr>Expectations</vt:lpstr>
      <vt:lpstr>Guidelines</vt:lpstr>
      <vt:lpstr>Guidelines</vt:lpstr>
      <vt:lpstr>Submission Instructions</vt:lpstr>
      <vt:lpstr>Submission Instructions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 Introduction</dc:title>
  <dc:creator>sam</dc:creator>
  <cp:lastModifiedBy>عمر هشام على عبدالرزاق</cp:lastModifiedBy>
  <cp:revision>475</cp:revision>
  <dcterms:created xsi:type="dcterms:W3CDTF">2009-12-29T10:39:27Z</dcterms:created>
  <dcterms:modified xsi:type="dcterms:W3CDTF">2024-09-07T04:05:26Z</dcterms:modified>
</cp:coreProperties>
</file>