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80" r:id="rId3"/>
    <p:sldId id="257" r:id="rId4"/>
    <p:sldId id="259" r:id="rId5"/>
    <p:sldId id="309" r:id="rId6"/>
    <p:sldId id="282" r:id="rId7"/>
    <p:sldId id="283" r:id="rId8"/>
    <p:sldId id="284" r:id="rId9"/>
    <p:sldId id="285" r:id="rId10"/>
    <p:sldId id="291" r:id="rId11"/>
    <p:sldId id="287" r:id="rId12"/>
    <p:sldId id="286" r:id="rId13"/>
    <p:sldId id="288" r:id="rId14"/>
    <p:sldId id="289" r:id="rId15"/>
    <p:sldId id="292" r:id="rId16"/>
    <p:sldId id="301" r:id="rId17"/>
    <p:sldId id="290" r:id="rId18"/>
    <p:sldId id="302" r:id="rId19"/>
    <p:sldId id="293" r:id="rId20"/>
    <p:sldId id="303" r:id="rId21"/>
    <p:sldId id="294" r:id="rId22"/>
    <p:sldId id="304" r:id="rId23"/>
    <p:sldId id="295" r:id="rId24"/>
    <p:sldId id="305" r:id="rId25"/>
    <p:sldId id="296" r:id="rId26"/>
    <p:sldId id="306" r:id="rId27"/>
    <p:sldId id="297" r:id="rId28"/>
    <p:sldId id="298" r:id="rId29"/>
    <p:sldId id="299" r:id="rId30"/>
    <p:sldId id="300" r:id="rId31"/>
    <p:sldId id="307" r:id="rId32"/>
    <p:sldId id="308" r:id="rId33"/>
    <p:sldId id="310" r:id="rId34"/>
    <p:sldId id="313" r:id="rId35"/>
    <p:sldId id="312" r:id="rId36"/>
    <p:sldId id="314" r:id="rId37"/>
    <p:sldId id="315" r:id="rId38"/>
    <p:sldId id="316" r:id="rId39"/>
    <p:sldId id="317" r:id="rId40"/>
    <p:sldId id="318" r:id="rId41"/>
    <p:sldId id="321" r:id="rId42"/>
    <p:sldId id="274" r:id="rId43"/>
    <p:sldId id="277" r:id="rId44"/>
    <p:sldId id="261" r:id="rId45"/>
    <p:sldId id="264" r:id="rId46"/>
    <p:sldId id="281" r:id="rId47"/>
    <p:sldId id="319"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080" autoAdjust="0"/>
    <p:restoredTop sz="94660"/>
  </p:normalViewPr>
  <p:slideViewPr>
    <p:cSldViewPr snapToGrid="0">
      <p:cViewPr varScale="1">
        <p:scale>
          <a:sx n="79" d="100"/>
          <a:sy n="79" d="100"/>
        </p:scale>
        <p:origin x="38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ata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svg"/><Relationship Id="rId1" Type="http://schemas.openxmlformats.org/officeDocument/2006/relationships/image" Target="../media/image54.png"/><Relationship Id="rId4" Type="http://schemas.openxmlformats.org/officeDocument/2006/relationships/image" Target="../media/image5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svg"/><Relationship Id="rId1" Type="http://schemas.openxmlformats.org/officeDocument/2006/relationships/image" Target="../media/image54.png"/><Relationship Id="rId4" Type="http://schemas.openxmlformats.org/officeDocument/2006/relationships/image" Target="../media/image5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4963C8-E8AF-4547-9176-D9DC89794DB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13AAAFF-32FE-4C1F-B830-6959162F90EE}">
      <dgm:prSet/>
      <dgm:spPr/>
      <dgm:t>
        <a:bodyPr/>
        <a:lstStyle/>
        <a:p>
          <a:r>
            <a:rPr lang="en-US" u="sng" baseline="0"/>
            <a:t>Mean Absolute Error (MAE)</a:t>
          </a:r>
          <a:r>
            <a:rPr lang="en-US" baseline="0"/>
            <a:t>: Every residual (distance between fitted line and observation) needs to be calculated for every data point, taking only the absolute value of each. Then the average of the residuals is the MAE.</a:t>
          </a:r>
          <a:endParaRPr lang="en-US"/>
        </a:p>
      </dgm:t>
    </dgm:pt>
    <dgm:pt modelId="{0E22E795-39D6-4B4C-A25D-C053363F78F5}" type="parTrans" cxnId="{B8E8A04F-1458-4714-BE35-9E66B167D231}">
      <dgm:prSet/>
      <dgm:spPr/>
      <dgm:t>
        <a:bodyPr/>
        <a:lstStyle/>
        <a:p>
          <a:endParaRPr lang="en-US"/>
        </a:p>
      </dgm:t>
    </dgm:pt>
    <dgm:pt modelId="{AD94F792-448E-43C1-9B63-D3BFC13DA79C}" type="sibTrans" cxnId="{B8E8A04F-1458-4714-BE35-9E66B167D231}">
      <dgm:prSet/>
      <dgm:spPr/>
      <dgm:t>
        <a:bodyPr/>
        <a:lstStyle/>
        <a:p>
          <a:endParaRPr lang="en-US"/>
        </a:p>
      </dgm:t>
    </dgm:pt>
    <dgm:pt modelId="{0AEA216D-B6F4-4694-89A9-E102D581008F}">
      <dgm:prSet/>
      <dgm:spPr/>
      <dgm:t>
        <a:bodyPr/>
        <a:lstStyle/>
        <a:p>
          <a:r>
            <a:rPr lang="en-US" u="sng" baseline="0"/>
            <a:t>Mean Squared Error (MSE):</a:t>
          </a:r>
          <a:r>
            <a:rPr lang="en-US" baseline="0"/>
            <a:t> The MSE is just like the MAE, but squares the difference before summing them all instead of using the absolute value. MSE is more popular because it punishes larger which tend to be useful in the real world.</a:t>
          </a:r>
          <a:endParaRPr lang="en-US"/>
        </a:p>
      </dgm:t>
    </dgm:pt>
    <dgm:pt modelId="{41CE464A-2C71-4456-9DE5-75EAAC6DFAD9}" type="parTrans" cxnId="{1B53EE0B-84FC-4362-A967-045946645CD3}">
      <dgm:prSet/>
      <dgm:spPr/>
      <dgm:t>
        <a:bodyPr/>
        <a:lstStyle/>
        <a:p>
          <a:endParaRPr lang="en-US"/>
        </a:p>
      </dgm:t>
    </dgm:pt>
    <dgm:pt modelId="{6FA272AB-B0E7-4AEF-9738-EE5AE1808FE4}" type="sibTrans" cxnId="{1B53EE0B-84FC-4362-A967-045946645CD3}">
      <dgm:prSet/>
      <dgm:spPr/>
      <dgm:t>
        <a:bodyPr/>
        <a:lstStyle/>
        <a:p>
          <a:endParaRPr lang="en-US"/>
        </a:p>
      </dgm:t>
    </dgm:pt>
    <dgm:pt modelId="{D26FD15D-2A6C-45AC-BFC1-2DC24858F67C}">
      <dgm:prSet/>
      <dgm:spPr/>
      <dgm:t>
        <a:bodyPr/>
        <a:lstStyle/>
        <a:p>
          <a:r>
            <a:rPr lang="en-US" u="sng" baseline="0"/>
            <a:t>R2:</a:t>
          </a:r>
          <a:r>
            <a:rPr lang="en-US" baseline="0"/>
            <a:t> In regression, R2 a statistical measure of how well the regression predictions approximate the real data points.</a:t>
          </a:r>
          <a:endParaRPr lang="en-US"/>
        </a:p>
      </dgm:t>
    </dgm:pt>
    <dgm:pt modelId="{2B691554-C061-431A-AA22-4D211C2D87E3}" type="parTrans" cxnId="{4913C41C-D4D2-41AA-A3BC-9ECC42EEFCEB}">
      <dgm:prSet/>
      <dgm:spPr/>
      <dgm:t>
        <a:bodyPr/>
        <a:lstStyle/>
        <a:p>
          <a:endParaRPr lang="en-US"/>
        </a:p>
      </dgm:t>
    </dgm:pt>
    <dgm:pt modelId="{C8EAD12B-865F-4449-9890-D856D3D55ECA}" type="sibTrans" cxnId="{4913C41C-D4D2-41AA-A3BC-9ECC42EEFCEB}">
      <dgm:prSet/>
      <dgm:spPr/>
      <dgm:t>
        <a:bodyPr/>
        <a:lstStyle/>
        <a:p>
          <a:endParaRPr lang="en-US"/>
        </a:p>
      </dgm:t>
    </dgm:pt>
    <dgm:pt modelId="{EFB61453-DF2E-43DE-BAB7-50E664FBEA03}" type="pres">
      <dgm:prSet presAssocID="{324963C8-E8AF-4547-9176-D9DC89794DBD}" presName="root" presStyleCnt="0">
        <dgm:presLayoutVars>
          <dgm:dir/>
          <dgm:resizeHandles val="exact"/>
        </dgm:presLayoutVars>
      </dgm:prSet>
      <dgm:spPr/>
    </dgm:pt>
    <dgm:pt modelId="{21FD47C0-7834-41F0-BEDA-C9412EA5E8E8}" type="pres">
      <dgm:prSet presAssocID="{913AAAFF-32FE-4C1F-B830-6959162F90EE}" presName="compNode" presStyleCnt="0"/>
      <dgm:spPr/>
    </dgm:pt>
    <dgm:pt modelId="{CB378CF9-07D9-4B3D-A172-6CE1164312DA}" type="pres">
      <dgm:prSet presAssocID="{913AAAFF-32FE-4C1F-B830-6959162F90EE}" presName="bgRect" presStyleLbl="bgShp" presStyleIdx="0" presStyleCnt="3"/>
      <dgm:spPr/>
    </dgm:pt>
    <dgm:pt modelId="{7B9C1D82-4F94-4AA3-A8EB-A1AF4DEB303C}" type="pres">
      <dgm:prSet presAssocID="{913AAAFF-32FE-4C1F-B830-6959162F90E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orkflow"/>
        </a:ext>
      </dgm:extLst>
    </dgm:pt>
    <dgm:pt modelId="{E964BC6C-EB0B-44CC-8A13-B7C834EE65CB}" type="pres">
      <dgm:prSet presAssocID="{913AAAFF-32FE-4C1F-B830-6959162F90EE}" presName="spaceRect" presStyleCnt="0"/>
      <dgm:spPr/>
    </dgm:pt>
    <dgm:pt modelId="{F68674FB-C57D-49B7-B2C8-A5B04E3C3EAA}" type="pres">
      <dgm:prSet presAssocID="{913AAAFF-32FE-4C1F-B830-6959162F90EE}" presName="parTx" presStyleLbl="revTx" presStyleIdx="0" presStyleCnt="3">
        <dgm:presLayoutVars>
          <dgm:chMax val="0"/>
          <dgm:chPref val="0"/>
        </dgm:presLayoutVars>
      </dgm:prSet>
      <dgm:spPr/>
    </dgm:pt>
    <dgm:pt modelId="{9F71BD96-CA7C-40E0-BE25-F6DA20BDDD35}" type="pres">
      <dgm:prSet presAssocID="{AD94F792-448E-43C1-9B63-D3BFC13DA79C}" presName="sibTrans" presStyleCnt="0"/>
      <dgm:spPr/>
    </dgm:pt>
    <dgm:pt modelId="{E6419D55-A93C-42D3-B49E-A7F12395ABDC}" type="pres">
      <dgm:prSet presAssocID="{0AEA216D-B6F4-4694-89A9-E102D581008F}" presName="compNode" presStyleCnt="0"/>
      <dgm:spPr/>
    </dgm:pt>
    <dgm:pt modelId="{8D8037D7-6023-4AF1-9CB0-B6D856ECF39F}" type="pres">
      <dgm:prSet presAssocID="{0AEA216D-B6F4-4694-89A9-E102D581008F}" presName="bgRect" presStyleLbl="bgShp" presStyleIdx="1" presStyleCnt="3"/>
      <dgm:spPr/>
    </dgm:pt>
    <dgm:pt modelId="{D2B4AC50-74C4-4AD5-A41A-35956AD2C145}" type="pres">
      <dgm:prSet presAssocID="{0AEA216D-B6F4-4694-89A9-E102D581008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D268938B-737C-4035-8739-6DA86FE8E055}" type="pres">
      <dgm:prSet presAssocID="{0AEA216D-B6F4-4694-89A9-E102D581008F}" presName="spaceRect" presStyleCnt="0"/>
      <dgm:spPr/>
    </dgm:pt>
    <dgm:pt modelId="{52AA764B-B09F-4BA7-BC04-A078091AAB92}" type="pres">
      <dgm:prSet presAssocID="{0AEA216D-B6F4-4694-89A9-E102D581008F}" presName="parTx" presStyleLbl="revTx" presStyleIdx="1" presStyleCnt="3">
        <dgm:presLayoutVars>
          <dgm:chMax val="0"/>
          <dgm:chPref val="0"/>
        </dgm:presLayoutVars>
      </dgm:prSet>
      <dgm:spPr/>
    </dgm:pt>
    <dgm:pt modelId="{80C5F59C-284E-4070-BDF3-C2B80C620AE9}" type="pres">
      <dgm:prSet presAssocID="{6FA272AB-B0E7-4AEF-9738-EE5AE1808FE4}" presName="sibTrans" presStyleCnt="0"/>
      <dgm:spPr/>
    </dgm:pt>
    <dgm:pt modelId="{87654F45-74BA-4391-9EE9-4D79995D420C}" type="pres">
      <dgm:prSet presAssocID="{D26FD15D-2A6C-45AC-BFC1-2DC24858F67C}" presName="compNode" presStyleCnt="0"/>
      <dgm:spPr/>
    </dgm:pt>
    <dgm:pt modelId="{60097757-4476-4F25-8BC4-3BF912117773}" type="pres">
      <dgm:prSet presAssocID="{D26FD15D-2A6C-45AC-BFC1-2DC24858F67C}" presName="bgRect" presStyleLbl="bgShp" presStyleIdx="2" presStyleCnt="3"/>
      <dgm:spPr/>
    </dgm:pt>
    <dgm:pt modelId="{73BA0F41-E5E8-413C-8E11-584F0446E3B6}" type="pres">
      <dgm:prSet presAssocID="{D26FD15D-2A6C-45AC-BFC1-2DC24858F67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886AD3D8-DDE6-4CA3-ACE5-B721B0F8874A}" type="pres">
      <dgm:prSet presAssocID="{D26FD15D-2A6C-45AC-BFC1-2DC24858F67C}" presName="spaceRect" presStyleCnt="0"/>
      <dgm:spPr/>
    </dgm:pt>
    <dgm:pt modelId="{846EFF9E-833F-40D3-A770-3D7745B94EDD}" type="pres">
      <dgm:prSet presAssocID="{D26FD15D-2A6C-45AC-BFC1-2DC24858F67C}" presName="parTx" presStyleLbl="revTx" presStyleIdx="2" presStyleCnt="3">
        <dgm:presLayoutVars>
          <dgm:chMax val="0"/>
          <dgm:chPref val="0"/>
        </dgm:presLayoutVars>
      </dgm:prSet>
      <dgm:spPr/>
    </dgm:pt>
  </dgm:ptLst>
  <dgm:cxnLst>
    <dgm:cxn modelId="{1B53EE0B-84FC-4362-A967-045946645CD3}" srcId="{324963C8-E8AF-4547-9176-D9DC89794DBD}" destId="{0AEA216D-B6F4-4694-89A9-E102D581008F}" srcOrd="1" destOrd="0" parTransId="{41CE464A-2C71-4456-9DE5-75EAAC6DFAD9}" sibTransId="{6FA272AB-B0E7-4AEF-9738-EE5AE1808FE4}"/>
    <dgm:cxn modelId="{8190481C-85BD-4C23-996E-BC608636EEDA}" type="presOf" srcId="{913AAAFF-32FE-4C1F-B830-6959162F90EE}" destId="{F68674FB-C57D-49B7-B2C8-A5B04E3C3EAA}" srcOrd="0" destOrd="0" presId="urn:microsoft.com/office/officeart/2018/2/layout/IconVerticalSolidList"/>
    <dgm:cxn modelId="{4913C41C-D4D2-41AA-A3BC-9ECC42EEFCEB}" srcId="{324963C8-E8AF-4547-9176-D9DC89794DBD}" destId="{D26FD15D-2A6C-45AC-BFC1-2DC24858F67C}" srcOrd="2" destOrd="0" parTransId="{2B691554-C061-431A-AA22-4D211C2D87E3}" sibTransId="{C8EAD12B-865F-4449-9890-D856D3D55ECA}"/>
    <dgm:cxn modelId="{2BF7822C-4A68-40B7-B92C-F680DB1B63CC}" type="presOf" srcId="{0AEA216D-B6F4-4694-89A9-E102D581008F}" destId="{52AA764B-B09F-4BA7-BC04-A078091AAB92}" srcOrd="0" destOrd="0" presId="urn:microsoft.com/office/officeart/2018/2/layout/IconVerticalSolidList"/>
    <dgm:cxn modelId="{B8E8A04F-1458-4714-BE35-9E66B167D231}" srcId="{324963C8-E8AF-4547-9176-D9DC89794DBD}" destId="{913AAAFF-32FE-4C1F-B830-6959162F90EE}" srcOrd="0" destOrd="0" parTransId="{0E22E795-39D6-4B4C-A25D-C053363F78F5}" sibTransId="{AD94F792-448E-43C1-9B63-D3BFC13DA79C}"/>
    <dgm:cxn modelId="{DEC9A499-8E8E-4090-AF4C-25DEF2056B8F}" type="presOf" srcId="{324963C8-E8AF-4547-9176-D9DC89794DBD}" destId="{EFB61453-DF2E-43DE-BAB7-50E664FBEA03}" srcOrd="0" destOrd="0" presId="urn:microsoft.com/office/officeart/2018/2/layout/IconVerticalSolidList"/>
    <dgm:cxn modelId="{048B58BB-EC01-4867-93FA-4303C0169DA3}" type="presOf" srcId="{D26FD15D-2A6C-45AC-BFC1-2DC24858F67C}" destId="{846EFF9E-833F-40D3-A770-3D7745B94EDD}" srcOrd="0" destOrd="0" presId="urn:microsoft.com/office/officeart/2018/2/layout/IconVerticalSolidList"/>
    <dgm:cxn modelId="{85063A99-F75F-49F4-8A8D-EBB02E2F22E5}" type="presParOf" srcId="{EFB61453-DF2E-43DE-BAB7-50E664FBEA03}" destId="{21FD47C0-7834-41F0-BEDA-C9412EA5E8E8}" srcOrd="0" destOrd="0" presId="urn:microsoft.com/office/officeart/2018/2/layout/IconVerticalSolidList"/>
    <dgm:cxn modelId="{4ABB020E-BE19-4D6A-A356-3DE64B0D2F25}" type="presParOf" srcId="{21FD47C0-7834-41F0-BEDA-C9412EA5E8E8}" destId="{CB378CF9-07D9-4B3D-A172-6CE1164312DA}" srcOrd="0" destOrd="0" presId="urn:microsoft.com/office/officeart/2018/2/layout/IconVerticalSolidList"/>
    <dgm:cxn modelId="{9DF69103-41A1-4E78-A76E-E4426CC52F1C}" type="presParOf" srcId="{21FD47C0-7834-41F0-BEDA-C9412EA5E8E8}" destId="{7B9C1D82-4F94-4AA3-A8EB-A1AF4DEB303C}" srcOrd="1" destOrd="0" presId="urn:microsoft.com/office/officeart/2018/2/layout/IconVerticalSolidList"/>
    <dgm:cxn modelId="{76707CFB-FD95-4C33-BC45-ADCD54A10238}" type="presParOf" srcId="{21FD47C0-7834-41F0-BEDA-C9412EA5E8E8}" destId="{E964BC6C-EB0B-44CC-8A13-B7C834EE65CB}" srcOrd="2" destOrd="0" presId="urn:microsoft.com/office/officeart/2018/2/layout/IconVerticalSolidList"/>
    <dgm:cxn modelId="{B0AC3213-BAC8-460C-9343-ACE55A92E8B9}" type="presParOf" srcId="{21FD47C0-7834-41F0-BEDA-C9412EA5E8E8}" destId="{F68674FB-C57D-49B7-B2C8-A5B04E3C3EAA}" srcOrd="3" destOrd="0" presId="urn:microsoft.com/office/officeart/2018/2/layout/IconVerticalSolidList"/>
    <dgm:cxn modelId="{3DE1536B-9124-495B-92A0-E1E0A61BE2EF}" type="presParOf" srcId="{EFB61453-DF2E-43DE-BAB7-50E664FBEA03}" destId="{9F71BD96-CA7C-40E0-BE25-F6DA20BDDD35}" srcOrd="1" destOrd="0" presId="urn:microsoft.com/office/officeart/2018/2/layout/IconVerticalSolidList"/>
    <dgm:cxn modelId="{831077E0-3165-4E3A-860C-07C107E5FF24}" type="presParOf" srcId="{EFB61453-DF2E-43DE-BAB7-50E664FBEA03}" destId="{E6419D55-A93C-42D3-B49E-A7F12395ABDC}" srcOrd="2" destOrd="0" presId="urn:microsoft.com/office/officeart/2018/2/layout/IconVerticalSolidList"/>
    <dgm:cxn modelId="{5195CE54-296A-49BE-ABD9-858D971E060E}" type="presParOf" srcId="{E6419D55-A93C-42D3-B49E-A7F12395ABDC}" destId="{8D8037D7-6023-4AF1-9CB0-B6D856ECF39F}" srcOrd="0" destOrd="0" presId="urn:microsoft.com/office/officeart/2018/2/layout/IconVerticalSolidList"/>
    <dgm:cxn modelId="{74E9442E-942B-4D79-B5D9-12E3C19C495E}" type="presParOf" srcId="{E6419D55-A93C-42D3-B49E-A7F12395ABDC}" destId="{D2B4AC50-74C4-4AD5-A41A-35956AD2C145}" srcOrd="1" destOrd="0" presId="urn:microsoft.com/office/officeart/2018/2/layout/IconVerticalSolidList"/>
    <dgm:cxn modelId="{004297F1-D591-498D-B1DD-77D4B9C7BB5C}" type="presParOf" srcId="{E6419D55-A93C-42D3-B49E-A7F12395ABDC}" destId="{D268938B-737C-4035-8739-6DA86FE8E055}" srcOrd="2" destOrd="0" presId="urn:microsoft.com/office/officeart/2018/2/layout/IconVerticalSolidList"/>
    <dgm:cxn modelId="{ABE9F233-9391-4B76-84EA-DC517C932DF7}" type="presParOf" srcId="{E6419D55-A93C-42D3-B49E-A7F12395ABDC}" destId="{52AA764B-B09F-4BA7-BC04-A078091AAB92}" srcOrd="3" destOrd="0" presId="urn:microsoft.com/office/officeart/2018/2/layout/IconVerticalSolidList"/>
    <dgm:cxn modelId="{4D7BFB60-9B55-4652-82EC-4F7698E41D97}" type="presParOf" srcId="{EFB61453-DF2E-43DE-BAB7-50E664FBEA03}" destId="{80C5F59C-284E-4070-BDF3-C2B80C620AE9}" srcOrd="3" destOrd="0" presId="urn:microsoft.com/office/officeart/2018/2/layout/IconVerticalSolidList"/>
    <dgm:cxn modelId="{7850A7C5-EA11-4435-A0B6-8441C979DD20}" type="presParOf" srcId="{EFB61453-DF2E-43DE-BAB7-50E664FBEA03}" destId="{87654F45-74BA-4391-9EE9-4D79995D420C}" srcOrd="4" destOrd="0" presId="urn:microsoft.com/office/officeart/2018/2/layout/IconVerticalSolidList"/>
    <dgm:cxn modelId="{8F28D57A-6E16-4342-9023-3B5985F6D355}" type="presParOf" srcId="{87654F45-74BA-4391-9EE9-4D79995D420C}" destId="{60097757-4476-4F25-8BC4-3BF912117773}" srcOrd="0" destOrd="0" presId="urn:microsoft.com/office/officeart/2018/2/layout/IconVerticalSolidList"/>
    <dgm:cxn modelId="{AED225DA-4EF2-4145-97EB-03B05C93D744}" type="presParOf" srcId="{87654F45-74BA-4391-9EE9-4D79995D420C}" destId="{73BA0F41-E5E8-413C-8E11-584F0446E3B6}" srcOrd="1" destOrd="0" presId="urn:microsoft.com/office/officeart/2018/2/layout/IconVerticalSolidList"/>
    <dgm:cxn modelId="{7F6BF552-8596-4209-9C98-46DAC4B47AA6}" type="presParOf" srcId="{87654F45-74BA-4391-9EE9-4D79995D420C}" destId="{886AD3D8-DDE6-4CA3-ACE5-B721B0F8874A}" srcOrd="2" destOrd="0" presId="urn:microsoft.com/office/officeart/2018/2/layout/IconVerticalSolidList"/>
    <dgm:cxn modelId="{7CF87F01-9FC3-4911-8C8C-AF445726AB73}" type="presParOf" srcId="{87654F45-74BA-4391-9EE9-4D79995D420C}" destId="{846EFF9E-833F-40D3-A770-3D7745B94EDD}"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7FF495-AB7C-4104-8CBD-3308F692B224}" type="doc">
      <dgm:prSet loTypeId="urn:microsoft.com/office/officeart/2018/2/layout/IconCircleList" loCatId="icon" qsTypeId="urn:microsoft.com/office/officeart/2005/8/quickstyle/simple1" qsCatId="simple" csTypeId="urn:microsoft.com/office/officeart/2018/5/colors/Iconchunking_neutralicon_accent3_2" csCatId="accent3" phldr="1"/>
      <dgm:spPr/>
      <dgm:t>
        <a:bodyPr/>
        <a:lstStyle/>
        <a:p>
          <a:endParaRPr lang="en-US"/>
        </a:p>
      </dgm:t>
    </dgm:pt>
    <dgm:pt modelId="{154BEB27-D4FB-403F-AF5A-0C7D6DDE3714}">
      <dgm:prSet/>
      <dgm:spPr/>
      <dgm:t>
        <a:bodyPr/>
        <a:lstStyle/>
        <a:p>
          <a:r>
            <a:rPr lang="en-US"/>
            <a:t>what are the number of units are sold for each month?</a:t>
          </a:r>
        </a:p>
      </dgm:t>
    </dgm:pt>
    <dgm:pt modelId="{EA59883B-521C-4EF0-BFED-54EC1312335A}" type="parTrans" cxnId="{AE3C3F29-1893-4F5D-9BD3-E82FBDAF8D3B}">
      <dgm:prSet/>
      <dgm:spPr/>
      <dgm:t>
        <a:bodyPr/>
        <a:lstStyle/>
        <a:p>
          <a:endParaRPr lang="en-US"/>
        </a:p>
      </dgm:t>
    </dgm:pt>
    <dgm:pt modelId="{8622B194-DAD6-43AE-806B-9EC03C420AB4}" type="sibTrans" cxnId="{AE3C3F29-1893-4F5D-9BD3-E82FBDAF8D3B}">
      <dgm:prSet/>
      <dgm:spPr/>
      <dgm:t>
        <a:bodyPr/>
        <a:lstStyle/>
        <a:p>
          <a:endParaRPr lang="en-US"/>
        </a:p>
      </dgm:t>
    </dgm:pt>
    <dgm:pt modelId="{09B1E67F-1575-443D-920B-C94BF4CE2E78}">
      <dgm:prSet/>
      <dgm:spPr/>
      <dgm:t>
        <a:bodyPr/>
        <a:lstStyle/>
        <a:p>
          <a:r>
            <a:rPr lang="en-US"/>
            <a:t>What is the new building at the lowest selling price?</a:t>
          </a:r>
        </a:p>
      </dgm:t>
    </dgm:pt>
    <dgm:pt modelId="{4663CF6A-1AC6-4CBF-93E1-BA08C3E39F14}" type="parTrans" cxnId="{FBD20BCD-DFD2-403A-A463-D83125BC4C01}">
      <dgm:prSet/>
      <dgm:spPr/>
      <dgm:t>
        <a:bodyPr/>
        <a:lstStyle/>
        <a:p>
          <a:endParaRPr lang="en-US"/>
        </a:p>
      </dgm:t>
    </dgm:pt>
    <dgm:pt modelId="{AD05D3AF-B3FB-4AEE-8738-7793A39A537B}" type="sibTrans" cxnId="{FBD20BCD-DFD2-403A-A463-D83125BC4C01}">
      <dgm:prSet/>
      <dgm:spPr/>
      <dgm:t>
        <a:bodyPr/>
        <a:lstStyle/>
        <a:p>
          <a:endParaRPr lang="en-US"/>
        </a:p>
      </dgm:t>
    </dgm:pt>
    <dgm:pt modelId="{979E3D88-7788-4949-A6A7-6D6881B971A6}" type="pres">
      <dgm:prSet presAssocID="{ED7FF495-AB7C-4104-8CBD-3308F692B224}" presName="root" presStyleCnt="0">
        <dgm:presLayoutVars>
          <dgm:dir/>
          <dgm:resizeHandles val="exact"/>
        </dgm:presLayoutVars>
      </dgm:prSet>
      <dgm:spPr/>
    </dgm:pt>
    <dgm:pt modelId="{E71E2AFF-7969-4346-A0B4-1673978C5AEB}" type="pres">
      <dgm:prSet presAssocID="{ED7FF495-AB7C-4104-8CBD-3308F692B224}" presName="container" presStyleCnt="0">
        <dgm:presLayoutVars>
          <dgm:dir/>
          <dgm:resizeHandles val="exact"/>
        </dgm:presLayoutVars>
      </dgm:prSet>
      <dgm:spPr/>
    </dgm:pt>
    <dgm:pt modelId="{141E2443-565D-47FF-9FDC-DC029379CCC6}" type="pres">
      <dgm:prSet presAssocID="{154BEB27-D4FB-403F-AF5A-0C7D6DDE3714}" presName="compNode" presStyleCnt="0"/>
      <dgm:spPr/>
    </dgm:pt>
    <dgm:pt modelId="{4C91800E-81E5-4F13-A96C-941FDABD857D}" type="pres">
      <dgm:prSet presAssocID="{154BEB27-D4FB-403F-AF5A-0C7D6DDE3714}" presName="iconBgRect" presStyleLbl="bgShp" presStyleIdx="0" presStyleCnt="2"/>
      <dgm:spPr/>
    </dgm:pt>
    <dgm:pt modelId="{334D5D2E-F380-4C40-9DC7-D28CFD7989DC}" type="pres">
      <dgm:prSet presAssocID="{154BEB27-D4FB-403F-AF5A-0C7D6DDE371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3767B805-1157-434B-98A7-EB4A397524CD}" type="pres">
      <dgm:prSet presAssocID="{154BEB27-D4FB-403F-AF5A-0C7D6DDE3714}" presName="spaceRect" presStyleCnt="0"/>
      <dgm:spPr/>
    </dgm:pt>
    <dgm:pt modelId="{5E53D0E3-CE5B-41D9-B67E-711BA49C5FE0}" type="pres">
      <dgm:prSet presAssocID="{154BEB27-D4FB-403F-AF5A-0C7D6DDE3714}" presName="textRect" presStyleLbl="revTx" presStyleIdx="0" presStyleCnt="2">
        <dgm:presLayoutVars>
          <dgm:chMax val="1"/>
          <dgm:chPref val="1"/>
        </dgm:presLayoutVars>
      </dgm:prSet>
      <dgm:spPr/>
    </dgm:pt>
    <dgm:pt modelId="{F4B1DAD5-62F7-494A-8F9F-8573EE6D14A4}" type="pres">
      <dgm:prSet presAssocID="{8622B194-DAD6-43AE-806B-9EC03C420AB4}" presName="sibTrans" presStyleLbl="sibTrans2D1" presStyleIdx="0" presStyleCnt="0"/>
      <dgm:spPr/>
    </dgm:pt>
    <dgm:pt modelId="{AC9ADC7A-12A6-47C3-A56B-5D327E23D6F1}" type="pres">
      <dgm:prSet presAssocID="{09B1E67F-1575-443D-920B-C94BF4CE2E78}" presName="compNode" presStyleCnt="0"/>
      <dgm:spPr/>
    </dgm:pt>
    <dgm:pt modelId="{46DA5E39-D5B9-4CA2-9ABD-A191A3A929AB}" type="pres">
      <dgm:prSet presAssocID="{09B1E67F-1575-443D-920B-C94BF4CE2E78}" presName="iconBgRect" presStyleLbl="bgShp" presStyleIdx="1" presStyleCnt="2"/>
      <dgm:spPr/>
    </dgm:pt>
    <dgm:pt modelId="{F9B92757-91E5-456F-88B2-A124736388D1}" type="pres">
      <dgm:prSet presAssocID="{09B1E67F-1575-443D-920B-C94BF4CE2E7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ilding"/>
        </a:ext>
      </dgm:extLst>
    </dgm:pt>
    <dgm:pt modelId="{DB2CDAF4-51CD-4BAA-982E-3237D06242C6}" type="pres">
      <dgm:prSet presAssocID="{09B1E67F-1575-443D-920B-C94BF4CE2E78}" presName="spaceRect" presStyleCnt="0"/>
      <dgm:spPr/>
    </dgm:pt>
    <dgm:pt modelId="{3D4D7463-13A6-4B67-9625-C5A539391424}" type="pres">
      <dgm:prSet presAssocID="{09B1E67F-1575-443D-920B-C94BF4CE2E78}" presName="textRect" presStyleLbl="revTx" presStyleIdx="1" presStyleCnt="2">
        <dgm:presLayoutVars>
          <dgm:chMax val="1"/>
          <dgm:chPref val="1"/>
        </dgm:presLayoutVars>
      </dgm:prSet>
      <dgm:spPr/>
    </dgm:pt>
  </dgm:ptLst>
  <dgm:cxnLst>
    <dgm:cxn modelId="{0E1B8A03-2D15-42B1-AA37-447EB6684A9D}" type="presOf" srcId="{154BEB27-D4FB-403F-AF5A-0C7D6DDE3714}" destId="{5E53D0E3-CE5B-41D9-B67E-711BA49C5FE0}" srcOrd="0" destOrd="0" presId="urn:microsoft.com/office/officeart/2018/2/layout/IconCircleList"/>
    <dgm:cxn modelId="{AE3C3F29-1893-4F5D-9BD3-E82FBDAF8D3B}" srcId="{ED7FF495-AB7C-4104-8CBD-3308F692B224}" destId="{154BEB27-D4FB-403F-AF5A-0C7D6DDE3714}" srcOrd="0" destOrd="0" parTransId="{EA59883B-521C-4EF0-BFED-54EC1312335A}" sibTransId="{8622B194-DAD6-43AE-806B-9EC03C420AB4}"/>
    <dgm:cxn modelId="{D76A2C32-1D6B-4C44-B454-EE5634E2B83B}" type="presOf" srcId="{8622B194-DAD6-43AE-806B-9EC03C420AB4}" destId="{F4B1DAD5-62F7-494A-8F9F-8573EE6D14A4}" srcOrd="0" destOrd="0" presId="urn:microsoft.com/office/officeart/2018/2/layout/IconCircleList"/>
    <dgm:cxn modelId="{9F7FD3B0-FF46-4593-B985-9C7909CF0317}" type="presOf" srcId="{ED7FF495-AB7C-4104-8CBD-3308F692B224}" destId="{979E3D88-7788-4949-A6A7-6D6881B971A6}" srcOrd="0" destOrd="0" presId="urn:microsoft.com/office/officeart/2018/2/layout/IconCircleList"/>
    <dgm:cxn modelId="{FBD20BCD-DFD2-403A-A463-D83125BC4C01}" srcId="{ED7FF495-AB7C-4104-8CBD-3308F692B224}" destId="{09B1E67F-1575-443D-920B-C94BF4CE2E78}" srcOrd="1" destOrd="0" parTransId="{4663CF6A-1AC6-4CBF-93E1-BA08C3E39F14}" sibTransId="{AD05D3AF-B3FB-4AEE-8738-7793A39A537B}"/>
    <dgm:cxn modelId="{2EF342EC-628C-4A6A-AB4C-4F0B1EFE2915}" type="presOf" srcId="{09B1E67F-1575-443D-920B-C94BF4CE2E78}" destId="{3D4D7463-13A6-4B67-9625-C5A539391424}" srcOrd="0" destOrd="0" presId="urn:microsoft.com/office/officeart/2018/2/layout/IconCircleList"/>
    <dgm:cxn modelId="{47DF0759-0E60-4100-A014-0FE90FFB8820}" type="presParOf" srcId="{979E3D88-7788-4949-A6A7-6D6881B971A6}" destId="{E71E2AFF-7969-4346-A0B4-1673978C5AEB}" srcOrd="0" destOrd="0" presId="urn:microsoft.com/office/officeart/2018/2/layout/IconCircleList"/>
    <dgm:cxn modelId="{4A272850-8651-47AB-A3F3-0DFB1ED0DB89}" type="presParOf" srcId="{E71E2AFF-7969-4346-A0B4-1673978C5AEB}" destId="{141E2443-565D-47FF-9FDC-DC029379CCC6}" srcOrd="0" destOrd="0" presId="urn:microsoft.com/office/officeart/2018/2/layout/IconCircleList"/>
    <dgm:cxn modelId="{404A5977-61D4-49DF-BC0D-AE1A5D15E7CA}" type="presParOf" srcId="{141E2443-565D-47FF-9FDC-DC029379CCC6}" destId="{4C91800E-81E5-4F13-A96C-941FDABD857D}" srcOrd="0" destOrd="0" presId="urn:microsoft.com/office/officeart/2018/2/layout/IconCircleList"/>
    <dgm:cxn modelId="{2DEA034C-8311-496F-AB25-0E0366783D74}" type="presParOf" srcId="{141E2443-565D-47FF-9FDC-DC029379CCC6}" destId="{334D5D2E-F380-4C40-9DC7-D28CFD7989DC}" srcOrd="1" destOrd="0" presId="urn:microsoft.com/office/officeart/2018/2/layout/IconCircleList"/>
    <dgm:cxn modelId="{1549B171-9E25-48EA-9EBD-FB4CA70E38B3}" type="presParOf" srcId="{141E2443-565D-47FF-9FDC-DC029379CCC6}" destId="{3767B805-1157-434B-98A7-EB4A397524CD}" srcOrd="2" destOrd="0" presId="urn:microsoft.com/office/officeart/2018/2/layout/IconCircleList"/>
    <dgm:cxn modelId="{376C5137-DF6D-46F5-9EFC-9B94C5238436}" type="presParOf" srcId="{141E2443-565D-47FF-9FDC-DC029379CCC6}" destId="{5E53D0E3-CE5B-41D9-B67E-711BA49C5FE0}" srcOrd="3" destOrd="0" presId="urn:microsoft.com/office/officeart/2018/2/layout/IconCircleList"/>
    <dgm:cxn modelId="{AD4C1B52-6E3F-408D-B74A-7A5281A7F7F6}" type="presParOf" srcId="{E71E2AFF-7969-4346-A0B4-1673978C5AEB}" destId="{F4B1DAD5-62F7-494A-8F9F-8573EE6D14A4}" srcOrd="1" destOrd="0" presId="urn:microsoft.com/office/officeart/2018/2/layout/IconCircleList"/>
    <dgm:cxn modelId="{FE8AD344-DFFC-4335-8752-CB8B0DA4C501}" type="presParOf" srcId="{E71E2AFF-7969-4346-A0B4-1673978C5AEB}" destId="{AC9ADC7A-12A6-47C3-A56B-5D327E23D6F1}" srcOrd="2" destOrd="0" presId="urn:microsoft.com/office/officeart/2018/2/layout/IconCircleList"/>
    <dgm:cxn modelId="{293F3367-D6CF-460A-BA84-BB61D7DE6289}" type="presParOf" srcId="{AC9ADC7A-12A6-47C3-A56B-5D327E23D6F1}" destId="{46DA5E39-D5B9-4CA2-9ABD-A191A3A929AB}" srcOrd="0" destOrd="0" presId="urn:microsoft.com/office/officeart/2018/2/layout/IconCircleList"/>
    <dgm:cxn modelId="{4B9C1349-2607-4115-912C-AB2E289EC459}" type="presParOf" srcId="{AC9ADC7A-12A6-47C3-A56B-5D327E23D6F1}" destId="{F9B92757-91E5-456F-88B2-A124736388D1}" srcOrd="1" destOrd="0" presId="urn:microsoft.com/office/officeart/2018/2/layout/IconCircleList"/>
    <dgm:cxn modelId="{738CB8E4-E066-41A3-A7E0-2090C1474D58}" type="presParOf" srcId="{AC9ADC7A-12A6-47C3-A56B-5D327E23D6F1}" destId="{DB2CDAF4-51CD-4BAA-982E-3237D06242C6}" srcOrd="2" destOrd="0" presId="urn:microsoft.com/office/officeart/2018/2/layout/IconCircleList"/>
    <dgm:cxn modelId="{586784BE-C563-42C3-975D-4828A557A953}" type="presParOf" srcId="{AC9ADC7A-12A6-47C3-A56B-5D327E23D6F1}" destId="{3D4D7463-13A6-4B67-9625-C5A53939142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378CF9-07D9-4B3D-A172-6CE1164312DA}">
      <dsp:nvSpPr>
        <dsp:cNvPr id="0" name=""/>
        <dsp:cNvSpPr/>
      </dsp:nvSpPr>
      <dsp:spPr>
        <a:xfrm>
          <a:off x="0" y="562"/>
          <a:ext cx="6683374" cy="13159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9C1D82-4F94-4AA3-A8EB-A1AF4DEB303C}">
      <dsp:nvSpPr>
        <dsp:cNvPr id="0" name=""/>
        <dsp:cNvSpPr/>
      </dsp:nvSpPr>
      <dsp:spPr>
        <a:xfrm>
          <a:off x="398072" y="296649"/>
          <a:ext cx="723768" cy="7237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68674FB-C57D-49B7-B2C8-A5B04E3C3EAA}">
      <dsp:nvSpPr>
        <dsp:cNvPr id="0" name=""/>
        <dsp:cNvSpPr/>
      </dsp:nvSpPr>
      <dsp:spPr>
        <a:xfrm>
          <a:off x="1519914" y="562"/>
          <a:ext cx="5163460" cy="1315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271" tIns="139271" rIns="139271" bIns="139271" numCol="1" spcCol="1270" anchor="ctr" anchorCtr="0">
          <a:noAutofit/>
        </a:bodyPr>
        <a:lstStyle/>
        <a:p>
          <a:pPr marL="0" lvl="0" indent="0" algn="l" defTabSz="711200">
            <a:lnSpc>
              <a:spcPct val="90000"/>
            </a:lnSpc>
            <a:spcBef>
              <a:spcPct val="0"/>
            </a:spcBef>
            <a:spcAft>
              <a:spcPct val="35000"/>
            </a:spcAft>
            <a:buNone/>
          </a:pPr>
          <a:r>
            <a:rPr lang="en-US" sz="1600" u="sng" kern="1200" baseline="0"/>
            <a:t>Mean Absolute Error (MAE)</a:t>
          </a:r>
          <a:r>
            <a:rPr lang="en-US" sz="1600" kern="1200" baseline="0"/>
            <a:t>: Every residual (distance between fitted line and observation) needs to be calculated for every data point, taking only the absolute value of each. Then the average of the residuals is the MAE.</a:t>
          </a:r>
          <a:endParaRPr lang="en-US" sz="1600" kern="1200"/>
        </a:p>
      </dsp:txBody>
      <dsp:txXfrm>
        <a:off x="1519914" y="562"/>
        <a:ext cx="5163460" cy="1315942"/>
      </dsp:txXfrm>
    </dsp:sp>
    <dsp:sp modelId="{8D8037D7-6023-4AF1-9CB0-B6D856ECF39F}">
      <dsp:nvSpPr>
        <dsp:cNvPr id="0" name=""/>
        <dsp:cNvSpPr/>
      </dsp:nvSpPr>
      <dsp:spPr>
        <a:xfrm>
          <a:off x="0" y="1645491"/>
          <a:ext cx="6683374" cy="13159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B4AC50-74C4-4AD5-A41A-35956AD2C145}">
      <dsp:nvSpPr>
        <dsp:cNvPr id="0" name=""/>
        <dsp:cNvSpPr/>
      </dsp:nvSpPr>
      <dsp:spPr>
        <a:xfrm>
          <a:off x="398072" y="1941578"/>
          <a:ext cx="723768" cy="7237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2AA764B-B09F-4BA7-BC04-A078091AAB92}">
      <dsp:nvSpPr>
        <dsp:cNvPr id="0" name=""/>
        <dsp:cNvSpPr/>
      </dsp:nvSpPr>
      <dsp:spPr>
        <a:xfrm>
          <a:off x="1519914" y="1645491"/>
          <a:ext cx="5163460" cy="1315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271" tIns="139271" rIns="139271" bIns="139271" numCol="1" spcCol="1270" anchor="ctr" anchorCtr="0">
          <a:noAutofit/>
        </a:bodyPr>
        <a:lstStyle/>
        <a:p>
          <a:pPr marL="0" lvl="0" indent="0" algn="l" defTabSz="711200">
            <a:lnSpc>
              <a:spcPct val="90000"/>
            </a:lnSpc>
            <a:spcBef>
              <a:spcPct val="0"/>
            </a:spcBef>
            <a:spcAft>
              <a:spcPct val="35000"/>
            </a:spcAft>
            <a:buNone/>
          </a:pPr>
          <a:r>
            <a:rPr lang="en-US" sz="1600" u="sng" kern="1200" baseline="0"/>
            <a:t>Mean Squared Error (MSE):</a:t>
          </a:r>
          <a:r>
            <a:rPr lang="en-US" sz="1600" kern="1200" baseline="0"/>
            <a:t> The MSE is just like the MAE, but squares the difference before summing them all instead of using the absolute value. MSE is more popular because it punishes larger which tend to be useful in the real world.</a:t>
          </a:r>
          <a:endParaRPr lang="en-US" sz="1600" kern="1200"/>
        </a:p>
      </dsp:txBody>
      <dsp:txXfrm>
        <a:off x="1519914" y="1645491"/>
        <a:ext cx="5163460" cy="1315942"/>
      </dsp:txXfrm>
    </dsp:sp>
    <dsp:sp modelId="{60097757-4476-4F25-8BC4-3BF912117773}">
      <dsp:nvSpPr>
        <dsp:cNvPr id="0" name=""/>
        <dsp:cNvSpPr/>
      </dsp:nvSpPr>
      <dsp:spPr>
        <a:xfrm>
          <a:off x="0" y="3290419"/>
          <a:ext cx="6683374" cy="13159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BA0F41-E5E8-413C-8E11-584F0446E3B6}">
      <dsp:nvSpPr>
        <dsp:cNvPr id="0" name=""/>
        <dsp:cNvSpPr/>
      </dsp:nvSpPr>
      <dsp:spPr>
        <a:xfrm>
          <a:off x="398072" y="3586506"/>
          <a:ext cx="723768" cy="7237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46EFF9E-833F-40D3-A770-3D7745B94EDD}">
      <dsp:nvSpPr>
        <dsp:cNvPr id="0" name=""/>
        <dsp:cNvSpPr/>
      </dsp:nvSpPr>
      <dsp:spPr>
        <a:xfrm>
          <a:off x="1519914" y="3290419"/>
          <a:ext cx="5163460" cy="1315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271" tIns="139271" rIns="139271" bIns="139271" numCol="1" spcCol="1270" anchor="ctr" anchorCtr="0">
          <a:noAutofit/>
        </a:bodyPr>
        <a:lstStyle/>
        <a:p>
          <a:pPr marL="0" lvl="0" indent="0" algn="l" defTabSz="711200">
            <a:lnSpc>
              <a:spcPct val="90000"/>
            </a:lnSpc>
            <a:spcBef>
              <a:spcPct val="0"/>
            </a:spcBef>
            <a:spcAft>
              <a:spcPct val="35000"/>
            </a:spcAft>
            <a:buNone/>
          </a:pPr>
          <a:r>
            <a:rPr lang="en-US" sz="1600" u="sng" kern="1200" baseline="0"/>
            <a:t>R2:</a:t>
          </a:r>
          <a:r>
            <a:rPr lang="en-US" sz="1600" kern="1200" baseline="0"/>
            <a:t> In regression, R2 a statistical measure of how well the regression predictions approximate the real data points.</a:t>
          </a:r>
          <a:endParaRPr lang="en-US" sz="1600" kern="1200"/>
        </a:p>
      </dsp:txBody>
      <dsp:txXfrm>
        <a:off x="1519914" y="3290419"/>
        <a:ext cx="5163460" cy="13159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91800E-81E5-4F13-A96C-941FDABD857D}">
      <dsp:nvSpPr>
        <dsp:cNvPr id="0" name=""/>
        <dsp:cNvSpPr/>
      </dsp:nvSpPr>
      <dsp:spPr>
        <a:xfrm>
          <a:off x="728679" y="925021"/>
          <a:ext cx="1179024" cy="117902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4D5D2E-F380-4C40-9DC7-D28CFD7989DC}">
      <dsp:nvSpPr>
        <dsp:cNvPr id="0" name=""/>
        <dsp:cNvSpPr/>
      </dsp:nvSpPr>
      <dsp:spPr>
        <a:xfrm>
          <a:off x="976274" y="1172616"/>
          <a:ext cx="683833" cy="6838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E53D0E3-CE5B-41D9-B67E-711BA49C5FE0}">
      <dsp:nvSpPr>
        <dsp:cNvPr id="0" name=""/>
        <dsp:cNvSpPr/>
      </dsp:nvSpPr>
      <dsp:spPr>
        <a:xfrm>
          <a:off x="2160351" y="925021"/>
          <a:ext cx="2779128" cy="1179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what are the number of units are sold for each month?</a:t>
          </a:r>
        </a:p>
      </dsp:txBody>
      <dsp:txXfrm>
        <a:off x="2160351" y="925021"/>
        <a:ext cx="2779128" cy="1179024"/>
      </dsp:txXfrm>
    </dsp:sp>
    <dsp:sp modelId="{46DA5E39-D5B9-4CA2-9ABD-A191A3A929AB}">
      <dsp:nvSpPr>
        <dsp:cNvPr id="0" name=""/>
        <dsp:cNvSpPr/>
      </dsp:nvSpPr>
      <dsp:spPr>
        <a:xfrm>
          <a:off x="5423721" y="925021"/>
          <a:ext cx="1179024" cy="117902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B92757-91E5-456F-88B2-A124736388D1}">
      <dsp:nvSpPr>
        <dsp:cNvPr id="0" name=""/>
        <dsp:cNvSpPr/>
      </dsp:nvSpPr>
      <dsp:spPr>
        <a:xfrm>
          <a:off x="5671316" y="1172616"/>
          <a:ext cx="683833" cy="6838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D4D7463-13A6-4B67-9625-C5A539391424}">
      <dsp:nvSpPr>
        <dsp:cNvPr id="0" name=""/>
        <dsp:cNvSpPr/>
      </dsp:nvSpPr>
      <dsp:spPr>
        <a:xfrm>
          <a:off x="6855393" y="925021"/>
          <a:ext cx="2779128" cy="1179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What is the new building at the lowest selling price?</a:t>
          </a:r>
        </a:p>
      </dsp:txBody>
      <dsp:txXfrm>
        <a:off x="6855393" y="925021"/>
        <a:ext cx="2779128" cy="117902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204444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11/10/2022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96022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11/10/2022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249249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11/10/2022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82809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11/10/2022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591207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1EAACC7-3B3F-47D1-959A-EF58926E955E}" type="datetimeFigureOut">
              <a:rPr lang="en-US" smtClean="0"/>
              <a:t>11/10/2022</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0168566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1EAACC7-3B3F-47D1-959A-EF58926E955E}" type="datetimeFigureOut">
              <a:rPr lang="en-US" smtClean="0"/>
              <a:t>11/10/2022</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891210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030472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521367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11/10/2022</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907463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1_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11/10/2022</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9037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2808163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11/10/2022</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642279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AACC7-3B3F-47D1-959A-EF58926E955E}"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82609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EAACC7-3B3F-47D1-959A-EF58926E955E}" type="datetimeFigureOut">
              <a:rPr lang="en-US" smtClean="0"/>
              <a:t>11/10/2022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746045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EAACC7-3B3F-47D1-959A-EF58926E955E}" type="datetimeFigureOut">
              <a:rPr lang="en-US" smtClean="0"/>
              <a:t>11/10/2022</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777498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EAACC7-3B3F-47D1-959A-EF58926E955E}" type="datetimeFigureOut">
              <a:rPr lang="en-US" smtClean="0"/>
              <a:t>11/10/2022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46272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1EAACC7-3B3F-47D1-959A-EF58926E955E}" type="datetimeFigureOut">
              <a:rPr lang="en-US" smtClean="0"/>
              <a:t>11/10/2022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94373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11/10/2022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854087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59239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1EAACC7-3B3F-47D1-959A-EF58926E955E}" type="datetimeFigureOut">
              <a:rPr lang="en-US" smtClean="0"/>
              <a:t>11/10/2022</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48424748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 id="2147483743" r:id="rId18"/>
    <p:sldLayoutId id="2147483744" r:id="rId19"/>
    <p:sldLayoutId id="2147483745" r:id="rId20"/>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www.linkedin.com/in/karim-gamal-407438188/" TargetMode="Externa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0.xml"/><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5" Type="http://schemas.openxmlformats.org/officeDocument/2006/relationships/image" Target="../media/image40.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5" Type="http://schemas.openxmlformats.org/officeDocument/2006/relationships/image" Target="../media/image41.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5" Type="http://schemas.openxmlformats.org/officeDocument/2006/relationships/image" Target="../media/image42.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5" Type="http://schemas.openxmlformats.org/officeDocument/2006/relationships/image" Target="../media/image43.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5" Type="http://schemas.openxmlformats.org/officeDocument/2006/relationships/image" Target="../media/image44.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5" Type="http://schemas.openxmlformats.org/officeDocument/2006/relationships/image" Target="../media/image46.png"/><Relationship Id="rId4" Type="http://schemas.openxmlformats.org/officeDocument/2006/relationships/image" Target="../media/image45.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5" Type="http://schemas.openxmlformats.org/officeDocument/2006/relationships/image" Target="../media/image47.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61.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48EC41B9-2D25-48A6-BC40-DA8F79F3E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0FD868F3-47FD-6E3B-E550-86E9CA936C6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05560" y="957486"/>
            <a:ext cx="4627225" cy="3285330"/>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1035" name="Picture 1034">
            <a:extLst>
              <a:ext uri="{FF2B5EF4-FFF2-40B4-BE49-F238E27FC236}">
                <a16:creationId xmlns:a16="http://schemas.microsoft.com/office/drawing/2014/main" id="{F8F21547-A433-450A-B2A3-930DCFAB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71324"/>
          <a:stretch/>
        </p:blipFill>
        <p:spPr>
          <a:xfrm>
            <a:off x="0" y="0"/>
            <a:ext cx="3496235" cy="6858000"/>
          </a:xfrm>
          <a:prstGeom prst="rect">
            <a:avLst/>
          </a:prstGeom>
        </p:spPr>
      </p:pic>
      <p:sp>
        <p:nvSpPr>
          <p:cNvPr id="5" name="TextBox 4">
            <a:extLst>
              <a:ext uri="{FF2B5EF4-FFF2-40B4-BE49-F238E27FC236}">
                <a16:creationId xmlns:a16="http://schemas.microsoft.com/office/drawing/2014/main" id="{656E5ECC-4DD9-3025-3EDA-C6F587E41075}"/>
              </a:ext>
            </a:extLst>
          </p:cNvPr>
          <p:cNvSpPr txBox="1"/>
          <p:nvPr/>
        </p:nvSpPr>
        <p:spPr>
          <a:xfrm>
            <a:off x="635211" y="4562855"/>
            <a:ext cx="10916365" cy="1137554"/>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4800" b="1" i="1" cap="all">
                <a:latin typeface="+mj-lt"/>
                <a:ea typeface="+mj-ea"/>
                <a:cs typeface="+mj-cs"/>
              </a:rPr>
              <a:t>Sales price for Properties in</a:t>
            </a:r>
          </a:p>
        </p:txBody>
      </p:sp>
      <p:pic>
        <p:nvPicPr>
          <p:cNvPr id="1037" name="Picture 1036">
            <a:extLst>
              <a:ext uri="{FF2B5EF4-FFF2-40B4-BE49-F238E27FC236}">
                <a16:creationId xmlns:a16="http://schemas.microsoft.com/office/drawing/2014/main" id="{A73B520B-D7E7-436A-B263-0682940B4F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61810" r="21258"/>
          <a:stretch/>
        </p:blipFill>
        <p:spPr>
          <a:xfrm>
            <a:off x="0" y="4238951"/>
            <a:ext cx="9600237" cy="2619049"/>
          </a:xfrm>
          <a:prstGeom prst="rect">
            <a:avLst/>
          </a:prstGeom>
        </p:spPr>
      </p:pic>
    </p:spTree>
    <p:extLst>
      <p:ext uri="{BB962C8B-B14F-4D97-AF65-F5344CB8AC3E}">
        <p14:creationId xmlns:p14="http://schemas.microsoft.com/office/powerpoint/2010/main" val="1479923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8EC41B9-2D25-48A6-BC40-DA8F79F3E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Bar chart">
            <a:extLst>
              <a:ext uri="{FF2B5EF4-FFF2-40B4-BE49-F238E27FC236}">
                <a16:creationId xmlns:a16="http://schemas.microsoft.com/office/drawing/2014/main" id="{D3BFEB60-2E93-DC7F-CF1F-6635F401E5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76508" y="957486"/>
            <a:ext cx="3285330" cy="3285330"/>
          </a:xfrm>
          <a:prstGeom prst="roundRect">
            <a:avLst>
              <a:gd name="adj" fmla="val 5301"/>
            </a:avLst>
          </a:prstGeom>
          <a:ln w="82550" cap="sq">
            <a:solidFill>
              <a:srgbClr val="EAEAEA"/>
            </a:solidFill>
            <a:miter lim="800000"/>
          </a:ln>
        </p:spPr>
      </p:pic>
      <p:pic>
        <p:nvPicPr>
          <p:cNvPr id="13" name="Picture 12">
            <a:extLst>
              <a:ext uri="{FF2B5EF4-FFF2-40B4-BE49-F238E27FC236}">
                <a16:creationId xmlns:a16="http://schemas.microsoft.com/office/drawing/2014/main" id="{F8F21547-A433-450A-B2A3-930DCFAB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71324"/>
          <a:stretch/>
        </p:blipFill>
        <p:spPr>
          <a:xfrm>
            <a:off x="0" y="0"/>
            <a:ext cx="3496235" cy="6858000"/>
          </a:xfrm>
          <a:prstGeom prst="rect">
            <a:avLst/>
          </a:prstGeom>
        </p:spPr>
      </p:pic>
      <p:sp>
        <p:nvSpPr>
          <p:cNvPr id="2" name="Title 1">
            <a:extLst>
              <a:ext uri="{FF2B5EF4-FFF2-40B4-BE49-F238E27FC236}">
                <a16:creationId xmlns:a16="http://schemas.microsoft.com/office/drawing/2014/main" id="{A0273728-B24A-42E3-AB0F-0607B76921D7}"/>
              </a:ext>
            </a:extLst>
          </p:cNvPr>
          <p:cNvSpPr>
            <a:spLocks noGrp="1"/>
          </p:cNvSpPr>
          <p:nvPr>
            <p:ph type="ctrTitle"/>
          </p:nvPr>
        </p:nvSpPr>
        <p:spPr>
          <a:xfrm>
            <a:off x="635211" y="4562855"/>
            <a:ext cx="10916365" cy="1137554"/>
          </a:xfrm>
        </p:spPr>
        <p:txBody>
          <a:bodyPr>
            <a:normAutofit/>
          </a:bodyPr>
          <a:lstStyle/>
          <a:p>
            <a:r>
              <a:rPr lang="en-US" b="1" i="0"/>
              <a:t>DATA Exploration</a:t>
            </a:r>
          </a:p>
        </p:txBody>
      </p:sp>
      <p:pic>
        <p:nvPicPr>
          <p:cNvPr id="15" name="Picture 14">
            <a:extLst>
              <a:ext uri="{FF2B5EF4-FFF2-40B4-BE49-F238E27FC236}">
                <a16:creationId xmlns:a16="http://schemas.microsoft.com/office/drawing/2014/main" id="{A73B520B-D7E7-436A-B263-0682940B4F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61810" r="21258"/>
          <a:stretch/>
        </p:blipFill>
        <p:spPr>
          <a:xfrm>
            <a:off x="0" y="4238951"/>
            <a:ext cx="9600237" cy="2619049"/>
          </a:xfrm>
          <a:prstGeom prst="rect">
            <a:avLst/>
          </a:prstGeom>
        </p:spPr>
      </p:pic>
    </p:spTree>
    <p:extLst>
      <p:ext uri="{BB962C8B-B14F-4D97-AF65-F5344CB8AC3E}">
        <p14:creationId xmlns:p14="http://schemas.microsoft.com/office/powerpoint/2010/main" val="447911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12EB2-1CF3-46A7-845D-DBBB885A637A}"/>
              </a:ext>
            </a:extLst>
          </p:cNvPr>
          <p:cNvSpPr>
            <a:spLocks noGrp="1"/>
          </p:cNvSpPr>
          <p:nvPr>
            <p:ph type="title"/>
          </p:nvPr>
        </p:nvSpPr>
        <p:spPr>
          <a:xfrm>
            <a:off x="237126" y="271700"/>
            <a:ext cx="3281149" cy="3150159"/>
          </a:xfrm>
        </p:spPr>
        <p:txBody>
          <a:bodyPr vert="horz" lIns="91440" tIns="45720" rIns="91440" bIns="45720" rtlCol="0" anchor="t">
            <a:normAutofit/>
          </a:bodyPr>
          <a:lstStyle/>
          <a:p>
            <a:r>
              <a:rPr lang="en-US" sz="3200" b="1" dirty="0"/>
              <a:t>EASE-MENT &amp; APARTMENT NUMBER </a:t>
            </a:r>
            <a:r>
              <a:rPr lang="en-US" sz="3200" b="1" i="1" kern="1200" cap="all" baseline="0" dirty="0">
                <a:solidFill>
                  <a:schemeClr val="tx2"/>
                </a:solidFill>
              </a:rPr>
              <a:t>Columns</a:t>
            </a:r>
          </a:p>
        </p:txBody>
      </p:sp>
      <p:sp>
        <p:nvSpPr>
          <p:cNvPr id="35" name="TextBox 34">
            <a:extLst>
              <a:ext uri="{FF2B5EF4-FFF2-40B4-BE49-F238E27FC236}">
                <a16:creationId xmlns:a16="http://schemas.microsoft.com/office/drawing/2014/main" id="{6B858DDB-F540-4F95-880B-1619899FEFEF}"/>
              </a:ext>
            </a:extLst>
          </p:cNvPr>
          <p:cNvSpPr txBox="1"/>
          <p:nvPr/>
        </p:nvSpPr>
        <p:spPr>
          <a:xfrm>
            <a:off x="186822" y="3178964"/>
            <a:ext cx="3402834" cy="923330"/>
          </a:xfrm>
          <a:prstGeom prst="rect">
            <a:avLst/>
          </a:prstGeom>
          <a:noFill/>
        </p:spPr>
        <p:txBody>
          <a:bodyPr wrap="square">
            <a:spAutoFit/>
          </a:bodyPr>
          <a:lstStyle/>
          <a:p>
            <a:r>
              <a:rPr lang="en-US" dirty="0"/>
              <a:t>As we can see, these two columns contains more than 50% missing values.</a:t>
            </a:r>
          </a:p>
        </p:txBody>
      </p:sp>
      <p:pic>
        <p:nvPicPr>
          <p:cNvPr id="4" name="Picture 3">
            <a:extLst>
              <a:ext uri="{FF2B5EF4-FFF2-40B4-BE49-F238E27FC236}">
                <a16:creationId xmlns:a16="http://schemas.microsoft.com/office/drawing/2014/main" id="{B3CE2CF0-1152-48A6-BF84-A6CFA9ED9F5A}"/>
              </a:ext>
            </a:extLst>
          </p:cNvPr>
          <p:cNvPicPr>
            <a:picLocks noChangeAspect="1"/>
          </p:cNvPicPr>
          <p:nvPr/>
        </p:nvPicPr>
        <p:blipFill>
          <a:blip r:embed="rId2"/>
          <a:stretch>
            <a:fillRect/>
          </a:stretch>
        </p:blipFill>
        <p:spPr>
          <a:xfrm>
            <a:off x="4905497" y="2553005"/>
            <a:ext cx="4572638" cy="9335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6694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12EB2-1CF3-46A7-845D-DBBB885A637A}"/>
              </a:ext>
            </a:extLst>
          </p:cNvPr>
          <p:cNvSpPr>
            <a:spLocks noGrp="1"/>
          </p:cNvSpPr>
          <p:nvPr>
            <p:ph type="title"/>
          </p:nvPr>
        </p:nvSpPr>
        <p:spPr>
          <a:xfrm>
            <a:off x="533399" y="1040003"/>
            <a:ext cx="3281149" cy="3150159"/>
          </a:xfrm>
        </p:spPr>
        <p:txBody>
          <a:bodyPr vert="horz" lIns="91440" tIns="45720" rIns="91440" bIns="45720" rtlCol="0" anchor="t">
            <a:normAutofit/>
          </a:bodyPr>
          <a:lstStyle/>
          <a:p>
            <a:r>
              <a:rPr lang="en-US" sz="4000" b="1" i="1" kern="1200" cap="all" baseline="0">
                <a:solidFill>
                  <a:schemeClr val="tx2"/>
                </a:solidFill>
                <a:latin typeface="+mj-lt"/>
                <a:ea typeface="+mj-ea"/>
                <a:cs typeface="+mj-cs"/>
              </a:rPr>
              <a:t>BOROUGH Column</a:t>
            </a:r>
          </a:p>
        </p:txBody>
      </p:sp>
      <p:sp>
        <p:nvSpPr>
          <p:cNvPr id="35" name="TextBox 34">
            <a:extLst>
              <a:ext uri="{FF2B5EF4-FFF2-40B4-BE49-F238E27FC236}">
                <a16:creationId xmlns:a16="http://schemas.microsoft.com/office/drawing/2014/main" id="{6B858DDB-F540-4F95-880B-1619899FEFEF}"/>
              </a:ext>
            </a:extLst>
          </p:cNvPr>
          <p:cNvSpPr txBox="1"/>
          <p:nvPr/>
        </p:nvSpPr>
        <p:spPr>
          <a:xfrm>
            <a:off x="189319" y="2853423"/>
            <a:ext cx="3402834" cy="646331"/>
          </a:xfrm>
          <a:prstGeom prst="rect">
            <a:avLst/>
          </a:prstGeom>
          <a:noFill/>
        </p:spPr>
        <p:txBody>
          <a:bodyPr wrap="square">
            <a:spAutoFit/>
          </a:bodyPr>
          <a:lstStyle/>
          <a:p>
            <a:r>
              <a:rPr lang="en-US" dirty="0"/>
              <a:t>As we can see, this column contains only one value, So we will drop it</a:t>
            </a:r>
          </a:p>
        </p:txBody>
      </p:sp>
      <p:pic>
        <p:nvPicPr>
          <p:cNvPr id="5124" name="Picture 4">
            <a:extLst>
              <a:ext uri="{FF2B5EF4-FFF2-40B4-BE49-F238E27FC236}">
                <a16:creationId xmlns:a16="http://schemas.microsoft.com/office/drawing/2014/main" id="{FD78669B-7945-4A78-B318-DA382BBAA1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9630" y="98804"/>
            <a:ext cx="8157015" cy="58197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219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12EB2-1CF3-46A7-845D-DBBB885A637A}"/>
              </a:ext>
            </a:extLst>
          </p:cNvPr>
          <p:cNvSpPr>
            <a:spLocks noGrp="1"/>
          </p:cNvSpPr>
          <p:nvPr>
            <p:ph type="title"/>
          </p:nvPr>
        </p:nvSpPr>
        <p:spPr>
          <a:xfrm>
            <a:off x="189319" y="1040004"/>
            <a:ext cx="3625229" cy="1275180"/>
          </a:xfrm>
        </p:spPr>
        <p:txBody>
          <a:bodyPr vert="horz" lIns="91440" tIns="45720" rIns="91440" bIns="45720" rtlCol="0" anchor="t">
            <a:normAutofit/>
          </a:bodyPr>
          <a:lstStyle/>
          <a:p>
            <a:r>
              <a:rPr lang="en-US" sz="4000" b="1" dirty="0"/>
              <a:t>SALE PRICE Column</a:t>
            </a:r>
            <a:endParaRPr lang="en-US" sz="4000" b="1" i="1" kern="1200" cap="all" baseline="0" dirty="0">
              <a:solidFill>
                <a:schemeClr val="tx2"/>
              </a:solidFill>
              <a:latin typeface="+mj-lt"/>
              <a:ea typeface="+mj-ea"/>
              <a:cs typeface="+mj-cs"/>
            </a:endParaRPr>
          </a:p>
        </p:txBody>
      </p:sp>
      <p:sp>
        <p:nvSpPr>
          <p:cNvPr id="35" name="TextBox 34">
            <a:extLst>
              <a:ext uri="{FF2B5EF4-FFF2-40B4-BE49-F238E27FC236}">
                <a16:creationId xmlns:a16="http://schemas.microsoft.com/office/drawing/2014/main" id="{6B858DDB-F540-4F95-880B-1619899FEFEF}"/>
              </a:ext>
            </a:extLst>
          </p:cNvPr>
          <p:cNvSpPr txBox="1"/>
          <p:nvPr/>
        </p:nvSpPr>
        <p:spPr>
          <a:xfrm>
            <a:off x="189319" y="2853423"/>
            <a:ext cx="3402834" cy="646331"/>
          </a:xfrm>
          <a:prstGeom prst="rect">
            <a:avLst/>
          </a:prstGeom>
          <a:noFill/>
        </p:spPr>
        <p:txBody>
          <a:bodyPr wrap="square">
            <a:spAutoFit/>
          </a:bodyPr>
          <a:lstStyle/>
          <a:p>
            <a:r>
              <a:rPr lang="en-US" dirty="0"/>
              <a:t>In this column, I dropped all records which have a ‘0’ value</a:t>
            </a:r>
          </a:p>
        </p:txBody>
      </p:sp>
      <p:pic>
        <p:nvPicPr>
          <p:cNvPr id="6146" name="Picture 2">
            <a:extLst>
              <a:ext uri="{FF2B5EF4-FFF2-40B4-BE49-F238E27FC236}">
                <a16:creationId xmlns:a16="http://schemas.microsoft.com/office/drawing/2014/main" id="{8E6BDD00-051B-48A8-829B-380279D044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3960" y="49275"/>
            <a:ext cx="6283938" cy="333509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B573A05E-C2E0-462B-86DC-8379558DDE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5128" y="3367376"/>
            <a:ext cx="8172451" cy="347362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12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12EB2-1CF3-46A7-845D-DBBB885A637A}"/>
              </a:ext>
            </a:extLst>
          </p:cNvPr>
          <p:cNvSpPr>
            <a:spLocks noGrp="1"/>
          </p:cNvSpPr>
          <p:nvPr>
            <p:ph type="title"/>
          </p:nvPr>
        </p:nvSpPr>
        <p:spPr>
          <a:xfrm>
            <a:off x="189320" y="314325"/>
            <a:ext cx="3402834" cy="2415275"/>
          </a:xfrm>
        </p:spPr>
        <p:txBody>
          <a:bodyPr vert="horz" lIns="91440" tIns="45720" rIns="91440" bIns="45720" rtlCol="0" anchor="t">
            <a:normAutofit/>
          </a:bodyPr>
          <a:lstStyle/>
          <a:p>
            <a:r>
              <a:rPr lang="en-US" sz="4000" b="1" dirty="0"/>
              <a:t>BUILDING CLASS AT PRESENT </a:t>
            </a:r>
            <a:r>
              <a:rPr lang="en-US" sz="4000" b="1" i="1" kern="1200" cap="all" baseline="0" dirty="0">
                <a:solidFill>
                  <a:schemeClr val="tx2"/>
                </a:solidFill>
                <a:latin typeface="+mj-lt"/>
                <a:ea typeface="+mj-ea"/>
                <a:cs typeface="+mj-cs"/>
              </a:rPr>
              <a:t>Column</a:t>
            </a:r>
          </a:p>
        </p:txBody>
      </p:sp>
      <p:sp>
        <p:nvSpPr>
          <p:cNvPr id="35" name="TextBox 34">
            <a:extLst>
              <a:ext uri="{FF2B5EF4-FFF2-40B4-BE49-F238E27FC236}">
                <a16:creationId xmlns:a16="http://schemas.microsoft.com/office/drawing/2014/main" id="{6B858DDB-F540-4F95-880B-1619899FEFEF}"/>
              </a:ext>
            </a:extLst>
          </p:cNvPr>
          <p:cNvSpPr txBox="1"/>
          <p:nvPr/>
        </p:nvSpPr>
        <p:spPr>
          <a:xfrm>
            <a:off x="189320" y="2722911"/>
            <a:ext cx="3402834" cy="369332"/>
          </a:xfrm>
          <a:prstGeom prst="rect">
            <a:avLst/>
          </a:prstGeom>
          <a:noFill/>
        </p:spPr>
        <p:txBody>
          <a:bodyPr wrap="square">
            <a:spAutoFit/>
          </a:bodyPr>
          <a:lstStyle/>
          <a:p>
            <a:r>
              <a:rPr lang="en-US" dirty="0"/>
              <a:t>This column have ’97’ unique values</a:t>
            </a:r>
          </a:p>
        </p:txBody>
      </p:sp>
      <p:pic>
        <p:nvPicPr>
          <p:cNvPr id="7170" name="Picture 2">
            <a:extLst>
              <a:ext uri="{FF2B5EF4-FFF2-40B4-BE49-F238E27FC236}">
                <a16:creationId xmlns:a16="http://schemas.microsoft.com/office/drawing/2014/main" id="{0844FE68-9E63-4031-99D3-D20DBE781B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0570" y="538163"/>
            <a:ext cx="7388543" cy="57816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8B66E989-D46A-4393-9595-BBF9CC7811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934" y="3352393"/>
            <a:ext cx="3429000" cy="33289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07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12EB2-1CF3-46A7-845D-DBBB885A637A}"/>
              </a:ext>
            </a:extLst>
          </p:cNvPr>
          <p:cNvSpPr>
            <a:spLocks noGrp="1"/>
          </p:cNvSpPr>
          <p:nvPr>
            <p:ph type="title"/>
          </p:nvPr>
        </p:nvSpPr>
        <p:spPr>
          <a:xfrm>
            <a:off x="189320" y="314325"/>
            <a:ext cx="3402834" cy="2415275"/>
          </a:xfrm>
        </p:spPr>
        <p:txBody>
          <a:bodyPr vert="horz" lIns="91440" tIns="45720" rIns="91440" bIns="45720" rtlCol="0" anchor="t">
            <a:normAutofit/>
          </a:bodyPr>
          <a:lstStyle/>
          <a:p>
            <a:r>
              <a:rPr lang="en-US" sz="4000" b="1" dirty="0"/>
              <a:t>YEAR BUILT</a:t>
            </a:r>
            <a:br>
              <a:rPr lang="en-US" sz="4000" b="1" dirty="0"/>
            </a:br>
            <a:r>
              <a:rPr lang="en-US" sz="4000" b="1" i="1" kern="1200" cap="all" baseline="0" dirty="0">
                <a:solidFill>
                  <a:schemeClr val="tx2"/>
                </a:solidFill>
                <a:latin typeface="+mj-lt"/>
                <a:ea typeface="+mj-ea"/>
                <a:cs typeface="+mj-cs"/>
              </a:rPr>
              <a:t>Column</a:t>
            </a:r>
          </a:p>
        </p:txBody>
      </p:sp>
      <p:sp>
        <p:nvSpPr>
          <p:cNvPr id="35" name="TextBox 34">
            <a:extLst>
              <a:ext uri="{FF2B5EF4-FFF2-40B4-BE49-F238E27FC236}">
                <a16:creationId xmlns:a16="http://schemas.microsoft.com/office/drawing/2014/main" id="{6B858DDB-F540-4F95-880B-1619899FEFEF}"/>
              </a:ext>
            </a:extLst>
          </p:cNvPr>
          <p:cNvSpPr txBox="1"/>
          <p:nvPr/>
        </p:nvSpPr>
        <p:spPr>
          <a:xfrm>
            <a:off x="217119" y="2031934"/>
            <a:ext cx="3402834" cy="369332"/>
          </a:xfrm>
          <a:prstGeom prst="rect">
            <a:avLst/>
          </a:prstGeom>
          <a:noFill/>
        </p:spPr>
        <p:txBody>
          <a:bodyPr wrap="square">
            <a:spAutoFit/>
          </a:bodyPr>
          <a:lstStyle/>
          <a:p>
            <a:r>
              <a:rPr lang="en-US" dirty="0"/>
              <a:t>This column have ’123’ unique values</a:t>
            </a:r>
          </a:p>
        </p:txBody>
      </p:sp>
      <p:pic>
        <p:nvPicPr>
          <p:cNvPr id="6" name="Picture 5">
            <a:extLst>
              <a:ext uri="{FF2B5EF4-FFF2-40B4-BE49-F238E27FC236}">
                <a16:creationId xmlns:a16="http://schemas.microsoft.com/office/drawing/2014/main" id="{F1900DBE-EF24-46AF-8942-AB4692D57A53}"/>
              </a:ext>
            </a:extLst>
          </p:cNvPr>
          <p:cNvPicPr>
            <a:picLocks noChangeAspect="1"/>
          </p:cNvPicPr>
          <p:nvPr/>
        </p:nvPicPr>
        <p:blipFill>
          <a:blip r:embed="rId2"/>
          <a:stretch>
            <a:fillRect/>
          </a:stretch>
        </p:blipFill>
        <p:spPr>
          <a:xfrm>
            <a:off x="5482289" y="211213"/>
            <a:ext cx="6601163" cy="3332810"/>
          </a:xfrm>
          <a:prstGeom prst="rect">
            <a:avLst/>
          </a:prstGeom>
          <a:ln>
            <a:noFill/>
          </a:ln>
          <a:effectLst>
            <a:outerShdw blurRad="292100" dist="139700" dir="2700000" algn="tl" rotWithShape="0">
              <a:srgbClr val="333333">
                <a:alpha val="65000"/>
              </a:srgbClr>
            </a:outerShdw>
          </a:effectLst>
        </p:spPr>
      </p:pic>
      <p:pic>
        <p:nvPicPr>
          <p:cNvPr id="9222" name="Picture 6">
            <a:extLst>
              <a:ext uri="{FF2B5EF4-FFF2-40B4-BE49-F238E27FC236}">
                <a16:creationId xmlns:a16="http://schemas.microsoft.com/office/drawing/2014/main" id="{D58AC9CC-81AC-458A-9814-C1014D85B4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816" y="3333750"/>
            <a:ext cx="3500437" cy="32099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70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12EB2-1CF3-46A7-845D-DBBB885A637A}"/>
              </a:ext>
            </a:extLst>
          </p:cNvPr>
          <p:cNvSpPr>
            <a:spLocks noGrp="1"/>
          </p:cNvSpPr>
          <p:nvPr>
            <p:ph type="title"/>
          </p:nvPr>
        </p:nvSpPr>
        <p:spPr>
          <a:xfrm>
            <a:off x="189320" y="314325"/>
            <a:ext cx="3402834" cy="2415275"/>
          </a:xfrm>
        </p:spPr>
        <p:txBody>
          <a:bodyPr vert="horz" lIns="91440" tIns="45720" rIns="91440" bIns="45720" rtlCol="0" anchor="t">
            <a:normAutofit/>
          </a:bodyPr>
          <a:lstStyle/>
          <a:p>
            <a:r>
              <a:rPr lang="en-US" sz="4000" b="1" dirty="0"/>
              <a:t>YEAR BUILT</a:t>
            </a:r>
            <a:br>
              <a:rPr lang="en-US" sz="4000" b="1" dirty="0"/>
            </a:br>
            <a:r>
              <a:rPr lang="en-US" sz="4000" b="1" i="1" kern="1200" cap="all" baseline="0" dirty="0">
                <a:solidFill>
                  <a:schemeClr val="tx2"/>
                </a:solidFill>
                <a:latin typeface="+mj-lt"/>
                <a:ea typeface="+mj-ea"/>
                <a:cs typeface="+mj-cs"/>
              </a:rPr>
              <a:t>Column</a:t>
            </a:r>
          </a:p>
        </p:txBody>
      </p:sp>
      <p:sp>
        <p:nvSpPr>
          <p:cNvPr id="35" name="TextBox 34">
            <a:extLst>
              <a:ext uri="{FF2B5EF4-FFF2-40B4-BE49-F238E27FC236}">
                <a16:creationId xmlns:a16="http://schemas.microsoft.com/office/drawing/2014/main" id="{6B858DDB-F540-4F95-880B-1619899FEFEF}"/>
              </a:ext>
            </a:extLst>
          </p:cNvPr>
          <p:cNvSpPr txBox="1"/>
          <p:nvPr/>
        </p:nvSpPr>
        <p:spPr>
          <a:xfrm>
            <a:off x="217119" y="2031934"/>
            <a:ext cx="3402834" cy="369332"/>
          </a:xfrm>
          <a:prstGeom prst="rect">
            <a:avLst/>
          </a:prstGeom>
          <a:noFill/>
        </p:spPr>
        <p:txBody>
          <a:bodyPr wrap="square">
            <a:spAutoFit/>
          </a:bodyPr>
          <a:lstStyle/>
          <a:p>
            <a:r>
              <a:rPr lang="en-US" dirty="0"/>
              <a:t>After Removing Outliers</a:t>
            </a:r>
          </a:p>
        </p:txBody>
      </p:sp>
      <p:pic>
        <p:nvPicPr>
          <p:cNvPr id="4" name="Picture 3">
            <a:extLst>
              <a:ext uri="{FF2B5EF4-FFF2-40B4-BE49-F238E27FC236}">
                <a16:creationId xmlns:a16="http://schemas.microsoft.com/office/drawing/2014/main" id="{0E5E360E-F4E0-4113-B464-4F81F5FD5D1B}"/>
              </a:ext>
            </a:extLst>
          </p:cNvPr>
          <p:cNvPicPr>
            <a:picLocks noChangeAspect="1"/>
          </p:cNvPicPr>
          <p:nvPr/>
        </p:nvPicPr>
        <p:blipFill>
          <a:blip r:embed="rId2"/>
          <a:stretch>
            <a:fillRect/>
          </a:stretch>
        </p:blipFill>
        <p:spPr>
          <a:xfrm>
            <a:off x="33557" y="2768044"/>
            <a:ext cx="12192000" cy="33955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23187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12EB2-1CF3-46A7-845D-DBBB885A637A}"/>
              </a:ext>
            </a:extLst>
          </p:cNvPr>
          <p:cNvSpPr>
            <a:spLocks noGrp="1"/>
          </p:cNvSpPr>
          <p:nvPr>
            <p:ph type="title"/>
          </p:nvPr>
        </p:nvSpPr>
        <p:spPr>
          <a:xfrm>
            <a:off x="189320" y="314325"/>
            <a:ext cx="3868660" cy="2415275"/>
          </a:xfrm>
        </p:spPr>
        <p:txBody>
          <a:bodyPr vert="horz" lIns="91440" tIns="45720" rIns="91440" bIns="45720" rtlCol="0" anchor="t">
            <a:normAutofit/>
          </a:bodyPr>
          <a:lstStyle/>
          <a:p>
            <a:r>
              <a:rPr lang="en-US" sz="4000" b="1" dirty="0"/>
              <a:t>COMMERCIAL UNITS</a:t>
            </a:r>
            <a:br>
              <a:rPr lang="en-US" sz="4000" b="1" dirty="0"/>
            </a:br>
            <a:r>
              <a:rPr lang="en-US" sz="4000" b="1" i="1" kern="1200" cap="all" baseline="0" dirty="0">
                <a:solidFill>
                  <a:schemeClr val="tx2"/>
                </a:solidFill>
                <a:latin typeface="+mj-lt"/>
                <a:ea typeface="+mj-ea"/>
                <a:cs typeface="+mj-cs"/>
              </a:rPr>
              <a:t>Column</a:t>
            </a:r>
          </a:p>
        </p:txBody>
      </p:sp>
      <p:sp>
        <p:nvSpPr>
          <p:cNvPr id="35" name="TextBox 34">
            <a:extLst>
              <a:ext uri="{FF2B5EF4-FFF2-40B4-BE49-F238E27FC236}">
                <a16:creationId xmlns:a16="http://schemas.microsoft.com/office/drawing/2014/main" id="{6B858DDB-F540-4F95-880B-1619899FEFEF}"/>
              </a:ext>
            </a:extLst>
          </p:cNvPr>
          <p:cNvSpPr txBox="1"/>
          <p:nvPr/>
        </p:nvSpPr>
        <p:spPr>
          <a:xfrm>
            <a:off x="189320" y="2722911"/>
            <a:ext cx="3402834" cy="369332"/>
          </a:xfrm>
          <a:prstGeom prst="rect">
            <a:avLst/>
          </a:prstGeom>
          <a:noFill/>
        </p:spPr>
        <p:txBody>
          <a:bodyPr wrap="square">
            <a:spAutoFit/>
          </a:bodyPr>
          <a:lstStyle/>
          <a:p>
            <a:r>
              <a:rPr lang="en-US" dirty="0"/>
              <a:t>This column have ’11’ unique values</a:t>
            </a:r>
          </a:p>
        </p:txBody>
      </p:sp>
      <p:pic>
        <p:nvPicPr>
          <p:cNvPr id="4" name="Picture 3">
            <a:extLst>
              <a:ext uri="{FF2B5EF4-FFF2-40B4-BE49-F238E27FC236}">
                <a16:creationId xmlns:a16="http://schemas.microsoft.com/office/drawing/2014/main" id="{C22A7A78-371A-4E89-92BD-ABF4133D704D}"/>
              </a:ext>
            </a:extLst>
          </p:cNvPr>
          <p:cNvPicPr>
            <a:picLocks noChangeAspect="1"/>
          </p:cNvPicPr>
          <p:nvPr/>
        </p:nvPicPr>
        <p:blipFill>
          <a:blip r:embed="rId2"/>
          <a:stretch>
            <a:fillRect/>
          </a:stretch>
        </p:blipFill>
        <p:spPr>
          <a:xfrm>
            <a:off x="3514060" y="2286241"/>
            <a:ext cx="8566289" cy="41657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5569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12EB2-1CF3-46A7-845D-DBBB885A637A}"/>
              </a:ext>
            </a:extLst>
          </p:cNvPr>
          <p:cNvSpPr>
            <a:spLocks noGrp="1"/>
          </p:cNvSpPr>
          <p:nvPr>
            <p:ph type="title"/>
          </p:nvPr>
        </p:nvSpPr>
        <p:spPr>
          <a:xfrm>
            <a:off x="189320" y="314325"/>
            <a:ext cx="3868660" cy="2415275"/>
          </a:xfrm>
        </p:spPr>
        <p:txBody>
          <a:bodyPr vert="horz" lIns="91440" tIns="45720" rIns="91440" bIns="45720" rtlCol="0" anchor="t">
            <a:normAutofit/>
          </a:bodyPr>
          <a:lstStyle/>
          <a:p>
            <a:r>
              <a:rPr lang="en-US" sz="4000" b="1" dirty="0"/>
              <a:t>COMMERCIAL UNITS</a:t>
            </a:r>
            <a:br>
              <a:rPr lang="en-US" sz="4000" b="1" dirty="0"/>
            </a:br>
            <a:r>
              <a:rPr lang="en-US" sz="4000" b="1" i="1" kern="1200" cap="all" baseline="0" dirty="0">
                <a:solidFill>
                  <a:schemeClr val="tx2"/>
                </a:solidFill>
                <a:latin typeface="+mj-lt"/>
                <a:ea typeface="+mj-ea"/>
                <a:cs typeface="+mj-cs"/>
              </a:rPr>
              <a:t>Column</a:t>
            </a:r>
          </a:p>
        </p:txBody>
      </p:sp>
      <p:sp>
        <p:nvSpPr>
          <p:cNvPr id="35" name="TextBox 34">
            <a:extLst>
              <a:ext uri="{FF2B5EF4-FFF2-40B4-BE49-F238E27FC236}">
                <a16:creationId xmlns:a16="http://schemas.microsoft.com/office/drawing/2014/main" id="{6B858DDB-F540-4F95-880B-1619899FEFEF}"/>
              </a:ext>
            </a:extLst>
          </p:cNvPr>
          <p:cNvSpPr txBox="1"/>
          <p:nvPr/>
        </p:nvSpPr>
        <p:spPr>
          <a:xfrm>
            <a:off x="189320" y="2722911"/>
            <a:ext cx="3402834" cy="369332"/>
          </a:xfrm>
          <a:prstGeom prst="rect">
            <a:avLst/>
          </a:prstGeom>
          <a:noFill/>
        </p:spPr>
        <p:txBody>
          <a:bodyPr wrap="square">
            <a:spAutoFit/>
          </a:bodyPr>
          <a:lstStyle/>
          <a:p>
            <a:r>
              <a:rPr lang="en-US" dirty="0"/>
              <a:t>After Removing Outliers</a:t>
            </a:r>
          </a:p>
        </p:txBody>
      </p:sp>
      <p:pic>
        <p:nvPicPr>
          <p:cNvPr id="12290" name="Picture 2">
            <a:extLst>
              <a:ext uri="{FF2B5EF4-FFF2-40B4-BE49-F238E27FC236}">
                <a16:creationId xmlns:a16="http://schemas.microsoft.com/office/drawing/2014/main" id="{2C4B4A31-4BA7-4D44-B028-CE2FD8611E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0830" y="1743868"/>
            <a:ext cx="6515100" cy="47720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19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12EB2-1CF3-46A7-845D-DBBB885A637A}"/>
              </a:ext>
            </a:extLst>
          </p:cNvPr>
          <p:cNvSpPr>
            <a:spLocks noGrp="1"/>
          </p:cNvSpPr>
          <p:nvPr>
            <p:ph type="title"/>
          </p:nvPr>
        </p:nvSpPr>
        <p:spPr>
          <a:xfrm>
            <a:off x="189319" y="314325"/>
            <a:ext cx="3835103" cy="2415275"/>
          </a:xfrm>
        </p:spPr>
        <p:txBody>
          <a:bodyPr vert="horz" lIns="91440" tIns="45720" rIns="91440" bIns="45720" rtlCol="0" anchor="t">
            <a:normAutofit/>
          </a:bodyPr>
          <a:lstStyle/>
          <a:p>
            <a:r>
              <a:rPr lang="en-US" sz="4000" b="1" dirty="0"/>
              <a:t>RESIDENTIAL UNITS</a:t>
            </a:r>
            <a:br>
              <a:rPr lang="en-US" sz="4000" b="1" dirty="0"/>
            </a:br>
            <a:r>
              <a:rPr lang="en-US" sz="4000" b="1" i="1" kern="1200" cap="all" baseline="0" dirty="0">
                <a:solidFill>
                  <a:schemeClr val="tx2"/>
                </a:solidFill>
                <a:latin typeface="+mj-lt"/>
                <a:ea typeface="+mj-ea"/>
                <a:cs typeface="+mj-cs"/>
              </a:rPr>
              <a:t>Column</a:t>
            </a:r>
          </a:p>
        </p:txBody>
      </p:sp>
      <p:sp>
        <p:nvSpPr>
          <p:cNvPr id="35" name="TextBox 34">
            <a:extLst>
              <a:ext uri="{FF2B5EF4-FFF2-40B4-BE49-F238E27FC236}">
                <a16:creationId xmlns:a16="http://schemas.microsoft.com/office/drawing/2014/main" id="{6B858DDB-F540-4F95-880B-1619899FEFEF}"/>
              </a:ext>
            </a:extLst>
          </p:cNvPr>
          <p:cNvSpPr txBox="1"/>
          <p:nvPr/>
        </p:nvSpPr>
        <p:spPr>
          <a:xfrm>
            <a:off x="189320" y="2722911"/>
            <a:ext cx="3402834" cy="369332"/>
          </a:xfrm>
          <a:prstGeom prst="rect">
            <a:avLst/>
          </a:prstGeom>
          <a:noFill/>
        </p:spPr>
        <p:txBody>
          <a:bodyPr wrap="square">
            <a:spAutoFit/>
          </a:bodyPr>
          <a:lstStyle/>
          <a:p>
            <a:r>
              <a:rPr lang="en-US" dirty="0"/>
              <a:t>This column have ’36’ unique values</a:t>
            </a:r>
          </a:p>
        </p:txBody>
      </p:sp>
      <p:pic>
        <p:nvPicPr>
          <p:cNvPr id="5" name="Picture 4">
            <a:extLst>
              <a:ext uri="{FF2B5EF4-FFF2-40B4-BE49-F238E27FC236}">
                <a16:creationId xmlns:a16="http://schemas.microsoft.com/office/drawing/2014/main" id="{E5ACC31A-7A6C-4E76-930B-CF090215021C}"/>
              </a:ext>
            </a:extLst>
          </p:cNvPr>
          <p:cNvPicPr>
            <a:picLocks noChangeAspect="1"/>
          </p:cNvPicPr>
          <p:nvPr/>
        </p:nvPicPr>
        <p:blipFill>
          <a:blip r:embed="rId2"/>
          <a:stretch>
            <a:fillRect/>
          </a:stretch>
        </p:blipFill>
        <p:spPr>
          <a:xfrm>
            <a:off x="3871608" y="2312495"/>
            <a:ext cx="8320391" cy="42584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69662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7DF2EC8-03C7-49B2-915A-9874F9630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6A199AA-80EF-F581-3F15-0F6C240EB953}"/>
              </a:ext>
            </a:extLst>
          </p:cNvPr>
          <p:cNvSpPr>
            <a:spLocks noGrp="1"/>
          </p:cNvSpPr>
          <p:nvPr>
            <p:ph idx="1"/>
          </p:nvPr>
        </p:nvSpPr>
        <p:spPr>
          <a:xfrm>
            <a:off x="913774" y="1605094"/>
            <a:ext cx="9932566" cy="3418463"/>
          </a:xfrm>
        </p:spPr>
        <p:txBody>
          <a:bodyPr anchor="ctr">
            <a:normAutofit/>
          </a:bodyPr>
          <a:lstStyle/>
          <a:p>
            <a:r>
              <a:rPr lang="en-US" sz="1800" u="sng" dirty="0"/>
              <a:t>Note: </a:t>
            </a:r>
            <a:r>
              <a:rPr lang="en-US" sz="1800" dirty="0"/>
              <a:t>My coworker (</a:t>
            </a:r>
            <a:r>
              <a:rPr lang="en-US" sz="1800" dirty="0">
                <a:hlinkClick r:id="rId2"/>
              </a:rPr>
              <a:t>Karim Gamal</a:t>
            </a:r>
            <a:r>
              <a:rPr lang="en-US" sz="1800" dirty="0"/>
              <a:t>) and I decided to solve the same problem, but we each have our own way of cleaning, and we also have different research questions.</a:t>
            </a:r>
          </a:p>
        </p:txBody>
      </p:sp>
      <p:sp>
        <p:nvSpPr>
          <p:cNvPr id="25" name="Rectangle 24">
            <a:extLst>
              <a:ext uri="{FF2B5EF4-FFF2-40B4-BE49-F238E27FC236}">
                <a16:creationId xmlns:a16="http://schemas.microsoft.com/office/drawing/2014/main" id="{1427BC09-85E1-4417-98B1-CC3FB3673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84159"/>
            <a:ext cx="12188952" cy="1573841"/>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457235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12EB2-1CF3-46A7-845D-DBBB885A637A}"/>
              </a:ext>
            </a:extLst>
          </p:cNvPr>
          <p:cNvSpPr>
            <a:spLocks noGrp="1"/>
          </p:cNvSpPr>
          <p:nvPr>
            <p:ph type="title"/>
          </p:nvPr>
        </p:nvSpPr>
        <p:spPr>
          <a:xfrm>
            <a:off x="189319" y="314325"/>
            <a:ext cx="3835103" cy="2415275"/>
          </a:xfrm>
        </p:spPr>
        <p:txBody>
          <a:bodyPr vert="horz" lIns="91440" tIns="45720" rIns="91440" bIns="45720" rtlCol="0" anchor="t">
            <a:normAutofit/>
          </a:bodyPr>
          <a:lstStyle/>
          <a:p>
            <a:r>
              <a:rPr lang="en-US" sz="4000" b="1" dirty="0"/>
              <a:t>RESIDENTIAL UNITS</a:t>
            </a:r>
            <a:br>
              <a:rPr lang="en-US" sz="4000" b="1" dirty="0"/>
            </a:br>
            <a:r>
              <a:rPr lang="en-US" sz="4000" b="1" i="1" kern="1200" cap="all" baseline="0" dirty="0">
                <a:solidFill>
                  <a:schemeClr val="tx2"/>
                </a:solidFill>
                <a:latin typeface="+mj-lt"/>
                <a:ea typeface="+mj-ea"/>
                <a:cs typeface="+mj-cs"/>
              </a:rPr>
              <a:t>Column</a:t>
            </a:r>
          </a:p>
        </p:txBody>
      </p:sp>
      <p:sp>
        <p:nvSpPr>
          <p:cNvPr id="35" name="TextBox 34">
            <a:extLst>
              <a:ext uri="{FF2B5EF4-FFF2-40B4-BE49-F238E27FC236}">
                <a16:creationId xmlns:a16="http://schemas.microsoft.com/office/drawing/2014/main" id="{6B858DDB-F540-4F95-880B-1619899FEFEF}"/>
              </a:ext>
            </a:extLst>
          </p:cNvPr>
          <p:cNvSpPr txBox="1"/>
          <p:nvPr/>
        </p:nvSpPr>
        <p:spPr>
          <a:xfrm>
            <a:off x="189320" y="2722911"/>
            <a:ext cx="3402834" cy="369332"/>
          </a:xfrm>
          <a:prstGeom prst="rect">
            <a:avLst/>
          </a:prstGeom>
          <a:noFill/>
        </p:spPr>
        <p:txBody>
          <a:bodyPr wrap="square">
            <a:spAutoFit/>
          </a:bodyPr>
          <a:lstStyle/>
          <a:p>
            <a:r>
              <a:rPr lang="en-US" dirty="0"/>
              <a:t>After Removing Outliers</a:t>
            </a:r>
          </a:p>
        </p:txBody>
      </p:sp>
      <p:pic>
        <p:nvPicPr>
          <p:cNvPr id="13314" name="Picture 2">
            <a:extLst>
              <a:ext uri="{FF2B5EF4-FFF2-40B4-BE49-F238E27FC236}">
                <a16:creationId xmlns:a16="http://schemas.microsoft.com/office/drawing/2014/main" id="{52E9D9A0-FA38-4B59-ADDE-F3E96D3008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0896" y="1683592"/>
            <a:ext cx="6515100" cy="47720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9910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12EB2-1CF3-46A7-845D-DBBB885A637A}"/>
              </a:ext>
            </a:extLst>
          </p:cNvPr>
          <p:cNvSpPr>
            <a:spLocks noGrp="1"/>
          </p:cNvSpPr>
          <p:nvPr>
            <p:ph type="title"/>
          </p:nvPr>
        </p:nvSpPr>
        <p:spPr>
          <a:xfrm>
            <a:off x="189319" y="314325"/>
            <a:ext cx="3835103" cy="2415275"/>
          </a:xfrm>
        </p:spPr>
        <p:txBody>
          <a:bodyPr vert="horz" lIns="91440" tIns="45720" rIns="91440" bIns="45720" rtlCol="0" anchor="t">
            <a:normAutofit/>
          </a:bodyPr>
          <a:lstStyle/>
          <a:p>
            <a:r>
              <a:rPr lang="en-US" sz="4000" b="1" dirty="0"/>
              <a:t>TOTAL UNITS</a:t>
            </a:r>
            <a:br>
              <a:rPr lang="en-US" sz="4000" b="1" dirty="0"/>
            </a:br>
            <a:r>
              <a:rPr lang="en-US" sz="4000" b="1" i="1" kern="1200" cap="all" baseline="0" dirty="0">
                <a:solidFill>
                  <a:schemeClr val="tx2"/>
                </a:solidFill>
                <a:latin typeface="+mj-lt"/>
                <a:ea typeface="+mj-ea"/>
                <a:cs typeface="+mj-cs"/>
              </a:rPr>
              <a:t>Column</a:t>
            </a:r>
          </a:p>
        </p:txBody>
      </p:sp>
      <p:sp>
        <p:nvSpPr>
          <p:cNvPr id="35" name="TextBox 34">
            <a:extLst>
              <a:ext uri="{FF2B5EF4-FFF2-40B4-BE49-F238E27FC236}">
                <a16:creationId xmlns:a16="http://schemas.microsoft.com/office/drawing/2014/main" id="{6B858DDB-F540-4F95-880B-1619899FEFEF}"/>
              </a:ext>
            </a:extLst>
          </p:cNvPr>
          <p:cNvSpPr txBox="1"/>
          <p:nvPr/>
        </p:nvSpPr>
        <p:spPr>
          <a:xfrm>
            <a:off x="189320" y="2722911"/>
            <a:ext cx="3402834" cy="369332"/>
          </a:xfrm>
          <a:prstGeom prst="rect">
            <a:avLst/>
          </a:prstGeom>
          <a:noFill/>
        </p:spPr>
        <p:txBody>
          <a:bodyPr wrap="square">
            <a:spAutoFit/>
          </a:bodyPr>
          <a:lstStyle/>
          <a:p>
            <a:r>
              <a:rPr lang="en-US" dirty="0"/>
              <a:t>This column have ’41’ unique values</a:t>
            </a:r>
          </a:p>
        </p:txBody>
      </p:sp>
      <p:pic>
        <p:nvPicPr>
          <p:cNvPr id="4" name="Picture 3">
            <a:extLst>
              <a:ext uri="{FF2B5EF4-FFF2-40B4-BE49-F238E27FC236}">
                <a16:creationId xmlns:a16="http://schemas.microsoft.com/office/drawing/2014/main" id="{228800F1-CD1A-4D8D-B2A6-44BC6D419065}"/>
              </a:ext>
            </a:extLst>
          </p:cNvPr>
          <p:cNvPicPr>
            <a:picLocks noChangeAspect="1"/>
          </p:cNvPicPr>
          <p:nvPr/>
        </p:nvPicPr>
        <p:blipFill>
          <a:blip r:embed="rId2"/>
          <a:stretch>
            <a:fillRect/>
          </a:stretch>
        </p:blipFill>
        <p:spPr>
          <a:xfrm>
            <a:off x="3902145" y="2474636"/>
            <a:ext cx="8300936" cy="41404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7068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12EB2-1CF3-46A7-845D-DBBB885A637A}"/>
              </a:ext>
            </a:extLst>
          </p:cNvPr>
          <p:cNvSpPr>
            <a:spLocks noGrp="1"/>
          </p:cNvSpPr>
          <p:nvPr>
            <p:ph type="title"/>
          </p:nvPr>
        </p:nvSpPr>
        <p:spPr>
          <a:xfrm>
            <a:off x="189319" y="314325"/>
            <a:ext cx="3835103" cy="2415275"/>
          </a:xfrm>
        </p:spPr>
        <p:txBody>
          <a:bodyPr vert="horz" lIns="91440" tIns="45720" rIns="91440" bIns="45720" rtlCol="0" anchor="t">
            <a:normAutofit/>
          </a:bodyPr>
          <a:lstStyle/>
          <a:p>
            <a:r>
              <a:rPr lang="en-US" sz="4000" b="1" dirty="0"/>
              <a:t>TOTAL UNITS</a:t>
            </a:r>
            <a:br>
              <a:rPr lang="en-US" sz="4000" b="1" dirty="0"/>
            </a:br>
            <a:r>
              <a:rPr lang="en-US" sz="4000" b="1" i="1" kern="1200" cap="all" baseline="0" dirty="0">
                <a:solidFill>
                  <a:schemeClr val="tx2"/>
                </a:solidFill>
                <a:latin typeface="+mj-lt"/>
                <a:ea typeface="+mj-ea"/>
                <a:cs typeface="+mj-cs"/>
              </a:rPr>
              <a:t>Column</a:t>
            </a:r>
          </a:p>
        </p:txBody>
      </p:sp>
      <p:sp>
        <p:nvSpPr>
          <p:cNvPr id="35" name="TextBox 34">
            <a:extLst>
              <a:ext uri="{FF2B5EF4-FFF2-40B4-BE49-F238E27FC236}">
                <a16:creationId xmlns:a16="http://schemas.microsoft.com/office/drawing/2014/main" id="{6B858DDB-F540-4F95-880B-1619899FEFEF}"/>
              </a:ext>
            </a:extLst>
          </p:cNvPr>
          <p:cNvSpPr txBox="1"/>
          <p:nvPr/>
        </p:nvSpPr>
        <p:spPr>
          <a:xfrm>
            <a:off x="189320" y="2722911"/>
            <a:ext cx="3402834" cy="369332"/>
          </a:xfrm>
          <a:prstGeom prst="rect">
            <a:avLst/>
          </a:prstGeom>
          <a:noFill/>
        </p:spPr>
        <p:txBody>
          <a:bodyPr wrap="square">
            <a:spAutoFit/>
          </a:bodyPr>
          <a:lstStyle/>
          <a:p>
            <a:pPr marL="0" algn="l" rtl="0" eaLnBrk="1" latinLnBrk="0" hangingPunct="1">
              <a:spcBef>
                <a:spcPts val="0"/>
              </a:spcBef>
              <a:spcAft>
                <a:spcPts val="0"/>
              </a:spcAft>
            </a:pPr>
            <a:r>
              <a:rPr lang="en-US" sz="1800" kern="1200" dirty="0">
                <a:solidFill>
                  <a:srgbClr val="000000"/>
                </a:solidFill>
                <a:effectLst/>
                <a:latin typeface="Univers Condensed Light" panose="020B0306020202040204" pitchFamily="34" charset="0"/>
                <a:ea typeface="+mn-ea"/>
                <a:cs typeface="+mn-cs"/>
              </a:rPr>
              <a:t>After Removing Outliers</a:t>
            </a:r>
            <a:endParaRPr lang="en-US" dirty="0">
              <a:effectLst/>
            </a:endParaRPr>
          </a:p>
        </p:txBody>
      </p:sp>
      <p:pic>
        <p:nvPicPr>
          <p:cNvPr id="14338" name="Picture 2">
            <a:extLst>
              <a:ext uri="{FF2B5EF4-FFF2-40B4-BE49-F238E27FC236}">
                <a16:creationId xmlns:a16="http://schemas.microsoft.com/office/drawing/2014/main" id="{E2F51EB1-A4C1-4324-8734-7DAF35CEF1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0896" y="1602799"/>
            <a:ext cx="6515100" cy="47720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333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12EB2-1CF3-46A7-845D-DBBB885A637A}"/>
              </a:ext>
            </a:extLst>
          </p:cNvPr>
          <p:cNvSpPr>
            <a:spLocks noGrp="1"/>
          </p:cNvSpPr>
          <p:nvPr>
            <p:ph type="title"/>
          </p:nvPr>
        </p:nvSpPr>
        <p:spPr>
          <a:xfrm>
            <a:off x="189319" y="314325"/>
            <a:ext cx="3835103" cy="2415275"/>
          </a:xfrm>
        </p:spPr>
        <p:txBody>
          <a:bodyPr vert="horz" lIns="91440" tIns="45720" rIns="91440" bIns="45720" rtlCol="0" anchor="t">
            <a:normAutofit/>
          </a:bodyPr>
          <a:lstStyle/>
          <a:p>
            <a:r>
              <a:rPr lang="en-US" sz="4000" b="1" dirty="0"/>
              <a:t>LAND SQUARE FEET</a:t>
            </a:r>
            <a:br>
              <a:rPr lang="en-US" sz="4000" b="1" dirty="0"/>
            </a:br>
            <a:r>
              <a:rPr lang="en-US" sz="4000" b="1" i="1" kern="1200" cap="all" baseline="0" dirty="0">
                <a:solidFill>
                  <a:schemeClr val="tx2"/>
                </a:solidFill>
                <a:latin typeface="+mj-lt"/>
                <a:ea typeface="+mj-ea"/>
                <a:cs typeface="+mj-cs"/>
              </a:rPr>
              <a:t>Column</a:t>
            </a:r>
          </a:p>
        </p:txBody>
      </p:sp>
      <p:sp>
        <p:nvSpPr>
          <p:cNvPr id="35" name="TextBox 34">
            <a:extLst>
              <a:ext uri="{FF2B5EF4-FFF2-40B4-BE49-F238E27FC236}">
                <a16:creationId xmlns:a16="http://schemas.microsoft.com/office/drawing/2014/main" id="{6B858DDB-F540-4F95-880B-1619899FEFEF}"/>
              </a:ext>
            </a:extLst>
          </p:cNvPr>
          <p:cNvSpPr txBox="1"/>
          <p:nvPr/>
        </p:nvSpPr>
        <p:spPr>
          <a:xfrm>
            <a:off x="189319" y="2722911"/>
            <a:ext cx="3614195" cy="369332"/>
          </a:xfrm>
          <a:prstGeom prst="rect">
            <a:avLst/>
          </a:prstGeom>
          <a:noFill/>
        </p:spPr>
        <p:txBody>
          <a:bodyPr wrap="square">
            <a:spAutoFit/>
          </a:bodyPr>
          <a:lstStyle/>
          <a:p>
            <a:r>
              <a:rPr lang="en-US" dirty="0"/>
              <a:t>This column have ’ 1939’ unique values</a:t>
            </a:r>
          </a:p>
        </p:txBody>
      </p:sp>
      <p:pic>
        <p:nvPicPr>
          <p:cNvPr id="5" name="Picture 4">
            <a:extLst>
              <a:ext uri="{FF2B5EF4-FFF2-40B4-BE49-F238E27FC236}">
                <a16:creationId xmlns:a16="http://schemas.microsoft.com/office/drawing/2014/main" id="{702934F0-3037-464F-A241-35A384D02F66}"/>
              </a:ext>
            </a:extLst>
          </p:cNvPr>
          <p:cNvPicPr>
            <a:picLocks noChangeAspect="1"/>
          </p:cNvPicPr>
          <p:nvPr/>
        </p:nvPicPr>
        <p:blipFill>
          <a:blip r:embed="rId2"/>
          <a:stretch>
            <a:fillRect/>
          </a:stretch>
        </p:blipFill>
        <p:spPr>
          <a:xfrm>
            <a:off x="3803514" y="2271088"/>
            <a:ext cx="8354929" cy="42130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25195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12EB2-1CF3-46A7-845D-DBBB885A637A}"/>
              </a:ext>
            </a:extLst>
          </p:cNvPr>
          <p:cNvSpPr>
            <a:spLocks noGrp="1"/>
          </p:cNvSpPr>
          <p:nvPr>
            <p:ph type="title"/>
          </p:nvPr>
        </p:nvSpPr>
        <p:spPr>
          <a:xfrm>
            <a:off x="189319" y="314325"/>
            <a:ext cx="3835103" cy="2415275"/>
          </a:xfrm>
        </p:spPr>
        <p:txBody>
          <a:bodyPr vert="horz" lIns="91440" tIns="45720" rIns="91440" bIns="45720" rtlCol="0" anchor="t">
            <a:normAutofit/>
          </a:bodyPr>
          <a:lstStyle/>
          <a:p>
            <a:r>
              <a:rPr lang="en-US" sz="4000" b="1" dirty="0"/>
              <a:t>LAND SQUARE FEET</a:t>
            </a:r>
            <a:br>
              <a:rPr lang="en-US" sz="4000" b="1" dirty="0"/>
            </a:br>
            <a:r>
              <a:rPr lang="en-US" sz="4000" b="1" i="1" kern="1200" cap="all" baseline="0" dirty="0">
                <a:solidFill>
                  <a:schemeClr val="tx2"/>
                </a:solidFill>
                <a:latin typeface="+mj-lt"/>
                <a:ea typeface="+mj-ea"/>
                <a:cs typeface="+mj-cs"/>
              </a:rPr>
              <a:t>Column</a:t>
            </a:r>
          </a:p>
        </p:txBody>
      </p:sp>
      <p:sp>
        <p:nvSpPr>
          <p:cNvPr id="35" name="TextBox 34">
            <a:extLst>
              <a:ext uri="{FF2B5EF4-FFF2-40B4-BE49-F238E27FC236}">
                <a16:creationId xmlns:a16="http://schemas.microsoft.com/office/drawing/2014/main" id="{6B858DDB-F540-4F95-880B-1619899FEFEF}"/>
              </a:ext>
            </a:extLst>
          </p:cNvPr>
          <p:cNvSpPr txBox="1"/>
          <p:nvPr/>
        </p:nvSpPr>
        <p:spPr>
          <a:xfrm>
            <a:off x="189319" y="2722911"/>
            <a:ext cx="3614195" cy="369332"/>
          </a:xfrm>
          <a:prstGeom prst="rect">
            <a:avLst/>
          </a:prstGeom>
          <a:noFill/>
        </p:spPr>
        <p:txBody>
          <a:bodyPr wrap="square">
            <a:spAutoFit/>
          </a:bodyPr>
          <a:lstStyle/>
          <a:p>
            <a:pPr marL="0" algn="l" rtl="0" eaLnBrk="1" latinLnBrk="0" hangingPunct="1">
              <a:spcBef>
                <a:spcPts val="0"/>
              </a:spcBef>
              <a:spcAft>
                <a:spcPts val="0"/>
              </a:spcAft>
            </a:pPr>
            <a:r>
              <a:rPr lang="en-US" sz="1800" kern="1200" dirty="0">
                <a:solidFill>
                  <a:srgbClr val="000000"/>
                </a:solidFill>
                <a:effectLst/>
                <a:latin typeface="Univers Condensed Light" panose="020B0306020202040204" pitchFamily="34" charset="0"/>
                <a:ea typeface="+mn-ea"/>
                <a:cs typeface="+mn-cs"/>
              </a:rPr>
              <a:t>After Removing Outliers</a:t>
            </a:r>
            <a:endParaRPr lang="en-US" dirty="0">
              <a:effectLst/>
            </a:endParaRPr>
          </a:p>
        </p:txBody>
      </p:sp>
      <p:pic>
        <p:nvPicPr>
          <p:cNvPr id="15362" name="Picture 2">
            <a:extLst>
              <a:ext uri="{FF2B5EF4-FFF2-40B4-BE49-F238E27FC236}">
                <a16:creationId xmlns:a16="http://schemas.microsoft.com/office/drawing/2014/main" id="{EE480F41-E36B-40C7-8B05-763D470EFA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2525" y="1720852"/>
            <a:ext cx="6619875" cy="47720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787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12EB2-1CF3-46A7-845D-DBBB885A637A}"/>
              </a:ext>
            </a:extLst>
          </p:cNvPr>
          <p:cNvSpPr>
            <a:spLocks noGrp="1"/>
          </p:cNvSpPr>
          <p:nvPr>
            <p:ph type="title"/>
          </p:nvPr>
        </p:nvSpPr>
        <p:spPr>
          <a:xfrm>
            <a:off x="189319" y="314325"/>
            <a:ext cx="3835103" cy="2415275"/>
          </a:xfrm>
        </p:spPr>
        <p:txBody>
          <a:bodyPr vert="horz" lIns="91440" tIns="45720" rIns="91440" bIns="45720" rtlCol="0" anchor="t">
            <a:normAutofit/>
          </a:bodyPr>
          <a:lstStyle/>
          <a:p>
            <a:r>
              <a:rPr lang="en-US" sz="4000" b="1" dirty="0"/>
              <a:t>GROSS SQUARE FEET</a:t>
            </a:r>
            <a:br>
              <a:rPr lang="en-US" sz="4000" b="1" dirty="0"/>
            </a:br>
            <a:r>
              <a:rPr lang="en-US" sz="4000" b="1" i="1" kern="1200" cap="all" baseline="0" dirty="0">
                <a:solidFill>
                  <a:schemeClr val="tx2"/>
                </a:solidFill>
                <a:latin typeface="+mj-lt"/>
                <a:ea typeface="+mj-ea"/>
                <a:cs typeface="+mj-cs"/>
              </a:rPr>
              <a:t>Column</a:t>
            </a:r>
          </a:p>
        </p:txBody>
      </p:sp>
      <p:sp>
        <p:nvSpPr>
          <p:cNvPr id="35" name="TextBox 34">
            <a:extLst>
              <a:ext uri="{FF2B5EF4-FFF2-40B4-BE49-F238E27FC236}">
                <a16:creationId xmlns:a16="http://schemas.microsoft.com/office/drawing/2014/main" id="{6B858DDB-F540-4F95-880B-1619899FEFEF}"/>
              </a:ext>
            </a:extLst>
          </p:cNvPr>
          <p:cNvSpPr txBox="1"/>
          <p:nvPr/>
        </p:nvSpPr>
        <p:spPr>
          <a:xfrm>
            <a:off x="189319" y="2722911"/>
            <a:ext cx="3614195" cy="369332"/>
          </a:xfrm>
          <a:prstGeom prst="rect">
            <a:avLst/>
          </a:prstGeom>
          <a:noFill/>
        </p:spPr>
        <p:txBody>
          <a:bodyPr wrap="square">
            <a:spAutoFit/>
          </a:bodyPr>
          <a:lstStyle/>
          <a:p>
            <a:r>
              <a:rPr lang="en-US" dirty="0"/>
              <a:t>This column have ’ 1995’ unique values</a:t>
            </a:r>
          </a:p>
        </p:txBody>
      </p:sp>
      <p:pic>
        <p:nvPicPr>
          <p:cNvPr id="4" name="Picture 3">
            <a:extLst>
              <a:ext uri="{FF2B5EF4-FFF2-40B4-BE49-F238E27FC236}">
                <a16:creationId xmlns:a16="http://schemas.microsoft.com/office/drawing/2014/main" id="{C81C09B7-976C-4999-A2AC-D3D5113E3FAD}"/>
              </a:ext>
            </a:extLst>
          </p:cNvPr>
          <p:cNvPicPr>
            <a:picLocks noChangeAspect="1"/>
          </p:cNvPicPr>
          <p:nvPr/>
        </p:nvPicPr>
        <p:blipFill>
          <a:blip r:embed="rId2"/>
          <a:stretch>
            <a:fillRect/>
          </a:stretch>
        </p:blipFill>
        <p:spPr>
          <a:xfrm>
            <a:off x="4213740" y="1778875"/>
            <a:ext cx="7978259" cy="40123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30938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12EB2-1CF3-46A7-845D-DBBB885A637A}"/>
              </a:ext>
            </a:extLst>
          </p:cNvPr>
          <p:cNvSpPr>
            <a:spLocks noGrp="1"/>
          </p:cNvSpPr>
          <p:nvPr>
            <p:ph type="title"/>
          </p:nvPr>
        </p:nvSpPr>
        <p:spPr>
          <a:xfrm>
            <a:off x="189319" y="314325"/>
            <a:ext cx="3835103" cy="2415275"/>
          </a:xfrm>
        </p:spPr>
        <p:txBody>
          <a:bodyPr vert="horz" lIns="91440" tIns="45720" rIns="91440" bIns="45720" rtlCol="0" anchor="t">
            <a:normAutofit/>
          </a:bodyPr>
          <a:lstStyle/>
          <a:p>
            <a:r>
              <a:rPr lang="en-US" sz="4000" b="1" dirty="0"/>
              <a:t>GROSS SQUARE FEET</a:t>
            </a:r>
            <a:br>
              <a:rPr lang="en-US" sz="4000" b="1" dirty="0"/>
            </a:br>
            <a:r>
              <a:rPr lang="en-US" sz="4000" b="1" i="1" kern="1200" cap="all" baseline="0" dirty="0">
                <a:solidFill>
                  <a:schemeClr val="tx2"/>
                </a:solidFill>
                <a:latin typeface="+mj-lt"/>
                <a:ea typeface="+mj-ea"/>
                <a:cs typeface="+mj-cs"/>
              </a:rPr>
              <a:t>Column</a:t>
            </a:r>
          </a:p>
        </p:txBody>
      </p:sp>
      <p:sp>
        <p:nvSpPr>
          <p:cNvPr id="35" name="TextBox 34">
            <a:extLst>
              <a:ext uri="{FF2B5EF4-FFF2-40B4-BE49-F238E27FC236}">
                <a16:creationId xmlns:a16="http://schemas.microsoft.com/office/drawing/2014/main" id="{6B858DDB-F540-4F95-880B-1619899FEFEF}"/>
              </a:ext>
            </a:extLst>
          </p:cNvPr>
          <p:cNvSpPr txBox="1"/>
          <p:nvPr/>
        </p:nvSpPr>
        <p:spPr>
          <a:xfrm>
            <a:off x="189319" y="2722911"/>
            <a:ext cx="3614195" cy="369332"/>
          </a:xfrm>
          <a:prstGeom prst="rect">
            <a:avLst/>
          </a:prstGeom>
          <a:noFill/>
        </p:spPr>
        <p:txBody>
          <a:bodyPr wrap="square">
            <a:spAutoFit/>
          </a:bodyPr>
          <a:lstStyle/>
          <a:p>
            <a:pPr marL="0" algn="l" rtl="0" eaLnBrk="1" latinLnBrk="0" hangingPunct="1">
              <a:spcBef>
                <a:spcPts val="0"/>
              </a:spcBef>
              <a:spcAft>
                <a:spcPts val="0"/>
              </a:spcAft>
            </a:pPr>
            <a:r>
              <a:rPr lang="en-US" sz="1800" kern="1200" dirty="0">
                <a:solidFill>
                  <a:srgbClr val="000000"/>
                </a:solidFill>
                <a:effectLst/>
                <a:latin typeface="Univers Condensed Light" panose="020B0306020202040204" pitchFamily="34" charset="0"/>
                <a:ea typeface="+mn-ea"/>
                <a:cs typeface="+mn-cs"/>
              </a:rPr>
              <a:t>After Removing Outliers</a:t>
            </a:r>
            <a:endParaRPr lang="en-US" dirty="0">
              <a:effectLst/>
            </a:endParaRPr>
          </a:p>
        </p:txBody>
      </p:sp>
      <p:pic>
        <p:nvPicPr>
          <p:cNvPr id="16386" name="Picture 2">
            <a:extLst>
              <a:ext uri="{FF2B5EF4-FFF2-40B4-BE49-F238E27FC236}">
                <a16:creationId xmlns:a16="http://schemas.microsoft.com/office/drawing/2014/main" id="{D9DF9B36-E0E9-44ED-BB9A-68B3310F27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5593" y="1924070"/>
            <a:ext cx="6515100" cy="47720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260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12EB2-1CF3-46A7-845D-DBBB885A637A}"/>
              </a:ext>
            </a:extLst>
          </p:cNvPr>
          <p:cNvSpPr>
            <a:spLocks noGrp="1"/>
          </p:cNvSpPr>
          <p:nvPr>
            <p:ph type="title"/>
          </p:nvPr>
        </p:nvSpPr>
        <p:spPr>
          <a:xfrm>
            <a:off x="189319" y="314325"/>
            <a:ext cx="4528596" cy="2415275"/>
          </a:xfrm>
        </p:spPr>
        <p:txBody>
          <a:bodyPr vert="horz" lIns="91440" tIns="45720" rIns="91440" bIns="45720" rtlCol="0" anchor="t">
            <a:normAutofit/>
          </a:bodyPr>
          <a:lstStyle/>
          <a:p>
            <a:r>
              <a:rPr lang="en-US" sz="4000" b="1" dirty="0"/>
              <a:t>NEIGHBORHOOD</a:t>
            </a:r>
            <a:br>
              <a:rPr lang="en-US" sz="4000" b="1" dirty="0"/>
            </a:br>
            <a:r>
              <a:rPr lang="en-US" sz="4000" b="1" i="1" kern="1200" cap="all" baseline="0" dirty="0">
                <a:solidFill>
                  <a:schemeClr val="tx2"/>
                </a:solidFill>
                <a:latin typeface="+mj-lt"/>
                <a:ea typeface="+mj-ea"/>
                <a:cs typeface="+mj-cs"/>
              </a:rPr>
              <a:t>Column</a:t>
            </a:r>
          </a:p>
        </p:txBody>
      </p:sp>
      <p:sp>
        <p:nvSpPr>
          <p:cNvPr id="35" name="TextBox 34">
            <a:extLst>
              <a:ext uri="{FF2B5EF4-FFF2-40B4-BE49-F238E27FC236}">
                <a16:creationId xmlns:a16="http://schemas.microsoft.com/office/drawing/2014/main" id="{6B858DDB-F540-4F95-880B-1619899FEFEF}"/>
              </a:ext>
            </a:extLst>
          </p:cNvPr>
          <p:cNvSpPr txBox="1"/>
          <p:nvPr/>
        </p:nvSpPr>
        <p:spPr>
          <a:xfrm>
            <a:off x="189319" y="2722911"/>
            <a:ext cx="3614195" cy="369332"/>
          </a:xfrm>
          <a:prstGeom prst="rect">
            <a:avLst/>
          </a:prstGeom>
          <a:noFill/>
        </p:spPr>
        <p:txBody>
          <a:bodyPr wrap="square">
            <a:spAutoFit/>
          </a:bodyPr>
          <a:lstStyle/>
          <a:p>
            <a:r>
              <a:rPr lang="en-US" dirty="0"/>
              <a:t>This column have ’ 61’ unique values</a:t>
            </a:r>
          </a:p>
        </p:txBody>
      </p:sp>
      <p:pic>
        <p:nvPicPr>
          <p:cNvPr id="10242" name="Picture 2">
            <a:extLst>
              <a:ext uri="{FF2B5EF4-FFF2-40B4-BE49-F238E27FC236}">
                <a16:creationId xmlns:a16="http://schemas.microsoft.com/office/drawing/2014/main" id="{01F08CE1-48C5-4131-957A-3EA9AC69F6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9998" y="1699510"/>
            <a:ext cx="8301583" cy="495137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893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12EB2-1CF3-46A7-845D-DBBB885A637A}"/>
              </a:ext>
            </a:extLst>
          </p:cNvPr>
          <p:cNvSpPr>
            <a:spLocks noGrp="1"/>
          </p:cNvSpPr>
          <p:nvPr>
            <p:ph type="title"/>
          </p:nvPr>
        </p:nvSpPr>
        <p:spPr>
          <a:xfrm>
            <a:off x="189319" y="314325"/>
            <a:ext cx="3835103" cy="2415275"/>
          </a:xfrm>
        </p:spPr>
        <p:txBody>
          <a:bodyPr vert="horz" lIns="91440" tIns="45720" rIns="91440" bIns="45720" rtlCol="0" anchor="t">
            <a:normAutofit/>
          </a:bodyPr>
          <a:lstStyle/>
          <a:p>
            <a:r>
              <a:rPr lang="en-US" sz="4000" b="1" dirty="0"/>
              <a:t>BUILDING CLASS CATEGORY</a:t>
            </a:r>
            <a:br>
              <a:rPr lang="en-US" sz="4000" b="1" dirty="0"/>
            </a:br>
            <a:r>
              <a:rPr lang="en-US" sz="4000" b="1" i="1" kern="1200" cap="all" baseline="0" dirty="0">
                <a:solidFill>
                  <a:schemeClr val="tx2"/>
                </a:solidFill>
                <a:latin typeface="+mj-lt"/>
                <a:ea typeface="+mj-ea"/>
                <a:cs typeface="+mj-cs"/>
              </a:rPr>
              <a:t>Column</a:t>
            </a:r>
          </a:p>
        </p:txBody>
      </p:sp>
      <p:sp>
        <p:nvSpPr>
          <p:cNvPr id="35" name="TextBox 34">
            <a:extLst>
              <a:ext uri="{FF2B5EF4-FFF2-40B4-BE49-F238E27FC236}">
                <a16:creationId xmlns:a16="http://schemas.microsoft.com/office/drawing/2014/main" id="{6B858DDB-F540-4F95-880B-1619899FEFEF}"/>
              </a:ext>
            </a:extLst>
          </p:cNvPr>
          <p:cNvSpPr txBox="1"/>
          <p:nvPr/>
        </p:nvSpPr>
        <p:spPr>
          <a:xfrm>
            <a:off x="189319" y="2722911"/>
            <a:ext cx="3614195" cy="369332"/>
          </a:xfrm>
          <a:prstGeom prst="rect">
            <a:avLst/>
          </a:prstGeom>
          <a:noFill/>
        </p:spPr>
        <p:txBody>
          <a:bodyPr wrap="square">
            <a:spAutoFit/>
          </a:bodyPr>
          <a:lstStyle/>
          <a:p>
            <a:r>
              <a:rPr lang="en-US" dirty="0"/>
              <a:t>This column have ’ 40’ unique values</a:t>
            </a:r>
          </a:p>
        </p:txBody>
      </p:sp>
      <p:pic>
        <p:nvPicPr>
          <p:cNvPr id="11266" name="Picture 2">
            <a:extLst>
              <a:ext uri="{FF2B5EF4-FFF2-40B4-BE49-F238E27FC236}">
                <a16:creationId xmlns:a16="http://schemas.microsoft.com/office/drawing/2014/main" id="{DFE8080B-44E0-4DD5-888A-7BD0068D63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9571" y="1105436"/>
            <a:ext cx="7684226" cy="55271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24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12EB2-1CF3-46A7-845D-DBBB885A637A}"/>
              </a:ext>
            </a:extLst>
          </p:cNvPr>
          <p:cNvSpPr>
            <a:spLocks noGrp="1"/>
          </p:cNvSpPr>
          <p:nvPr>
            <p:ph type="title"/>
          </p:nvPr>
        </p:nvSpPr>
        <p:spPr>
          <a:xfrm>
            <a:off x="189319" y="314325"/>
            <a:ext cx="3835103" cy="2415275"/>
          </a:xfrm>
        </p:spPr>
        <p:txBody>
          <a:bodyPr vert="horz" lIns="91440" tIns="45720" rIns="91440" bIns="45720" rtlCol="0" anchor="t">
            <a:normAutofit/>
          </a:bodyPr>
          <a:lstStyle/>
          <a:p>
            <a:r>
              <a:rPr lang="en-US" sz="4000" b="1" dirty="0"/>
              <a:t>BLOCK</a:t>
            </a:r>
            <a:br>
              <a:rPr lang="en-US" sz="4000" b="1" dirty="0"/>
            </a:br>
            <a:r>
              <a:rPr lang="en-US" sz="4000" b="1" i="1" kern="1200" cap="all" baseline="0" dirty="0">
                <a:solidFill>
                  <a:schemeClr val="tx2"/>
                </a:solidFill>
                <a:latin typeface="+mj-lt"/>
                <a:ea typeface="+mj-ea"/>
                <a:cs typeface="+mj-cs"/>
              </a:rPr>
              <a:t>Column</a:t>
            </a:r>
          </a:p>
        </p:txBody>
      </p:sp>
      <p:sp>
        <p:nvSpPr>
          <p:cNvPr id="35" name="TextBox 34">
            <a:extLst>
              <a:ext uri="{FF2B5EF4-FFF2-40B4-BE49-F238E27FC236}">
                <a16:creationId xmlns:a16="http://schemas.microsoft.com/office/drawing/2014/main" id="{6B858DDB-F540-4F95-880B-1619899FEFEF}"/>
              </a:ext>
            </a:extLst>
          </p:cNvPr>
          <p:cNvSpPr txBox="1"/>
          <p:nvPr/>
        </p:nvSpPr>
        <p:spPr>
          <a:xfrm>
            <a:off x="189319" y="2722911"/>
            <a:ext cx="3614195" cy="369332"/>
          </a:xfrm>
          <a:prstGeom prst="rect">
            <a:avLst/>
          </a:prstGeom>
          <a:noFill/>
        </p:spPr>
        <p:txBody>
          <a:bodyPr wrap="square">
            <a:spAutoFit/>
          </a:bodyPr>
          <a:lstStyle/>
          <a:p>
            <a:r>
              <a:rPr lang="en-US" dirty="0"/>
              <a:t>This column have ’ 5640’ unique values</a:t>
            </a:r>
          </a:p>
        </p:txBody>
      </p:sp>
      <p:pic>
        <p:nvPicPr>
          <p:cNvPr id="4" name="Picture 3">
            <a:extLst>
              <a:ext uri="{FF2B5EF4-FFF2-40B4-BE49-F238E27FC236}">
                <a16:creationId xmlns:a16="http://schemas.microsoft.com/office/drawing/2014/main" id="{EA581B88-F5F4-4F4C-8327-D99C4B27BA99}"/>
              </a:ext>
            </a:extLst>
          </p:cNvPr>
          <p:cNvPicPr>
            <a:picLocks noChangeAspect="1"/>
          </p:cNvPicPr>
          <p:nvPr/>
        </p:nvPicPr>
        <p:blipFill>
          <a:blip r:embed="rId2"/>
          <a:stretch>
            <a:fillRect/>
          </a:stretch>
        </p:blipFill>
        <p:spPr>
          <a:xfrm>
            <a:off x="3837070" y="1774371"/>
            <a:ext cx="8354929" cy="45096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24565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D2585039-CDA7-4B76-B013-776F970D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84" y="0"/>
            <a:ext cx="12173816"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a:extLst>
              <a:ext uri="{FF2B5EF4-FFF2-40B4-BE49-F238E27FC236}">
                <a16:creationId xmlns:a16="http://schemas.microsoft.com/office/drawing/2014/main" id="{1D53D942-8031-42E8-88B4-E03A710E8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1">
            <a:extLst>
              <a:ext uri="{FF2B5EF4-FFF2-40B4-BE49-F238E27FC236}">
                <a16:creationId xmlns:a16="http://schemas.microsoft.com/office/drawing/2014/main" id="{5FD07472-970F-49B5-8994-ADEAA3148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930400" cy="6858002"/>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3">
            <a:extLst>
              <a:ext uri="{FF2B5EF4-FFF2-40B4-BE49-F238E27FC236}">
                <a16:creationId xmlns:a16="http://schemas.microsoft.com/office/drawing/2014/main" id="{82869BAE-8EC0-4D16-ACB8-F0CBFDD904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524" t="71774" r="2564"/>
          <a:stretch/>
        </p:blipFill>
        <p:spPr>
          <a:xfrm>
            <a:off x="18184" y="4822361"/>
            <a:ext cx="1911902" cy="2035640"/>
          </a:xfrm>
          <a:prstGeom prst="rect">
            <a:avLst/>
          </a:prstGeom>
        </p:spPr>
      </p:pic>
      <p:pic>
        <p:nvPicPr>
          <p:cNvPr id="16" name="Picture 15">
            <a:extLst>
              <a:ext uri="{FF2B5EF4-FFF2-40B4-BE49-F238E27FC236}">
                <a16:creationId xmlns:a16="http://schemas.microsoft.com/office/drawing/2014/main" id="{3524A7AE-FFF7-4F70-9AEA-01A5DFF77B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9896" t="75007" r="30510"/>
          <a:stretch/>
        </p:blipFill>
        <p:spPr>
          <a:xfrm>
            <a:off x="297855" y="5471958"/>
            <a:ext cx="889881" cy="638482"/>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3" name="Content Placeholder 2">
            <a:extLst>
              <a:ext uri="{FF2B5EF4-FFF2-40B4-BE49-F238E27FC236}">
                <a16:creationId xmlns:a16="http://schemas.microsoft.com/office/drawing/2014/main" id="{E33BEB81-D5D4-BE6F-7692-F2FFE4C8E0E8}"/>
              </a:ext>
            </a:extLst>
          </p:cNvPr>
          <p:cNvSpPr>
            <a:spLocks noGrp="1"/>
          </p:cNvSpPr>
          <p:nvPr>
            <p:ph idx="1"/>
          </p:nvPr>
        </p:nvSpPr>
        <p:spPr>
          <a:xfrm>
            <a:off x="2844486" y="1950440"/>
            <a:ext cx="8433113" cy="3840760"/>
          </a:xfrm>
        </p:spPr>
        <p:txBody>
          <a:bodyPr anchor="ctr">
            <a:normAutofit/>
          </a:bodyPr>
          <a:lstStyle/>
          <a:p>
            <a:r>
              <a:rPr lang="en-US"/>
              <a:t>For this project, I'm going to build a machine learning model that could predict the property sales price for properties in NYC. I'm dividing my project into the following sections:</a:t>
            </a:r>
          </a:p>
          <a:p>
            <a:endParaRPr lang="en-US"/>
          </a:p>
          <a:p>
            <a:pPr lvl="1"/>
            <a:r>
              <a:rPr lang="en-US"/>
              <a:t>EDA</a:t>
            </a:r>
          </a:p>
          <a:p>
            <a:pPr lvl="1"/>
            <a:r>
              <a:rPr lang="en-US"/>
              <a:t>Data Preparation	</a:t>
            </a:r>
          </a:p>
          <a:p>
            <a:pPr lvl="1"/>
            <a:r>
              <a:rPr lang="en-US"/>
              <a:t>Modelling</a:t>
            </a:r>
          </a:p>
        </p:txBody>
      </p:sp>
      <p:sp>
        <p:nvSpPr>
          <p:cNvPr id="2" name="Title 1">
            <a:extLst>
              <a:ext uri="{FF2B5EF4-FFF2-40B4-BE49-F238E27FC236}">
                <a16:creationId xmlns:a16="http://schemas.microsoft.com/office/drawing/2014/main" id="{F75D19A3-40B5-4D86-DF75-C6C058EE9F41}"/>
              </a:ext>
            </a:extLst>
          </p:cNvPr>
          <p:cNvSpPr>
            <a:spLocks noGrp="1"/>
          </p:cNvSpPr>
          <p:nvPr>
            <p:ph type="title"/>
          </p:nvPr>
        </p:nvSpPr>
        <p:spPr>
          <a:xfrm>
            <a:off x="2844486" y="643467"/>
            <a:ext cx="8433739" cy="1306972"/>
          </a:xfrm>
        </p:spPr>
        <p:txBody>
          <a:bodyPr>
            <a:normAutofit/>
          </a:bodyPr>
          <a:lstStyle/>
          <a:p>
            <a:r>
              <a:rPr lang="en-US" sz="4400" b="1" i="0"/>
              <a:t>Goal</a:t>
            </a:r>
          </a:p>
        </p:txBody>
      </p:sp>
    </p:spTree>
    <p:extLst>
      <p:ext uri="{BB962C8B-B14F-4D97-AF65-F5344CB8AC3E}">
        <p14:creationId xmlns:p14="http://schemas.microsoft.com/office/powerpoint/2010/main" val="3675053643"/>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12EB2-1CF3-46A7-845D-DBBB885A637A}"/>
              </a:ext>
            </a:extLst>
          </p:cNvPr>
          <p:cNvSpPr>
            <a:spLocks noGrp="1"/>
          </p:cNvSpPr>
          <p:nvPr>
            <p:ph type="title"/>
          </p:nvPr>
        </p:nvSpPr>
        <p:spPr>
          <a:xfrm>
            <a:off x="189319" y="314325"/>
            <a:ext cx="3835103" cy="2415275"/>
          </a:xfrm>
        </p:spPr>
        <p:txBody>
          <a:bodyPr vert="horz" lIns="91440" tIns="45720" rIns="91440" bIns="45720" rtlCol="0" anchor="t">
            <a:normAutofit/>
          </a:bodyPr>
          <a:lstStyle/>
          <a:p>
            <a:r>
              <a:rPr lang="en-US" sz="4000" b="1" dirty="0"/>
              <a:t>LOT</a:t>
            </a:r>
            <a:br>
              <a:rPr lang="en-US" sz="4000" b="1" dirty="0"/>
            </a:br>
            <a:r>
              <a:rPr lang="en-US" sz="4000" b="1" i="1" kern="1200" cap="all" baseline="0" dirty="0">
                <a:solidFill>
                  <a:schemeClr val="tx2"/>
                </a:solidFill>
                <a:latin typeface="+mj-lt"/>
                <a:ea typeface="+mj-ea"/>
                <a:cs typeface="+mj-cs"/>
              </a:rPr>
              <a:t>Column</a:t>
            </a:r>
          </a:p>
        </p:txBody>
      </p:sp>
      <p:sp>
        <p:nvSpPr>
          <p:cNvPr id="35" name="TextBox 34">
            <a:extLst>
              <a:ext uri="{FF2B5EF4-FFF2-40B4-BE49-F238E27FC236}">
                <a16:creationId xmlns:a16="http://schemas.microsoft.com/office/drawing/2014/main" id="{6B858DDB-F540-4F95-880B-1619899FEFEF}"/>
              </a:ext>
            </a:extLst>
          </p:cNvPr>
          <p:cNvSpPr txBox="1"/>
          <p:nvPr/>
        </p:nvSpPr>
        <p:spPr>
          <a:xfrm>
            <a:off x="189319" y="2722911"/>
            <a:ext cx="3614195" cy="369332"/>
          </a:xfrm>
          <a:prstGeom prst="rect">
            <a:avLst/>
          </a:prstGeom>
          <a:noFill/>
        </p:spPr>
        <p:txBody>
          <a:bodyPr wrap="square">
            <a:spAutoFit/>
          </a:bodyPr>
          <a:lstStyle/>
          <a:p>
            <a:r>
              <a:rPr lang="en-US" dirty="0"/>
              <a:t>This column have ’936’ unique values</a:t>
            </a:r>
          </a:p>
        </p:txBody>
      </p:sp>
      <p:pic>
        <p:nvPicPr>
          <p:cNvPr id="5" name="Picture 4">
            <a:extLst>
              <a:ext uri="{FF2B5EF4-FFF2-40B4-BE49-F238E27FC236}">
                <a16:creationId xmlns:a16="http://schemas.microsoft.com/office/drawing/2014/main" id="{4A8350FF-FA6C-479F-9621-98BAB6A5ABCB}"/>
              </a:ext>
            </a:extLst>
          </p:cNvPr>
          <p:cNvPicPr>
            <a:picLocks noChangeAspect="1"/>
          </p:cNvPicPr>
          <p:nvPr/>
        </p:nvPicPr>
        <p:blipFill>
          <a:blip r:embed="rId2"/>
          <a:stretch>
            <a:fillRect/>
          </a:stretch>
        </p:blipFill>
        <p:spPr>
          <a:xfrm>
            <a:off x="3837070" y="1803167"/>
            <a:ext cx="8354929" cy="43603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3795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12EB2-1CF3-46A7-845D-DBBB885A637A}"/>
              </a:ext>
            </a:extLst>
          </p:cNvPr>
          <p:cNvSpPr>
            <a:spLocks noGrp="1"/>
          </p:cNvSpPr>
          <p:nvPr>
            <p:ph type="title"/>
          </p:nvPr>
        </p:nvSpPr>
        <p:spPr>
          <a:xfrm>
            <a:off x="189319" y="314325"/>
            <a:ext cx="3835103" cy="2415275"/>
          </a:xfrm>
        </p:spPr>
        <p:txBody>
          <a:bodyPr vert="horz" lIns="91440" tIns="45720" rIns="91440" bIns="45720" rtlCol="0" anchor="t">
            <a:normAutofit/>
          </a:bodyPr>
          <a:lstStyle/>
          <a:p>
            <a:r>
              <a:rPr lang="en-US" sz="4000" b="1" dirty="0"/>
              <a:t>LOT</a:t>
            </a:r>
            <a:br>
              <a:rPr lang="en-US" sz="4000" b="1" dirty="0"/>
            </a:br>
            <a:r>
              <a:rPr lang="en-US" sz="4000" b="1" i="1" kern="1200" cap="all" baseline="0" dirty="0">
                <a:solidFill>
                  <a:schemeClr val="tx2"/>
                </a:solidFill>
                <a:latin typeface="+mj-lt"/>
                <a:ea typeface="+mj-ea"/>
                <a:cs typeface="+mj-cs"/>
              </a:rPr>
              <a:t>Column</a:t>
            </a:r>
          </a:p>
        </p:txBody>
      </p:sp>
      <p:sp>
        <p:nvSpPr>
          <p:cNvPr id="35" name="TextBox 34">
            <a:extLst>
              <a:ext uri="{FF2B5EF4-FFF2-40B4-BE49-F238E27FC236}">
                <a16:creationId xmlns:a16="http://schemas.microsoft.com/office/drawing/2014/main" id="{6B858DDB-F540-4F95-880B-1619899FEFEF}"/>
              </a:ext>
            </a:extLst>
          </p:cNvPr>
          <p:cNvSpPr txBox="1"/>
          <p:nvPr/>
        </p:nvSpPr>
        <p:spPr>
          <a:xfrm>
            <a:off x="189319" y="2722911"/>
            <a:ext cx="3614195" cy="369332"/>
          </a:xfrm>
          <a:prstGeom prst="rect">
            <a:avLst/>
          </a:prstGeom>
          <a:noFill/>
        </p:spPr>
        <p:txBody>
          <a:bodyPr wrap="square">
            <a:spAutoFit/>
          </a:bodyPr>
          <a:lstStyle/>
          <a:p>
            <a:pPr marL="0" algn="l" rtl="0" eaLnBrk="1" latinLnBrk="0" hangingPunct="1">
              <a:spcBef>
                <a:spcPts val="0"/>
              </a:spcBef>
              <a:spcAft>
                <a:spcPts val="0"/>
              </a:spcAft>
            </a:pPr>
            <a:r>
              <a:rPr lang="en-US" sz="1800" kern="1200" dirty="0">
                <a:solidFill>
                  <a:srgbClr val="000000"/>
                </a:solidFill>
                <a:effectLst/>
                <a:latin typeface="Univers Condensed Light" panose="020B0306020202040204" pitchFamily="34" charset="0"/>
                <a:ea typeface="+mn-ea"/>
                <a:cs typeface="+mn-cs"/>
              </a:rPr>
              <a:t>After Removing Outliers</a:t>
            </a:r>
            <a:endParaRPr lang="en-US" dirty="0">
              <a:effectLst/>
            </a:endParaRPr>
          </a:p>
        </p:txBody>
      </p:sp>
      <p:pic>
        <p:nvPicPr>
          <p:cNvPr id="17410" name="Picture 2">
            <a:extLst>
              <a:ext uri="{FF2B5EF4-FFF2-40B4-BE49-F238E27FC236}">
                <a16:creationId xmlns:a16="http://schemas.microsoft.com/office/drawing/2014/main" id="{66A7A8E2-D568-4643-BDE5-B8F2BA9882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1781" y="1485210"/>
            <a:ext cx="6562725" cy="47720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322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C9DCA-48AB-48DD-A93C-FD42572D121A}"/>
              </a:ext>
            </a:extLst>
          </p:cNvPr>
          <p:cNvSpPr>
            <a:spLocks noGrp="1"/>
          </p:cNvSpPr>
          <p:nvPr>
            <p:ph type="title"/>
          </p:nvPr>
        </p:nvSpPr>
        <p:spPr/>
        <p:txBody>
          <a:bodyPr/>
          <a:lstStyle/>
          <a:p>
            <a:r>
              <a:rPr lang="en-US" b="1" i="0" dirty="0"/>
              <a:t>After Data Cleaning</a:t>
            </a:r>
          </a:p>
        </p:txBody>
      </p:sp>
      <p:sp>
        <p:nvSpPr>
          <p:cNvPr id="3" name="Text Placeholder 2">
            <a:extLst>
              <a:ext uri="{FF2B5EF4-FFF2-40B4-BE49-F238E27FC236}">
                <a16:creationId xmlns:a16="http://schemas.microsoft.com/office/drawing/2014/main" id="{59BFE926-BD9F-407F-9626-1E2544EFF7E2}"/>
              </a:ext>
            </a:extLst>
          </p:cNvPr>
          <p:cNvSpPr>
            <a:spLocks noGrp="1"/>
          </p:cNvSpPr>
          <p:nvPr>
            <p:ph type="body" idx="1"/>
          </p:nvPr>
        </p:nvSpPr>
        <p:spPr/>
        <p:txBody>
          <a:bodyPr/>
          <a:lstStyle/>
          <a:p>
            <a:r>
              <a:rPr lang="en-US" dirty="0"/>
              <a:t>Data Shape And Data duplicate</a:t>
            </a:r>
          </a:p>
        </p:txBody>
      </p:sp>
      <p:pic>
        <p:nvPicPr>
          <p:cNvPr id="8" name="Content Placeholder 7">
            <a:extLst>
              <a:ext uri="{FF2B5EF4-FFF2-40B4-BE49-F238E27FC236}">
                <a16:creationId xmlns:a16="http://schemas.microsoft.com/office/drawing/2014/main" id="{7FA0D6F8-A5DD-4C60-8810-4600344A0E48}"/>
              </a:ext>
            </a:extLst>
          </p:cNvPr>
          <p:cNvPicPr>
            <a:picLocks noGrp="1" noChangeAspect="1"/>
          </p:cNvPicPr>
          <p:nvPr>
            <p:ph sz="half" idx="2"/>
          </p:nvPr>
        </p:nvPicPr>
        <p:blipFill>
          <a:blip r:embed="rId2"/>
          <a:stretch>
            <a:fillRect/>
          </a:stretch>
        </p:blipFill>
        <p:spPr>
          <a:xfrm>
            <a:off x="2552723" y="3667004"/>
            <a:ext cx="1362265" cy="7335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a:extLst>
              <a:ext uri="{FF2B5EF4-FFF2-40B4-BE49-F238E27FC236}">
                <a16:creationId xmlns:a16="http://schemas.microsoft.com/office/drawing/2014/main" id="{EA50C0BB-E9A2-4E80-8F49-1D00C9123F51}"/>
              </a:ext>
            </a:extLst>
          </p:cNvPr>
          <p:cNvSpPr>
            <a:spLocks noGrp="1"/>
          </p:cNvSpPr>
          <p:nvPr>
            <p:ph type="body" sz="quarter" idx="3"/>
          </p:nvPr>
        </p:nvSpPr>
        <p:spPr/>
        <p:txBody>
          <a:bodyPr/>
          <a:lstStyle/>
          <a:p>
            <a:r>
              <a:rPr lang="en-US" dirty="0"/>
              <a:t>Missing values</a:t>
            </a:r>
          </a:p>
        </p:txBody>
      </p:sp>
      <p:pic>
        <p:nvPicPr>
          <p:cNvPr id="15" name="Content Placeholder 14">
            <a:extLst>
              <a:ext uri="{FF2B5EF4-FFF2-40B4-BE49-F238E27FC236}">
                <a16:creationId xmlns:a16="http://schemas.microsoft.com/office/drawing/2014/main" id="{F5243366-12E8-4CFC-A628-7EA887A5DDF7}"/>
              </a:ext>
            </a:extLst>
          </p:cNvPr>
          <p:cNvPicPr>
            <a:picLocks noGrp="1" noChangeAspect="1"/>
          </p:cNvPicPr>
          <p:nvPr>
            <p:ph sz="quarter" idx="4"/>
          </p:nvPr>
        </p:nvPicPr>
        <p:blipFill>
          <a:blip r:embed="rId3"/>
          <a:stretch>
            <a:fillRect/>
          </a:stretch>
        </p:blipFill>
        <p:spPr>
          <a:xfrm>
            <a:off x="6770132" y="2808288"/>
            <a:ext cx="2869145" cy="36845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35333D36-1B96-4B9D-94DE-ABE9DF466056}"/>
              </a:ext>
            </a:extLst>
          </p:cNvPr>
          <p:cNvPicPr>
            <a:picLocks noChangeAspect="1"/>
          </p:cNvPicPr>
          <p:nvPr/>
        </p:nvPicPr>
        <p:blipFill>
          <a:blip r:embed="rId4"/>
          <a:stretch>
            <a:fillRect/>
          </a:stretch>
        </p:blipFill>
        <p:spPr>
          <a:xfrm>
            <a:off x="1732316" y="5027964"/>
            <a:ext cx="3143689" cy="8859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TextBox 12">
            <a:extLst>
              <a:ext uri="{FF2B5EF4-FFF2-40B4-BE49-F238E27FC236}">
                <a16:creationId xmlns:a16="http://schemas.microsoft.com/office/drawing/2014/main" id="{A49ED3A8-B7BC-4557-864E-32BFFFA9203D}"/>
              </a:ext>
            </a:extLst>
          </p:cNvPr>
          <p:cNvSpPr txBox="1"/>
          <p:nvPr/>
        </p:nvSpPr>
        <p:spPr>
          <a:xfrm>
            <a:off x="1026284" y="1311356"/>
            <a:ext cx="10139431" cy="461665"/>
          </a:xfrm>
          <a:prstGeom prst="rect">
            <a:avLst/>
          </a:prstGeom>
          <a:noFill/>
        </p:spPr>
        <p:txBody>
          <a:bodyPr wrap="square" rtlCol="0">
            <a:spAutoFit/>
          </a:bodyPr>
          <a:lstStyle/>
          <a:p>
            <a:r>
              <a:rPr lang="en-US" sz="2400" b="1" dirty="0"/>
              <a:t>After cleaning the data shape is (13196 X 18) wit zero missing data and zero duplicates</a:t>
            </a:r>
          </a:p>
        </p:txBody>
      </p:sp>
    </p:spTree>
    <p:extLst>
      <p:ext uri="{BB962C8B-B14F-4D97-AF65-F5344CB8AC3E}">
        <p14:creationId xmlns:p14="http://schemas.microsoft.com/office/powerpoint/2010/main" val="32008165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1" name="Rectangle 10">
            <a:extLst>
              <a:ext uri="{FF2B5EF4-FFF2-40B4-BE49-F238E27FC236}">
                <a16:creationId xmlns:a16="http://schemas.microsoft.com/office/drawing/2014/main" id="{B63B6C0C-65BB-4F38-9C8A-0892266F8B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09D77137-01B7-45E4-AA14-CD9E779B443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83BD60B-BEDC-4D68-A01C-F527007E41B4}"/>
              </a:ext>
            </a:extLst>
          </p:cNvPr>
          <p:cNvSpPr>
            <a:spLocks noGrp="1"/>
          </p:cNvSpPr>
          <p:nvPr>
            <p:ph type="title"/>
          </p:nvPr>
        </p:nvSpPr>
        <p:spPr>
          <a:xfrm>
            <a:off x="913774" y="1365957"/>
            <a:ext cx="10364452" cy="4041422"/>
          </a:xfrm>
        </p:spPr>
        <p:txBody>
          <a:bodyPr vert="horz" lIns="91440" tIns="45720" rIns="91440" bIns="45720" rtlCol="0" anchor="ctr">
            <a:normAutofit/>
          </a:bodyPr>
          <a:lstStyle/>
          <a:p>
            <a:r>
              <a:rPr lang="en-US" sz="8000" b="1"/>
              <a:t>Convert Categorical To numerical</a:t>
            </a:r>
          </a:p>
        </p:txBody>
      </p:sp>
    </p:spTree>
    <p:extLst>
      <p:ext uri="{BB962C8B-B14F-4D97-AF65-F5344CB8AC3E}">
        <p14:creationId xmlns:p14="http://schemas.microsoft.com/office/powerpoint/2010/main" val="3362368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4"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8" name="Rectangle 27">
            <a:extLst>
              <a:ext uri="{FF2B5EF4-FFF2-40B4-BE49-F238E27FC236}">
                <a16:creationId xmlns:a16="http://schemas.microsoft.com/office/drawing/2014/main" id="{31CA2540-FD07-4286-91E4-8D0DE4E50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7EF9E14-4FE1-44D8-A993-1F48DD7C0895}"/>
              </a:ext>
            </a:extLst>
          </p:cNvPr>
          <p:cNvSpPr>
            <a:spLocks noGrp="1"/>
          </p:cNvSpPr>
          <p:nvPr>
            <p:ph type="title"/>
          </p:nvPr>
        </p:nvSpPr>
        <p:spPr>
          <a:xfrm>
            <a:off x="913775" y="4130351"/>
            <a:ext cx="10151464" cy="1099039"/>
          </a:xfrm>
        </p:spPr>
        <p:txBody>
          <a:bodyPr vert="horz" lIns="91440" tIns="45720" rIns="91440" bIns="45720" rtlCol="0" anchor="b">
            <a:normAutofit/>
          </a:bodyPr>
          <a:lstStyle/>
          <a:p>
            <a:r>
              <a:rPr lang="en-US" sz="4800"/>
              <a:t>NEIGHBORHOOD Column</a:t>
            </a:r>
          </a:p>
        </p:txBody>
      </p:sp>
      <p:pic>
        <p:nvPicPr>
          <p:cNvPr id="30" name="Picture 29">
            <a:extLst>
              <a:ext uri="{FF2B5EF4-FFF2-40B4-BE49-F238E27FC236}">
                <a16:creationId xmlns:a16="http://schemas.microsoft.com/office/drawing/2014/main" id="{214924F5-CDC2-4DFA-82F3-4843ADD678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55295" t="89389" r="26987" b="24"/>
          <a:stretch/>
        </p:blipFill>
        <p:spPr>
          <a:xfrm>
            <a:off x="9595556" y="-1"/>
            <a:ext cx="2596444" cy="872709"/>
          </a:xfrm>
          <a:prstGeom prst="rect">
            <a:avLst/>
          </a:prstGeom>
        </p:spPr>
      </p:pic>
      <p:pic>
        <p:nvPicPr>
          <p:cNvPr id="32" name="Picture 31">
            <a:extLst>
              <a:ext uri="{FF2B5EF4-FFF2-40B4-BE49-F238E27FC236}">
                <a16:creationId xmlns:a16="http://schemas.microsoft.com/office/drawing/2014/main" id="{AED59812-6820-446C-B994-0D059C97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91927" t="72411" b="13751"/>
          <a:stretch/>
        </p:blipFill>
        <p:spPr>
          <a:xfrm>
            <a:off x="150925" y="5564567"/>
            <a:ext cx="1341545" cy="1293433"/>
          </a:xfrm>
          <a:custGeom>
            <a:avLst/>
            <a:gdLst>
              <a:gd name="connsiteX0" fmla="*/ 0 w 1341545"/>
              <a:gd name="connsiteY0" fmla="*/ 0 h 1293433"/>
              <a:gd name="connsiteX1" fmla="*/ 1341545 w 1341545"/>
              <a:gd name="connsiteY1" fmla="*/ 0 h 1293433"/>
              <a:gd name="connsiteX2" fmla="*/ 1341545 w 1341545"/>
              <a:gd name="connsiteY2" fmla="*/ 1293433 h 1293433"/>
              <a:gd name="connsiteX3" fmla="*/ 150847 w 1341545"/>
              <a:gd name="connsiteY3" fmla="*/ 1293433 h 1293433"/>
              <a:gd name="connsiteX4" fmla="*/ 66240 w 1341545"/>
              <a:gd name="connsiteY4" fmla="*/ 1183451 h 1293433"/>
              <a:gd name="connsiteX5" fmla="*/ 0 w 1341545"/>
              <a:gd name="connsiteY5" fmla="*/ 1061841 h 129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545" h="1293433">
                <a:moveTo>
                  <a:pt x="0" y="0"/>
                </a:moveTo>
                <a:lnTo>
                  <a:pt x="1341545" y="0"/>
                </a:lnTo>
                <a:lnTo>
                  <a:pt x="1341545" y="1293433"/>
                </a:lnTo>
                <a:lnTo>
                  <a:pt x="150847" y="1293433"/>
                </a:lnTo>
                <a:lnTo>
                  <a:pt x="66240" y="1183451"/>
                </a:lnTo>
                <a:lnTo>
                  <a:pt x="0" y="1061841"/>
                </a:lnTo>
                <a:close/>
              </a:path>
            </a:pathLst>
          </a:custGeom>
        </p:spPr>
      </p:pic>
      <p:sp>
        <p:nvSpPr>
          <p:cNvPr id="3" name="Content Placeholder 2">
            <a:extLst>
              <a:ext uri="{FF2B5EF4-FFF2-40B4-BE49-F238E27FC236}">
                <a16:creationId xmlns:a16="http://schemas.microsoft.com/office/drawing/2014/main" id="{A5884DDC-AC85-407F-B1B4-EF8F07A9B6D9}"/>
              </a:ext>
            </a:extLst>
          </p:cNvPr>
          <p:cNvSpPr>
            <a:spLocks noGrp="1"/>
          </p:cNvSpPr>
          <p:nvPr>
            <p:ph idx="1"/>
          </p:nvPr>
        </p:nvSpPr>
        <p:spPr>
          <a:xfrm>
            <a:off x="913775" y="5305593"/>
            <a:ext cx="10151464" cy="604142"/>
          </a:xfrm>
        </p:spPr>
        <p:txBody>
          <a:bodyPr vert="horz" lIns="91440" tIns="45720" rIns="91440" bIns="45720" rtlCol="0">
            <a:normAutofit/>
          </a:bodyPr>
          <a:lstStyle/>
          <a:p>
            <a:pPr marL="0" indent="0" algn="ctr">
              <a:lnSpc>
                <a:spcPct val="120000"/>
              </a:lnSpc>
              <a:buNone/>
            </a:pPr>
            <a:r>
              <a:rPr lang="en-US" sz="2200" b="1" spc="300">
                <a:solidFill>
                  <a:schemeClr val="tx1">
                    <a:lumMod val="50000"/>
                    <a:lumOff val="50000"/>
                  </a:schemeClr>
                </a:solidFill>
              </a:rPr>
              <a:t>We have 61 unique values so I will use Label encoding</a:t>
            </a:r>
          </a:p>
        </p:txBody>
      </p:sp>
      <p:pic>
        <p:nvPicPr>
          <p:cNvPr id="19" name="Picture 18">
            <a:extLst>
              <a:ext uri="{FF2B5EF4-FFF2-40B4-BE49-F238E27FC236}">
                <a16:creationId xmlns:a16="http://schemas.microsoft.com/office/drawing/2014/main" id="{5CE7D97F-78D8-4EE3-81AD-5FDAC0E1E7EC}"/>
              </a:ext>
            </a:extLst>
          </p:cNvPr>
          <p:cNvPicPr>
            <a:picLocks noChangeAspect="1"/>
          </p:cNvPicPr>
          <p:nvPr/>
        </p:nvPicPr>
        <p:blipFill>
          <a:blip r:embed="rId5"/>
          <a:stretch>
            <a:fillRect/>
          </a:stretch>
        </p:blipFill>
        <p:spPr>
          <a:xfrm>
            <a:off x="913774" y="1165540"/>
            <a:ext cx="10364452" cy="21176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4" name="Picture 33">
            <a:extLst>
              <a:ext uri="{FF2B5EF4-FFF2-40B4-BE49-F238E27FC236}">
                <a16:creationId xmlns:a16="http://schemas.microsoft.com/office/drawing/2014/main" id="{E844ED7C-1917-40D8-8B42-1B1C27BC5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8252"/>
          <a:stretch/>
        </p:blipFill>
        <p:spPr>
          <a:xfrm>
            <a:off x="7586661" y="3142319"/>
            <a:ext cx="4605339" cy="3715682"/>
          </a:xfrm>
          <a:prstGeom prst="rect">
            <a:avLst/>
          </a:prstGeom>
        </p:spPr>
      </p:pic>
    </p:spTree>
    <p:extLst>
      <p:ext uri="{BB962C8B-B14F-4D97-AF65-F5344CB8AC3E}">
        <p14:creationId xmlns:p14="http://schemas.microsoft.com/office/powerpoint/2010/main" val="16376622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5" name="Rectangle 14">
            <a:extLst>
              <a:ext uri="{FF2B5EF4-FFF2-40B4-BE49-F238E27FC236}">
                <a16:creationId xmlns:a16="http://schemas.microsoft.com/office/drawing/2014/main" id="{31CA2540-FD07-4286-91E4-8D0DE4E50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7EF9E14-4FE1-44D8-A993-1F48DD7C0895}"/>
              </a:ext>
            </a:extLst>
          </p:cNvPr>
          <p:cNvSpPr>
            <a:spLocks noGrp="1"/>
          </p:cNvSpPr>
          <p:nvPr>
            <p:ph type="title"/>
          </p:nvPr>
        </p:nvSpPr>
        <p:spPr>
          <a:xfrm>
            <a:off x="913775" y="4130351"/>
            <a:ext cx="10151464" cy="1099039"/>
          </a:xfrm>
        </p:spPr>
        <p:txBody>
          <a:bodyPr vert="horz" lIns="91440" tIns="45720" rIns="91440" bIns="45720" rtlCol="0" anchor="b">
            <a:normAutofit/>
          </a:bodyPr>
          <a:lstStyle/>
          <a:p>
            <a:r>
              <a:rPr lang="en-US" sz="4800"/>
              <a:t>BUILDING CLASS CATEGORY Column</a:t>
            </a:r>
          </a:p>
        </p:txBody>
      </p:sp>
      <p:pic>
        <p:nvPicPr>
          <p:cNvPr id="17" name="Picture 16">
            <a:extLst>
              <a:ext uri="{FF2B5EF4-FFF2-40B4-BE49-F238E27FC236}">
                <a16:creationId xmlns:a16="http://schemas.microsoft.com/office/drawing/2014/main" id="{214924F5-CDC2-4DFA-82F3-4843ADD678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55295" t="89389" r="26987" b="24"/>
          <a:stretch/>
        </p:blipFill>
        <p:spPr>
          <a:xfrm>
            <a:off x="9595556" y="-1"/>
            <a:ext cx="2596444" cy="872709"/>
          </a:xfrm>
          <a:prstGeom prst="rect">
            <a:avLst/>
          </a:prstGeom>
        </p:spPr>
      </p:pic>
      <p:pic>
        <p:nvPicPr>
          <p:cNvPr id="19" name="Picture 18">
            <a:extLst>
              <a:ext uri="{FF2B5EF4-FFF2-40B4-BE49-F238E27FC236}">
                <a16:creationId xmlns:a16="http://schemas.microsoft.com/office/drawing/2014/main" id="{AED59812-6820-446C-B994-0D059C97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91927" t="72411" b="13751"/>
          <a:stretch/>
        </p:blipFill>
        <p:spPr>
          <a:xfrm>
            <a:off x="150925" y="5564567"/>
            <a:ext cx="1341545" cy="1293433"/>
          </a:xfrm>
          <a:custGeom>
            <a:avLst/>
            <a:gdLst>
              <a:gd name="connsiteX0" fmla="*/ 0 w 1341545"/>
              <a:gd name="connsiteY0" fmla="*/ 0 h 1293433"/>
              <a:gd name="connsiteX1" fmla="*/ 1341545 w 1341545"/>
              <a:gd name="connsiteY1" fmla="*/ 0 h 1293433"/>
              <a:gd name="connsiteX2" fmla="*/ 1341545 w 1341545"/>
              <a:gd name="connsiteY2" fmla="*/ 1293433 h 1293433"/>
              <a:gd name="connsiteX3" fmla="*/ 150847 w 1341545"/>
              <a:gd name="connsiteY3" fmla="*/ 1293433 h 1293433"/>
              <a:gd name="connsiteX4" fmla="*/ 66240 w 1341545"/>
              <a:gd name="connsiteY4" fmla="*/ 1183451 h 1293433"/>
              <a:gd name="connsiteX5" fmla="*/ 0 w 1341545"/>
              <a:gd name="connsiteY5" fmla="*/ 1061841 h 129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545" h="1293433">
                <a:moveTo>
                  <a:pt x="0" y="0"/>
                </a:moveTo>
                <a:lnTo>
                  <a:pt x="1341545" y="0"/>
                </a:lnTo>
                <a:lnTo>
                  <a:pt x="1341545" y="1293433"/>
                </a:lnTo>
                <a:lnTo>
                  <a:pt x="150847" y="1293433"/>
                </a:lnTo>
                <a:lnTo>
                  <a:pt x="66240" y="1183451"/>
                </a:lnTo>
                <a:lnTo>
                  <a:pt x="0" y="1061841"/>
                </a:lnTo>
                <a:close/>
              </a:path>
            </a:pathLst>
          </a:custGeom>
        </p:spPr>
      </p:pic>
      <p:sp>
        <p:nvSpPr>
          <p:cNvPr id="3" name="Content Placeholder 2">
            <a:extLst>
              <a:ext uri="{FF2B5EF4-FFF2-40B4-BE49-F238E27FC236}">
                <a16:creationId xmlns:a16="http://schemas.microsoft.com/office/drawing/2014/main" id="{A5884DDC-AC85-407F-B1B4-EF8F07A9B6D9}"/>
              </a:ext>
            </a:extLst>
          </p:cNvPr>
          <p:cNvSpPr>
            <a:spLocks noGrp="1"/>
          </p:cNvSpPr>
          <p:nvPr>
            <p:ph idx="1"/>
          </p:nvPr>
        </p:nvSpPr>
        <p:spPr>
          <a:xfrm>
            <a:off x="913775" y="5305593"/>
            <a:ext cx="10151464" cy="604142"/>
          </a:xfrm>
        </p:spPr>
        <p:txBody>
          <a:bodyPr vert="horz" lIns="91440" tIns="45720" rIns="91440" bIns="45720" rtlCol="0">
            <a:normAutofit/>
          </a:bodyPr>
          <a:lstStyle/>
          <a:p>
            <a:pPr marL="0" indent="0" algn="ctr">
              <a:lnSpc>
                <a:spcPct val="120000"/>
              </a:lnSpc>
              <a:buNone/>
            </a:pPr>
            <a:r>
              <a:rPr lang="en-US" sz="2200" b="1" spc="300">
                <a:solidFill>
                  <a:schemeClr val="tx1">
                    <a:lumMod val="50000"/>
                    <a:lumOff val="50000"/>
                  </a:schemeClr>
                </a:solidFill>
              </a:rPr>
              <a:t>We have 40 unique values so I will use Target encoding</a:t>
            </a:r>
          </a:p>
        </p:txBody>
      </p:sp>
      <p:pic>
        <p:nvPicPr>
          <p:cNvPr id="6" name="Picture 5">
            <a:extLst>
              <a:ext uri="{FF2B5EF4-FFF2-40B4-BE49-F238E27FC236}">
                <a16:creationId xmlns:a16="http://schemas.microsoft.com/office/drawing/2014/main" id="{5E94D862-3E78-4415-81DC-B5542A0931B1}"/>
              </a:ext>
            </a:extLst>
          </p:cNvPr>
          <p:cNvPicPr>
            <a:picLocks noChangeAspect="1"/>
          </p:cNvPicPr>
          <p:nvPr/>
        </p:nvPicPr>
        <p:blipFill>
          <a:blip r:embed="rId5"/>
          <a:stretch>
            <a:fillRect/>
          </a:stretch>
        </p:blipFill>
        <p:spPr>
          <a:xfrm>
            <a:off x="1698015" y="643467"/>
            <a:ext cx="8795969" cy="31423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1" name="Picture 20">
            <a:extLst>
              <a:ext uri="{FF2B5EF4-FFF2-40B4-BE49-F238E27FC236}">
                <a16:creationId xmlns:a16="http://schemas.microsoft.com/office/drawing/2014/main" id="{E844ED7C-1917-40D8-8B42-1B1C27BC5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8252"/>
          <a:stretch/>
        </p:blipFill>
        <p:spPr>
          <a:xfrm>
            <a:off x="7586661" y="3142319"/>
            <a:ext cx="4605339" cy="3715682"/>
          </a:xfrm>
          <a:prstGeom prst="rect">
            <a:avLst/>
          </a:prstGeom>
        </p:spPr>
      </p:pic>
    </p:spTree>
    <p:extLst>
      <p:ext uri="{BB962C8B-B14F-4D97-AF65-F5344CB8AC3E}">
        <p14:creationId xmlns:p14="http://schemas.microsoft.com/office/powerpoint/2010/main" val="9066536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4" name="Rectangle 13">
            <a:extLst>
              <a:ext uri="{FF2B5EF4-FFF2-40B4-BE49-F238E27FC236}">
                <a16:creationId xmlns:a16="http://schemas.microsoft.com/office/drawing/2014/main" id="{31CA2540-FD07-4286-91E4-8D0DE4E50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7EF9E14-4FE1-44D8-A993-1F48DD7C0895}"/>
              </a:ext>
            </a:extLst>
          </p:cNvPr>
          <p:cNvSpPr>
            <a:spLocks noGrp="1"/>
          </p:cNvSpPr>
          <p:nvPr>
            <p:ph type="title"/>
          </p:nvPr>
        </p:nvSpPr>
        <p:spPr>
          <a:xfrm>
            <a:off x="913775" y="4130351"/>
            <a:ext cx="10151464" cy="1099039"/>
          </a:xfrm>
        </p:spPr>
        <p:txBody>
          <a:bodyPr vert="horz" lIns="91440" tIns="45720" rIns="91440" bIns="45720" rtlCol="0" anchor="b">
            <a:normAutofit/>
          </a:bodyPr>
          <a:lstStyle/>
          <a:p>
            <a:r>
              <a:rPr lang="en-US" sz="4800"/>
              <a:t>TAX CLASS AT PRESENT Column</a:t>
            </a:r>
          </a:p>
        </p:txBody>
      </p:sp>
      <p:pic>
        <p:nvPicPr>
          <p:cNvPr id="16" name="Picture 15">
            <a:extLst>
              <a:ext uri="{FF2B5EF4-FFF2-40B4-BE49-F238E27FC236}">
                <a16:creationId xmlns:a16="http://schemas.microsoft.com/office/drawing/2014/main" id="{214924F5-CDC2-4DFA-82F3-4843ADD678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55295" t="89389" r="26987" b="24"/>
          <a:stretch/>
        </p:blipFill>
        <p:spPr>
          <a:xfrm>
            <a:off x="9595556" y="-1"/>
            <a:ext cx="2596444" cy="872709"/>
          </a:xfrm>
          <a:prstGeom prst="rect">
            <a:avLst/>
          </a:prstGeom>
        </p:spPr>
      </p:pic>
      <p:pic>
        <p:nvPicPr>
          <p:cNvPr id="18" name="Picture 17">
            <a:extLst>
              <a:ext uri="{FF2B5EF4-FFF2-40B4-BE49-F238E27FC236}">
                <a16:creationId xmlns:a16="http://schemas.microsoft.com/office/drawing/2014/main" id="{AED59812-6820-446C-B994-0D059C97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91927" t="72411" b="13751"/>
          <a:stretch/>
        </p:blipFill>
        <p:spPr>
          <a:xfrm>
            <a:off x="150925" y="5564567"/>
            <a:ext cx="1341545" cy="1293433"/>
          </a:xfrm>
          <a:custGeom>
            <a:avLst/>
            <a:gdLst>
              <a:gd name="connsiteX0" fmla="*/ 0 w 1341545"/>
              <a:gd name="connsiteY0" fmla="*/ 0 h 1293433"/>
              <a:gd name="connsiteX1" fmla="*/ 1341545 w 1341545"/>
              <a:gd name="connsiteY1" fmla="*/ 0 h 1293433"/>
              <a:gd name="connsiteX2" fmla="*/ 1341545 w 1341545"/>
              <a:gd name="connsiteY2" fmla="*/ 1293433 h 1293433"/>
              <a:gd name="connsiteX3" fmla="*/ 150847 w 1341545"/>
              <a:gd name="connsiteY3" fmla="*/ 1293433 h 1293433"/>
              <a:gd name="connsiteX4" fmla="*/ 66240 w 1341545"/>
              <a:gd name="connsiteY4" fmla="*/ 1183451 h 1293433"/>
              <a:gd name="connsiteX5" fmla="*/ 0 w 1341545"/>
              <a:gd name="connsiteY5" fmla="*/ 1061841 h 129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545" h="1293433">
                <a:moveTo>
                  <a:pt x="0" y="0"/>
                </a:moveTo>
                <a:lnTo>
                  <a:pt x="1341545" y="0"/>
                </a:lnTo>
                <a:lnTo>
                  <a:pt x="1341545" y="1293433"/>
                </a:lnTo>
                <a:lnTo>
                  <a:pt x="150847" y="1293433"/>
                </a:lnTo>
                <a:lnTo>
                  <a:pt x="66240" y="1183451"/>
                </a:lnTo>
                <a:lnTo>
                  <a:pt x="0" y="1061841"/>
                </a:lnTo>
                <a:close/>
              </a:path>
            </a:pathLst>
          </a:custGeom>
        </p:spPr>
      </p:pic>
      <p:sp>
        <p:nvSpPr>
          <p:cNvPr id="3" name="Content Placeholder 2">
            <a:extLst>
              <a:ext uri="{FF2B5EF4-FFF2-40B4-BE49-F238E27FC236}">
                <a16:creationId xmlns:a16="http://schemas.microsoft.com/office/drawing/2014/main" id="{A5884DDC-AC85-407F-B1B4-EF8F07A9B6D9}"/>
              </a:ext>
            </a:extLst>
          </p:cNvPr>
          <p:cNvSpPr>
            <a:spLocks noGrp="1"/>
          </p:cNvSpPr>
          <p:nvPr>
            <p:ph idx="1"/>
          </p:nvPr>
        </p:nvSpPr>
        <p:spPr>
          <a:xfrm>
            <a:off x="913775" y="5305593"/>
            <a:ext cx="10151464" cy="604142"/>
          </a:xfrm>
        </p:spPr>
        <p:txBody>
          <a:bodyPr vert="horz" lIns="91440" tIns="45720" rIns="91440" bIns="45720" rtlCol="0">
            <a:normAutofit/>
          </a:bodyPr>
          <a:lstStyle/>
          <a:p>
            <a:pPr marL="0" indent="0" algn="ctr">
              <a:lnSpc>
                <a:spcPct val="120000"/>
              </a:lnSpc>
              <a:buNone/>
            </a:pPr>
            <a:r>
              <a:rPr lang="en-US" sz="2200" b="1" spc="300">
                <a:solidFill>
                  <a:schemeClr val="tx1">
                    <a:lumMod val="50000"/>
                    <a:lumOff val="50000"/>
                  </a:schemeClr>
                </a:solidFill>
              </a:rPr>
              <a:t>We have 10 unique values so I will use one hot encoding</a:t>
            </a:r>
          </a:p>
        </p:txBody>
      </p:sp>
      <p:pic>
        <p:nvPicPr>
          <p:cNvPr id="5" name="Picture 4">
            <a:extLst>
              <a:ext uri="{FF2B5EF4-FFF2-40B4-BE49-F238E27FC236}">
                <a16:creationId xmlns:a16="http://schemas.microsoft.com/office/drawing/2014/main" id="{B6198A3D-7653-41A8-A21A-39EE473C8842}"/>
              </a:ext>
            </a:extLst>
          </p:cNvPr>
          <p:cNvPicPr>
            <a:picLocks noChangeAspect="1"/>
          </p:cNvPicPr>
          <p:nvPr/>
        </p:nvPicPr>
        <p:blipFill>
          <a:blip r:embed="rId5"/>
          <a:stretch>
            <a:fillRect/>
          </a:stretch>
        </p:blipFill>
        <p:spPr>
          <a:xfrm>
            <a:off x="913774" y="1126359"/>
            <a:ext cx="10364452" cy="21765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 name="Picture 19">
            <a:extLst>
              <a:ext uri="{FF2B5EF4-FFF2-40B4-BE49-F238E27FC236}">
                <a16:creationId xmlns:a16="http://schemas.microsoft.com/office/drawing/2014/main" id="{E844ED7C-1917-40D8-8B42-1B1C27BC5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8252"/>
          <a:stretch/>
        </p:blipFill>
        <p:spPr>
          <a:xfrm>
            <a:off x="7586661" y="3142319"/>
            <a:ext cx="4605339" cy="3715682"/>
          </a:xfrm>
          <a:prstGeom prst="rect">
            <a:avLst/>
          </a:prstGeom>
        </p:spPr>
      </p:pic>
    </p:spTree>
    <p:extLst>
      <p:ext uri="{BB962C8B-B14F-4D97-AF65-F5344CB8AC3E}">
        <p14:creationId xmlns:p14="http://schemas.microsoft.com/office/powerpoint/2010/main" val="32216799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4" name="Rectangle 13">
            <a:extLst>
              <a:ext uri="{FF2B5EF4-FFF2-40B4-BE49-F238E27FC236}">
                <a16:creationId xmlns:a16="http://schemas.microsoft.com/office/drawing/2014/main" id="{31CA2540-FD07-4286-91E4-8D0DE4E50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7EF9E14-4FE1-44D8-A993-1F48DD7C0895}"/>
              </a:ext>
            </a:extLst>
          </p:cNvPr>
          <p:cNvSpPr>
            <a:spLocks noGrp="1"/>
          </p:cNvSpPr>
          <p:nvPr>
            <p:ph type="title"/>
          </p:nvPr>
        </p:nvSpPr>
        <p:spPr>
          <a:xfrm>
            <a:off x="913775" y="4130351"/>
            <a:ext cx="10151464" cy="1099039"/>
          </a:xfrm>
        </p:spPr>
        <p:txBody>
          <a:bodyPr vert="horz" lIns="91440" tIns="45720" rIns="91440" bIns="45720" rtlCol="0" anchor="b">
            <a:normAutofit/>
          </a:bodyPr>
          <a:lstStyle/>
          <a:p>
            <a:r>
              <a:rPr lang="en-US" sz="4800"/>
              <a:t>BUILDING CLASS AT PRESENT Column</a:t>
            </a:r>
          </a:p>
        </p:txBody>
      </p:sp>
      <p:pic>
        <p:nvPicPr>
          <p:cNvPr id="16" name="Picture 15">
            <a:extLst>
              <a:ext uri="{FF2B5EF4-FFF2-40B4-BE49-F238E27FC236}">
                <a16:creationId xmlns:a16="http://schemas.microsoft.com/office/drawing/2014/main" id="{214924F5-CDC2-4DFA-82F3-4843ADD678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55295" t="89389" r="26987" b="24"/>
          <a:stretch/>
        </p:blipFill>
        <p:spPr>
          <a:xfrm>
            <a:off x="9595556" y="-1"/>
            <a:ext cx="2596444" cy="872709"/>
          </a:xfrm>
          <a:prstGeom prst="rect">
            <a:avLst/>
          </a:prstGeom>
        </p:spPr>
      </p:pic>
      <p:pic>
        <p:nvPicPr>
          <p:cNvPr id="18" name="Picture 17">
            <a:extLst>
              <a:ext uri="{FF2B5EF4-FFF2-40B4-BE49-F238E27FC236}">
                <a16:creationId xmlns:a16="http://schemas.microsoft.com/office/drawing/2014/main" id="{AED59812-6820-446C-B994-0D059C97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91927" t="72411" b="13751"/>
          <a:stretch/>
        </p:blipFill>
        <p:spPr>
          <a:xfrm>
            <a:off x="150925" y="5564567"/>
            <a:ext cx="1341545" cy="1293433"/>
          </a:xfrm>
          <a:custGeom>
            <a:avLst/>
            <a:gdLst>
              <a:gd name="connsiteX0" fmla="*/ 0 w 1341545"/>
              <a:gd name="connsiteY0" fmla="*/ 0 h 1293433"/>
              <a:gd name="connsiteX1" fmla="*/ 1341545 w 1341545"/>
              <a:gd name="connsiteY1" fmla="*/ 0 h 1293433"/>
              <a:gd name="connsiteX2" fmla="*/ 1341545 w 1341545"/>
              <a:gd name="connsiteY2" fmla="*/ 1293433 h 1293433"/>
              <a:gd name="connsiteX3" fmla="*/ 150847 w 1341545"/>
              <a:gd name="connsiteY3" fmla="*/ 1293433 h 1293433"/>
              <a:gd name="connsiteX4" fmla="*/ 66240 w 1341545"/>
              <a:gd name="connsiteY4" fmla="*/ 1183451 h 1293433"/>
              <a:gd name="connsiteX5" fmla="*/ 0 w 1341545"/>
              <a:gd name="connsiteY5" fmla="*/ 1061841 h 129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545" h="1293433">
                <a:moveTo>
                  <a:pt x="0" y="0"/>
                </a:moveTo>
                <a:lnTo>
                  <a:pt x="1341545" y="0"/>
                </a:lnTo>
                <a:lnTo>
                  <a:pt x="1341545" y="1293433"/>
                </a:lnTo>
                <a:lnTo>
                  <a:pt x="150847" y="1293433"/>
                </a:lnTo>
                <a:lnTo>
                  <a:pt x="66240" y="1183451"/>
                </a:lnTo>
                <a:lnTo>
                  <a:pt x="0" y="1061841"/>
                </a:lnTo>
                <a:close/>
              </a:path>
            </a:pathLst>
          </a:custGeom>
        </p:spPr>
      </p:pic>
      <p:sp>
        <p:nvSpPr>
          <p:cNvPr id="3" name="Content Placeholder 2">
            <a:extLst>
              <a:ext uri="{FF2B5EF4-FFF2-40B4-BE49-F238E27FC236}">
                <a16:creationId xmlns:a16="http://schemas.microsoft.com/office/drawing/2014/main" id="{A5884DDC-AC85-407F-B1B4-EF8F07A9B6D9}"/>
              </a:ext>
            </a:extLst>
          </p:cNvPr>
          <p:cNvSpPr>
            <a:spLocks noGrp="1"/>
          </p:cNvSpPr>
          <p:nvPr>
            <p:ph idx="1"/>
          </p:nvPr>
        </p:nvSpPr>
        <p:spPr>
          <a:xfrm>
            <a:off x="913775" y="5305593"/>
            <a:ext cx="10151464" cy="604142"/>
          </a:xfrm>
        </p:spPr>
        <p:txBody>
          <a:bodyPr vert="horz" lIns="91440" tIns="45720" rIns="91440" bIns="45720" rtlCol="0">
            <a:normAutofit/>
          </a:bodyPr>
          <a:lstStyle/>
          <a:p>
            <a:pPr marL="0" indent="0" algn="ctr">
              <a:lnSpc>
                <a:spcPct val="120000"/>
              </a:lnSpc>
              <a:buNone/>
            </a:pPr>
            <a:r>
              <a:rPr lang="en-US" sz="2200" b="1" spc="300">
                <a:solidFill>
                  <a:schemeClr val="tx1">
                    <a:lumMod val="50000"/>
                    <a:lumOff val="50000"/>
                  </a:schemeClr>
                </a:solidFill>
              </a:rPr>
              <a:t>We have 97 unique values so I will use Target encoding</a:t>
            </a:r>
          </a:p>
        </p:txBody>
      </p:sp>
      <p:pic>
        <p:nvPicPr>
          <p:cNvPr id="5" name="Picture 4">
            <a:extLst>
              <a:ext uri="{FF2B5EF4-FFF2-40B4-BE49-F238E27FC236}">
                <a16:creationId xmlns:a16="http://schemas.microsoft.com/office/drawing/2014/main" id="{97D63B37-D6D3-441A-87F4-BD82A251C62D}"/>
              </a:ext>
            </a:extLst>
          </p:cNvPr>
          <p:cNvPicPr>
            <a:picLocks noChangeAspect="1"/>
          </p:cNvPicPr>
          <p:nvPr/>
        </p:nvPicPr>
        <p:blipFill>
          <a:blip r:embed="rId5"/>
          <a:stretch>
            <a:fillRect/>
          </a:stretch>
        </p:blipFill>
        <p:spPr>
          <a:xfrm>
            <a:off x="3660094" y="643467"/>
            <a:ext cx="4871812" cy="31423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 name="Picture 19">
            <a:extLst>
              <a:ext uri="{FF2B5EF4-FFF2-40B4-BE49-F238E27FC236}">
                <a16:creationId xmlns:a16="http://schemas.microsoft.com/office/drawing/2014/main" id="{E844ED7C-1917-40D8-8B42-1B1C27BC5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8252"/>
          <a:stretch/>
        </p:blipFill>
        <p:spPr>
          <a:xfrm>
            <a:off x="7586661" y="3142319"/>
            <a:ext cx="4605339" cy="3715682"/>
          </a:xfrm>
          <a:prstGeom prst="rect">
            <a:avLst/>
          </a:prstGeom>
        </p:spPr>
      </p:pic>
    </p:spTree>
    <p:extLst>
      <p:ext uri="{BB962C8B-B14F-4D97-AF65-F5344CB8AC3E}">
        <p14:creationId xmlns:p14="http://schemas.microsoft.com/office/powerpoint/2010/main" val="2217972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5" name="Rectangle 14">
            <a:extLst>
              <a:ext uri="{FF2B5EF4-FFF2-40B4-BE49-F238E27FC236}">
                <a16:creationId xmlns:a16="http://schemas.microsoft.com/office/drawing/2014/main" id="{31CA2540-FD07-4286-91E4-8D0DE4E50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7EF9E14-4FE1-44D8-A993-1F48DD7C0895}"/>
              </a:ext>
            </a:extLst>
          </p:cNvPr>
          <p:cNvSpPr>
            <a:spLocks noGrp="1"/>
          </p:cNvSpPr>
          <p:nvPr>
            <p:ph type="title"/>
          </p:nvPr>
        </p:nvSpPr>
        <p:spPr>
          <a:xfrm>
            <a:off x="913775" y="4130351"/>
            <a:ext cx="10151464" cy="1099039"/>
          </a:xfrm>
        </p:spPr>
        <p:txBody>
          <a:bodyPr vert="horz" lIns="91440" tIns="45720" rIns="91440" bIns="45720" rtlCol="0" anchor="b">
            <a:normAutofit/>
          </a:bodyPr>
          <a:lstStyle/>
          <a:p>
            <a:r>
              <a:rPr lang="en-US" sz="4100"/>
              <a:t>BUILDING CLASS AT TIME OF SALE Column</a:t>
            </a:r>
          </a:p>
        </p:txBody>
      </p:sp>
      <p:pic>
        <p:nvPicPr>
          <p:cNvPr id="17" name="Picture 16">
            <a:extLst>
              <a:ext uri="{FF2B5EF4-FFF2-40B4-BE49-F238E27FC236}">
                <a16:creationId xmlns:a16="http://schemas.microsoft.com/office/drawing/2014/main" id="{214924F5-CDC2-4DFA-82F3-4843ADD678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55295" t="89389" r="26987" b="24"/>
          <a:stretch/>
        </p:blipFill>
        <p:spPr>
          <a:xfrm>
            <a:off x="9595556" y="-1"/>
            <a:ext cx="2596444" cy="872709"/>
          </a:xfrm>
          <a:prstGeom prst="rect">
            <a:avLst/>
          </a:prstGeom>
        </p:spPr>
      </p:pic>
      <p:pic>
        <p:nvPicPr>
          <p:cNvPr id="19" name="Picture 18">
            <a:extLst>
              <a:ext uri="{FF2B5EF4-FFF2-40B4-BE49-F238E27FC236}">
                <a16:creationId xmlns:a16="http://schemas.microsoft.com/office/drawing/2014/main" id="{AED59812-6820-446C-B994-0D059C97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91927" t="72411" b="13751"/>
          <a:stretch/>
        </p:blipFill>
        <p:spPr>
          <a:xfrm>
            <a:off x="150925" y="5564567"/>
            <a:ext cx="1341545" cy="1293433"/>
          </a:xfrm>
          <a:custGeom>
            <a:avLst/>
            <a:gdLst>
              <a:gd name="connsiteX0" fmla="*/ 0 w 1341545"/>
              <a:gd name="connsiteY0" fmla="*/ 0 h 1293433"/>
              <a:gd name="connsiteX1" fmla="*/ 1341545 w 1341545"/>
              <a:gd name="connsiteY1" fmla="*/ 0 h 1293433"/>
              <a:gd name="connsiteX2" fmla="*/ 1341545 w 1341545"/>
              <a:gd name="connsiteY2" fmla="*/ 1293433 h 1293433"/>
              <a:gd name="connsiteX3" fmla="*/ 150847 w 1341545"/>
              <a:gd name="connsiteY3" fmla="*/ 1293433 h 1293433"/>
              <a:gd name="connsiteX4" fmla="*/ 66240 w 1341545"/>
              <a:gd name="connsiteY4" fmla="*/ 1183451 h 1293433"/>
              <a:gd name="connsiteX5" fmla="*/ 0 w 1341545"/>
              <a:gd name="connsiteY5" fmla="*/ 1061841 h 129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545" h="1293433">
                <a:moveTo>
                  <a:pt x="0" y="0"/>
                </a:moveTo>
                <a:lnTo>
                  <a:pt x="1341545" y="0"/>
                </a:lnTo>
                <a:lnTo>
                  <a:pt x="1341545" y="1293433"/>
                </a:lnTo>
                <a:lnTo>
                  <a:pt x="150847" y="1293433"/>
                </a:lnTo>
                <a:lnTo>
                  <a:pt x="66240" y="1183451"/>
                </a:lnTo>
                <a:lnTo>
                  <a:pt x="0" y="1061841"/>
                </a:lnTo>
                <a:close/>
              </a:path>
            </a:pathLst>
          </a:custGeom>
        </p:spPr>
      </p:pic>
      <p:sp>
        <p:nvSpPr>
          <p:cNvPr id="3" name="Content Placeholder 2">
            <a:extLst>
              <a:ext uri="{FF2B5EF4-FFF2-40B4-BE49-F238E27FC236}">
                <a16:creationId xmlns:a16="http://schemas.microsoft.com/office/drawing/2014/main" id="{A5884DDC-AC85-407F-B1B4-EF8F07A9B6D9}"/>
              </a:ext>
            </a:extLst>
          </p:cNvPr>
          <p:cNvSpPr>
            <a:spLocks noGrp="1"/>
          </p:cNvSpPr>
          <p:nvPr>
            <p:ph idx="1"/>
          </p:nvPr>
        </p:nvSpPr>
        <p:spPr>
          <a:xfrm>
            <a:off x="913775" y="5305593"/>
            <a:ext cx="10151464" cy="604142"/>
          </a:xfrm>
        </p:spPr>
        <p:txBody>
          <a:bodyPr vert="horz" lIns="91440" tIns="45720" rIns="91440" bIns="45720" rtlCol="0">
            <a:normAutofit/>
          </a:bodyPr>
          <a:lstStyle/>
          <a:p>
            <a:pPr marL="0" indent="0" algn="ctr">
              <a:lnSpc>
                <a:spcPct val="120000"/>
              </a:lnSpc>
              <a:buNone/>
            </a:pPr>
            <a:r>
              <a:rPr lang="en-US" sz="2200" b="1" spc="300">
                <a:solidFill>
                  <a:schemeClr val="tx1">
                    <a:lumMod val="50000"/>
                    <a:lumOff val="50000"/>
                  </a:schemeClr>
                </a:solidFill>
              </a:rPr>
              <a:t>We have 98 unique values so I will use Target encoding</a:t>
            </a:r>
          </a:p>
        </p:txBody>
      </p:sp>
      <p:pic>
        <p:nvPicPr>
          <p:cNvPr id="6" name="Picture 5">
            <a:extLst>
              <a:ext uri="{FF2B5EF4-FFF2-40B4-BE49-F238E27FC236}">
                <a16:creationId xmlns:a16="http://schemas.microsoft.com/office/drawing/2014/main" id="{D91F12BC-F6D7-47CE-9DBB-D58E2B3BF6AA}"/>
              </a:ext>
            </a:extLst>
          </p:cNvPr>
          <p:cNvPicPr>
            <a:picLocks noChangeAspect="1"/>
          </p:cNvPicPr>
          <p:nvPr/>
        </p:nvPicPr>
        <p:blipFill>
          <a:blip r:embed="rId5"/>
          <a:stretch>
            <a:fillRect/>
          </a:stretch>
        </p:blipFill>
        <p:spPr>
          <a:xfrm>
            <a:off x="3932019" y="643467"/>
            <a:ext cx="4327962" cy="31423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1" name="Picture 20">
            <a:extLst>
              <a:ext uri="{FF2B5EF4-FFF2-40B4-BE49-F238E27FC236}">
                <a16:creationId xmlns:a16="http://schemas.microsoft.com/office/drawing/2014/main" id="{E844ED7C-1917-40D8-8B42-1B1C27BC5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8252"/>
          <a:stretch/>
        </p:blipFill>
        <p:spPr>
          <a:xfrm>
            <a:off x="7586661" y="3142319"/>
            <a:ext cx="4605339" cy="3715682"/>
          </a:xfrm>
          <a:prstGeom prst="rect">
            <a:avLst/>
          </a:prstGeom>
        </p:spPr>
      </p:pic>
    </p:spTree>
    <p:extLst>
      <p:ext uri="{BB962C8B-B14F-4D97-AF65-F5344CB8AC3E}">
        <p14:creationId xmlns:p14="http://schemas.microsoft.com/office/powerpoint/2010/main" val="24864333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1" name="Rectangle 10">
            <a:extLst>
              <a:ext uri="{FF2B5EF4-FFF2-40B4-BE49-F238E27FC236}">
                <a16:creationId xmlns:a16="http://schemas.microsoft.com/office/drawing/2014/main" id="{B63B6C0C-65BB-4F38-9C8A-0892266F8B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09D77137-01B7-45E4-AA14-CD9E779B443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83BD60B-BEDC-4D68-A01C-F527007E41B4}"/>
              </a:ext>
            </a:extLst>
          </p:cNvPr>
          <p:cNvSpPr>
            <a:spLocks noGrp="1"/>
          </p:cNvSpPr>
          <p:nvPr>
            <p:ph type="title"/>
          </p:nvPr>
        </p:nvSpPr>
        <p:spPr>
          <a:xfrm>
            <a:off x="913774" y="1365957"/>
            <a:ext cx="10364452" cy="4041422"/>
          </a:xfrm>
        </p:spPr>
        <p:txBody>
          <a:bodyPr vert="horz" lIns="91440" tIns="45720" rIns="91440" bIns="45720" rtlCol="0" anchor="ctr">
            <a:normAutofit/>
          </a:bodyPr>
          <a:lstStyle/>
          <a:p>
            <a:r>
              <a:rPr lang="en-US" sz="8000" b="1"/>
              <a:t>Feature selection</a:t>
            </a:r>
          </a:p>
        </p:txBody>
      </p:sp>
    </p:spTree>
    <p:extLst>
      <p:ext uri="{BB962C8B-B14F-4D97-AF65-F5344CB8AC3E}">
        <p14:creationId xmlns:p14="http://schemas.microsoft.com/office/powerpoint/2010/main" val="2967493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2585039-CDA7-4B76-B013-776F970D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84" y="0"/>
            <a:ext cx="12173816"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D53D942-8031-42E8-88B4-E03A710E8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FD07472-970F-49B5-8994-ADEAA3148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930400" cy="6858002"/>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82869BAE-8EC0-4D16-ACB8-F0CBFDD904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524" t="71774" r="2564"/>
          <a:stretch/>
        </p:blipFill>
        <p:spPr>
          <a:xfrm>
            <a:off x="18184" y="4822361"/>
            <a:ext cx="1911902" cy="2035640"/>
          </a:xfrm>
          <a:prstGeom prst="rect">
            <a:avLst/>
          </a:prstGeom>
        </p:spPr>
      </p:pic>
      <p:pic>
        <p:nvPicPr>
          <p:cNvPr id="16" name="Picture 15">
            <a:extLst>
              <a:ext uri="{FF2B5EF4-FFF2-40B4-BE49-F238E27FC236}">
                <a16:creationId xmlns:a16="http://schemas.microsoft.com/office/drawing/2014/main" id="{3524A7AE-FFF7-4F70-9AEA-01A5DFF77B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9896" t="75007" r="30510"/>
          <a:stretch/>
        </p:blipFill>
        <p:spPr>
          <a:xfrm>
            <a:off x="297855" y="5471958"/>
            <a:ext cx="889881" cy="638482"/>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3" name="Content Placeholder 2">
            <a:extLst>
              <a:ext uri="{FF2B5EF4-FFF2-40B4-BE49-F238E27FC236}">
                <a16:creationId xmlns:a16="http://schemas.microsoft.com/office/drawing/2014/main" id="{6AF45324-E41F-4948-F299-4DCFE8AC89E4}"/>
              </a:ext>
            </a:extLst>
          </p:cNvPr>
          <p:cNvSpPr>
            <a:spLocks noGrp="1"/>
          </p:cNvSpPr>
          <p:nvPr>
            <p:ph idx="1"/>
          </p:nvPr>
        </p:nvSpPr>
        <p:spPr>
          <a:xfrm>
            <a:off x="2844486" y="1950440"/>
            <a:ext cx="8433113" cy="3840760"/>
          </a:xfrm>
        </p:spPr>
        <p:txBody>
          <a:bodyPr anchor="ctr">
            <a:normAutofit/>
          </a:bodyPr>
          <a:lstStyle/>
          <a:p>
            <a:pPr>
              <a:lnSpc>
                <a:spcPct val="90000"/>
              </a:lnSpc>
            </a:pPr>
            <a:r>
              <a:rPr lang="en-US" sz="1500"/>
              <a:t>The EDA is divided in the following steps:</a:t>
            </a:r>
          </a:p>
          <a:p>
            <a:pPr>
              <a:lnSpc>
                <a:spcPct val="90000"/>
              </a:lnSpc>
            </a:pPr>
            <a:endParaRPr lang="en-US" sz="1500"/>
          </a:p>
          <a:p>
            <a:pPr lvl="1">
              <a:lnSpc>
                <a:spcPct val="90000"/>
              </a:lnSpc>
            </a:pPr>
            <a:r>
              <a:rPr lang="en-US" sz="1500"/>
              <a:t>Basic data exploration</a:t>
            </a:r>
          </a:p>
          <a:p>
            <a:pPr lvl="1">
              <a:lnSpc>
                <a:spcPct val="90000"/>
              </a:lnSpc>
            </a:pPr>
            <a:r>
              <a:rPr lang="en-US" sz="1500"/>
              <a:t>Identification of variables and data types</a:t>
            </a:r>
          </a:p>
          <a:p>
            <a:pPr lvl="1">
              <a:lnSpc>
                <a:spcPct val="90000"/>
              </a:lnSpc>
            </a:pPr>
            <a:r>
              <a:rPr lang="en-US" sz="1500"/>
              <a:t>Missing values</a:t>
            </a:r>
          </a:p>
          <a:p>
            <a:pPr lvl="1">
              <a:lnSpc>
                <a:spcPct val="90000"/>
              </a:lnSpc>
            </a:pPr>
            <a:r>
              <a:rPr lang="en-US" sz="1500"/>
              <a:t>Univariate Analysis</a:t>
            </a:r>
          </a:p>
          <a:p>
            <a:pPr lvl="1">
              <a:lnSpc>
                <a:spcPct val="90000"/>
              </a:lnSpc>
            </a:pPr>
            <a:r>
              <a:rPr lang="en-US" sz="1500"/>
              <a:t>Bivariate Analysis</a:t>
            </a:r>
          </a:p>
          <a:p>
            <a:pPr lvl="1">
              <a:lnSpc>
                <a:spcPct val="90000"/>
              </a:lnSpc>
            </a:pPr>
            <a:r>
              <a:rPr lang="en-US" sz="1500"/>
              <a:t>Correlation matrix</a:t>
            </a:r>
          </a:p>
          <a:p>
            <a:pPr lvl="1">
              <a:lnSpc>
                <a:spcPct val="90000"/>
              </a:lnSpc>
            </a:pPr>
            <a:r>
              <a:rPr lang="en-US" sz="1500"/>
              <a:t>Conclusion</a:t>
            </a:r>
          </a:p>
          <a:p>
            <a:pPr lvl="1">
              <a:lnSpc>
                <a:spcPct val="90000"/>
              </a:lnSpc>
            </a:pPr>
            <a:endParaRPr lang="en-US" sz="1500"/>
          </a:p>
          <a:p>
            <a:pPr marL="457200" lvl="1" indent="0">
              <a:lnSpc>
                <a:spcPct val="90000"/>
              </a:lnSpc>
              <a:buNone/>
            </a:pPr>
            <a:r>
              <a:rPr lang="en-US" sz="1500"/>
              <a:t>Note : </a:t>
            </a:r>
          </a:p>
          <a:p>
            <a:pPr lvl="1">
              <a:lnSpc>
                <a:spcPct val="90000"/>
              </a:lnSpc>
              <a:buFontTx/>
              <a:buChar char="-"/>
            </a:pPr>
            <a:r>
              <a:rPr lang="en-US" sz="1500"/>
              <a:t>The data size before EDA was 26,118 records x 21 features. </a:t>
            </a:r>
          </a:p>
          <a:p>
            <a:pPr lvl="1">
              <a:lnSpc>
                <a:spcPct val="90000"/>
              </a:lnSpc>
              <a:buFontTx/>
              <a:buChar char="-"/>
            </a:pPr>
            <a:r>
              <a:rPr lang="en-US" sz="1500"/>
              <a:t>And after EDA it was 13,196 records x 19 features.</a:t>
            </a:r>
          </a:p>
        </p:txBody>
      </p:sp>
      <p:sp>
        <p:nvSpPr>
          <p:cNvPr id="2" name="Title 1">
            <a:extLst>
              <a:ext uri="{FF2B5EF4-FFF2-40B4-BE49-F238E27FC236}">
                <a16:creationId xmlns:a16="http://schemas.microsoft.com/office/drawing/2014/main" id="{ED8D9FC2-FFD7-6887-232A-373013015FDD}"/>
              </a:ext>
            </a:extLst>
          </p:cNvPr>
          <p:cNvSpPr>
            <a:spLocks noGrp="1"/>
          </p:cNvSpPr>
          <p:nvPr>
            <p:ph type="title"/>
          </p:nvPr>
        </p:nvSpPr>
        <p:spPr>
          <a:xfrm>
            <a:off x="2844486" y="643467"/>
            <a:ext cx="8433739" cy="1306972"/>
          </a:xfrm>
        </p:spPr>
        <p:txBody>
          <a:bodyPr>
            <a:normAutofit/>
          </a:bodyPr>
          <a:lstStyle/>
          <a:p>
            <a:r>
              <a:rPr lang="en-US" sz="3700" b="1" i="0"/>
              <a:t>Exploratory Data Analysis (EDA)</a:t>
            </a:r>
            <a:br>
              <a:rPr lang="en-US" sz="3700" b="1" i="0"/>
            </a:br>
            <a:endParaRPr lang="en-US" sz="3700" b="1" i="0"/>
          </a:p>
        </p:txBody>
      </p:sp>
    </p:spTree>
    <p:extLst>
      <p:ext uri="{BB962C8B-B14F-4D97-AF65-F5344CB8AC3E}">
        <p14:creationId xmlns:p14="http://schemas.microsoft.com/office/powerpoint/2010/main" val="4290142259"/>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8439" name="Picture 2">
            <a:extLst>
              <a:ext uri="{FF2B5EF4-FFF2-40B4-BE49-F238E27FC236}">
                <a16:creationId xmlns:a16="http://schemas.microsoft.com/office/drawing/2014/main" id="{E1408BAF-1350-4BC5-9C72-82A08BB07B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8441" name="Picture 18440">
            <a:extLst>
              <a:ext uri="{FF2B5EF4-FFF2-40B4-BE49-F238E27FC236}">
                <a16:creationId xmlns:a16="http://schemas.microsoft.com/office/drawing/2014/main" id="{60E67B53-E530-4CC6-B1E7-4CCC1FD632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8C3B24D-60A3-45CD-B433-4F3F92F11261}"/>
              </a:ext>
            </a:extLst>
          </p:cNvPr>
          <p:cNvSpPr>
            <a:spLocks noGrp="1"/>
          </p:cNvSpPr>
          <p:nvPr>
            <p:ph type="title"/>
          </p:nvPr>
        </p:nvSpPr>
        <p:spPr>
          <a:xfrm>
            <a:off x="1751012" y="3909806"/>
            <a:ext cx="8689976" cy="1345888"/>
          </a:xfrm>
        </p:spPr>
        <p:txBody>
          <a:bodyPr vert="horz" lIns="91440" tIns="45720" rIns="91440" bIns="45720" rtlCol="0" anchor="b">
            <a:normAutofit/>
          </a:bodyPr>
          <a:lstStyle/>
          <a:p>
            <a:r>
              <a:rPr lang="en-US" sz="4400" b="1" i="1"/>
              <a:t>RandomForestRegressor for Selection</a:t>
            </a:r>
          </a:p>
        </p:txBody>
      </p:sp>
      <p:pic>
        <p:nvPicPr>
          <p:cNvPr id="18434" name="Picture 2">
            <a:extLst>
              <a:ext uri="{FF2B5EF4-FFF2-40B4-BE49-F238E27FC236}">
                <a16:creationId xmlns:a16="http://schemas.microsoft.com/office/drawing/2014/main" id="{19BB00EC-137E-471F-B389-2168613D980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13775" y="555019"/>
            <a:ext cx="5022206" cy="328374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Content Placeholder 4">
            <a:extLst>
              <a:ext uri="{FF2B5EF4-FFF2-40B4-BE49-F238E27FC236}">
                <a16:creationId xmlns:a16="http://schemas.microsoft.com/office/drawing/2014/main" id="{B664BC6E-8A18-46D7-A398-20ACA402C94C}"/>
              </a:ext>
            </a:extLst>
          </p:cNvPr>
          <p:cNvPicPr>
            <a:picLocks noGrp="1" noChangeAspect="1"/>
          </p:cNvPicPr>
          <p:nvPr>
            <p:ph idx="1"/>
          </p:nvPr>
        </p:nvPicPr>
        <p:blipFill>
          <a:blip r:embed="rId5"/>
          <a:stretch>
            <a:fillRect/>
          </a:stretch>
        </p:blipFill>
        <p:spPr>
          <a:xfrm>
            <a:off x="6256020" y="1442325"/>
            <a:ext cx="5022206" cy="15091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506155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1"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1">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3" name="Rectangle 13">
            <a:extLst>
              <a:ext uri="{FF2B5EF4-FFF2-40B4-BE49-F238E27FC236}">
                <a16:creationId xmlns:a16="http://schemas.microsoft.com/office/drawing/2014/main" id="{31CA2540-FD07-4286-91E4-8D0DE4E50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7EF9E14-4FE1-44D8-A993-1F48DD7C0895}"/>
              </a:ext>
            </a:extLst>
          </p:cNvPr>
          <p:cNvSpPr>
            <a:spLocks noGrp="1"/>
          </p:cNvSpPr>
          <p:nvPr>
            <p:ph type="title"/>
          </p:nvPr>
        </p:nvSpPr>
        <p:spPr>
          <a:xfrm>
            <a:off x="913775" y="4130351"/>
            <a:ext cx="10151464" cy="1099039"/>
          </a:xfrm>
        </p:spPr>
        <p:txBody>
          <a:bodyPr vert="horz" lIns="91440" tIns="45720" rIns="91440" bIns="45720" rtlCol="0" anchor="b">
            <a:normAutofit/>
          </a:bodyPr>
          <a:lstStyle/>
          <a:p>
            <a:r>
              <a:rPr lang="en-US" sz="4800" b="1"/>
              <a:t>Train , Test Split</a:t>
            </a:r>
            <a:endParaRPr lang="en-US" sz="4800"/>
          </a:p>
        </p:txBody>
      </p:sp>
      <p:pic>
        <p:nvPicPr>
          <p:cNvPr id="24" name="Picture 15">
            <a:extLst>
              <a:ext uri="{FF2B5EF4-FFF2-40B4-BE49-F238E27FC236}">
                <a16:creationId xmlns:a16="http://schemas.microsoft.com/office/drawing/2014/main" id="{214924F5-CDC2-4DFA-82F3-4843ADD678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55295" t="89389" r="26987" b="24"/>
          <a:stretch/>
        </p:blipFill>
        <p:spPr>
          <a:xfrm>
            <a:off x="9595556" y="-1"/>
            <a:ext cx="2596444" cy="872709"/>
          </a:xfrm>
          <a:prstGeom prst="rect">
            <a:avLst/>
          </a:prstGeom>
        </p:spPr>
      </p:pic>
      <p:pic>
        <p:nvPicPr>
          <p:cNvPr id="25" name="Picture 17">
            <a:extLst>
              <a:ext uri="{FF2B5EF4-FFF2-40B4-BE49-F238E27FC236}">
                <a16:creationId xmlns:a16="http://schemas.microsoft.com/office/drawing/2014/main" id="{AED59812-6820-446C-B994-0D059C97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91927" t="72411" b="13751"/>
          <a:stretch/>
        </p:blipFill>
        <p:spPr>
          <a:xfrm>
            <a:off x="150925" y="5564567"/>
            <a:ext cx="1341545" cy="1293433"/>
          </a:xfrm>
          <a:custGeom>
            <a:avLst/>
            <a:gdLst>
              <a:gd name="connsiteX0" fmla="*/ 0 w 1341545"/>
              <a:gd name="connsiteY0" fmla="*/ 0 h 1293433"/>
              <a:gd name="connsiteX1" fmla="*/ 1341545 w 1341545"/>
              <a:gd name="connsiteY1" fmla="*/ 0 h 1293433"/>
              <a:gd name="connsiteX2" fmla="*/ 1341545 w 1341545"/>
              <a:gd name="connsiteY2" fmla="*/ 1293433 h 1293433"/>
              <a:gd name="connsiteX3" fmla="*/ 150847 w 1341545"/>
              <a:gd name="connsiteY3" fmla="*/ 1293433 h 1293433"/>
              <a:gd name="connsiteX4" fmla="*/ 66240 w 1341545"/>
              <a:gd name="connsiteY4" fmla="*/ 1183451 h 1293433"/>
              <a:gd name="connsiteX5" fmla="*/ 0 w 1341545"/>
              <a:gd name="connsiteY5" fmla="*/ 1061841 h 129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545" h="1293433">
                <a:moveTo>
                  <a:pt x="0" y="0"/>
                </a:moveTo>
                <a:lnTo>
                  <a:pt x="1341545" y="0"/>
                </a:lnTo>
                <a:lnTo>
                  <a:pt x="1341545" y="1293433"/>
                </a:lnTo>
                <a:lnTo>
                  <a:pt x="150847" y="1293433"/>
                </a:lnTo>
                <a:lnTo>
                  <a:pt x="66240" y="1183451"/>
                </a:lnTo>
                <a:lnTo>
                  <a:pt x="0" y="1061841"/>
                </a:lnTo>
                <a:close/>
              </a:path>
            </a:pathLst>
          </a:custGeom>
        </p:spPr>
      </p:pic>
      <p:sp>
        <p:nvSpPr>
          <p:cNvPr id="3" name="Content Placeholder 2">
            <a:extLst>
              <a:ext uri="{FF2B5EF4-FFF2-40B4-BE49-F238E27FC236}">
                <a16:creationId xmlns:a16="http://schemas.microsoft.com/office/drawing/2014/main" id="{A5884DDC-AC85-407F-B1B4-EF8F07A9B6D9}"/>
              </a:ext>
            </a:extLst>
          </p:cNvPr>
          <p:cNvSpPr>
            <a:spLocks noGrp="1"/>
          </p:cNvSpPr>
          <p:nvPr>
            <p:ph idx="1"/>
          </p:nvPr>
        </p:nvSpPr>
        <p:spPr>
          <a:xfrm>
            <a:off x="913775" y="5305593"/>
            <a:ext cx="10151464" cy="604142"/>
          </a:xfrm>
        </p:spPr>
        <p:txBody>
          <a:bodyPr vert="horz" lIns="91440" tIns="45720" rIns="91440" bIns="45720" rtlCol="0">
            <a:normAutofit/>
          </a:bodyPr>
          <a:lstStyle/>
          <a:p>
            <a:pPr marL="0" indent="0" algn="ctr">
              <a:lnSpc>
                <a:spcPct val="120000"/>
              </a:lnSpc>
              <a:buNone/>
            </a:pPr>
            <a:r>
              <a:rPr lang="en-US" b="1" spc="300">
                <a:solidFill>
                  <a:schemeClr val="tx1">
                    <a:lumMod val="50000"/>
                    <a:lumOff val="50000"/>
                  </a:schemeClr>
                </a:solidFill>
              </a:rPr>
              <a:t>We split the data to 70% for tanning and 30% for testing</a:t>
            </a:r>
          </a:p>
        </p:txBody>
      </p:sp>
      <p:pic>
        <p:nvPicPr>
          <p:cNvPr id="5" name="Picture 4">
            <a:extLst>
              <a:ext uri="{FF2B5EF4-FFF2-40B4-BE49-F238E27FC236}">
                <a16:creationId xmlns:a16="http://schemas.microsoft.com/office/drawing/2014/main" id="{0CB0EB01-1BEC-4B9D-A8CE-0C55E6B74F3D}"/>
              </a:ext>
            </a:extLst>
          </p:cNvPr>
          <p:cNvPicPr>
            <a:picLocks noChangeAspect="1"/>
          </p:cNvPicPr>
          <p:nvPr/>
        </p:nvPicPr>
        <p:blipFill>
          <a:blip r:embed="rId5"/>
          <a:stretch>
            <a:fillRect/>
          </a:stretch>
        </p:blipFill>
        <p:spPr>
          <a:xfrm>
            <a:off x="913774" y="841337"/>
            <a:ext cx="10364452" cy="27465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 name="Picture 19">
            <a:extLst>
              <a:ext uri="{FF2B5EF4-FFF2-40B4-BE49-F238E27FC236}">
                <a16:creationId xmlns:a16="http://schemas.microsoft.com/office/drawing/2014/main" id="{E844ED7C-1917-40D8-8B42-1B1C27BC5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8252"/>
          <a:stretch/>
        </p:blipFill>
        <p:spPr>
          <a:xfrm>
            <a:off x="7586661" y="3142319"/>
            <a:ext cx="4605339" cy="3715682"/>
          </a:xfrm>
          <a:prstGeom prst="rect">
            <a:avLst/>
          </a:prstGeom>
        </p:spPr>
      </p:pic>
    </p:spTree>
    <p:extLst>
      <p:ext uri="{BB962C8B-B14F-4D97-AF65-F5344CB8AC3E}">
        <p14:creationId xmlns:p14="http://schemas.microsoft.com/office/powerpoint/2010/main" val="9085986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DC268E-27AB-455D-40FF-7EFDE931194C}"/>
              </a:ext>
            </a:extLst>
          </p:cNvPr>
          <p:cNvSpPr>
            <a:spLocks noGrp="1"/>
          </p:cNvSpPr>
          <p:nvPr>
            <p:ph type="title"/>
          </p:nvPr>
        </p:nvSpPr>
        <p:spPr>
          <a:xfrm>
            <a:off x="641074" y="1314450"/>
            <a:ext cx="2844002" cy="3680244"/>
          </a:xfrm>
        </p:spPr>
        <p:txBody>
          <a:bodyPr>
            <a:normAutofit/>
          </a:bodyPr>
          <a:lstStyle/>
          <a:p>
            <a:pPr algn="l"/>
            <a:r>
              <a:rPr lang="en-US" sz="3700"/>
              <a:t>Predictions and evaluation</a:t>
            </a:r>
          </a:p>
        </p:txBody>
      </p:sp>
      <p:pic>
        <p:nvPicPr>
          <p:cNvPr id="13" name="Picture 12">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15" name="Picture 14">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5" name="Content Placeholder 2">
            <a:extLst>
              <a:ext uri="{FF2B5EF4-FFF2-40B4-BE49-F238E27FC236}">
                <a16:creationId xmlns:a16="http://schemas.microsoft.com/office/drawing/2014/main" id="{FB346CF3-3A7A-F6F6-8FAE-9788CFB1DFE9}"/>
              </a:ext>
            </a:extLst>
          </p:cNvPr>
          <p:cNvGraphicFramePr>
            <a:graphicFrameLocks noGrp="1"/>
          </p:cNvGraphicFramePr>
          <p:nvPr>
            <p:ph idx="1"/>
            <p:extLst>
              <p:ext uri="{D42A27DB-BD31-4B8C-83A1-F6EECF244321}">
                <p14:modId xmlns:p14="http://schemas.microsoft.com/office/powerpoint/2010/main" val="3685956987"/>
              </p:ext>
            </p:extLst>
          </p:nvPr>
        </p:nvGraphicFramePr>
        <p:xfrm>
          <a:off x="4594225" y="889000"/>
          <a:ext cx="6683375" cy="46069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262215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E3265C2A-0A58-43AD-A406-8F4478E287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FE2B034-0CA9-53B3-14B0-50A462933F99}"/>
              </a:ext>
            </a:extLst>
          </p:cNvPr>
          <p:cNvSpPr>
            <a:spLocks noGrp="1"/>
          </p:cNvSpPr>
          <p:nvPr>
            <p:ph type="title"/>
          </p:nvPr>
        </p:nvSpPr>
        <p:spPr>
          <a:xfrm>
            <a:off x="8196408" y="640831"/>
            <a:ext cx="3352128" cy="1573863"/>
          </a:xfrm>
        </p:spPr>
        <p:txBody>
          <a:bodyPr vert="horz" lIns="91440" tIns="45720" rIns="91440" bIns="45720" rtlCol="0" anchor="ctr">
            <a:normAutofit/>
          </a:bodyPr>
          <a:lstStyle/>
          <a:p>
            <a:pPr algn="l"/>
            <a:r>
              <a:rPr lang="en-US"/>
              <a:t>Models results</a:t>
            </a:r>
          </a:p>
        </p:txBody>
      </p:sp>
      <p:sp>
        <p:nvSpPr>
          <p:cNvPr id="3" name="TextBox 2">
            <a:extLst>
              <a:ext uri="{FF2B5EF4-FFF2-40B4-BE49-F238E27FC236}">
                <a16:creationId xmlns:a16="http://schemas.microsoft.com/office/drawing/2014/main" id="{2DDB0C47-7822-480E-A10F-FA2B3D86CF1C}"/>
              </a:ext>
            </a:extLst>
          </p:cNvPr>
          <p:cNvSpPr txBox="1"/>
          <p:nvPr/>
        </p:nvSpPr>
        <p:spPr>
          <a:xfrm>
            <a:off x="8196408" y="2367092"/>
            <a:ext cx="3352128" cy="3881309"/>
          </a:xfrm>
          <a:prstGeom prst="rect">
            <a:avLst/>
          </a:prstGeom>
        </p:spPr>
        <p:txBody>
          <a:bodyPr vert="horz" lIns="91440" tIns="45720" rIns="91440" bIns="45720" rtlCol="0">
            <a:normAutofit/>
          </a:bodyPr>
          <a:lstStyle/>
          <a:p>
            <a:pPr indent="-228600" defTabSz="914400">
              <a:lnSpc>
                <a:spcPct val="120000"/>
              </a:lnSpc>
              <a:spcAft>
                <a:spcPts val="600"/>
              </a:spcAft>
              <a:buClr>
                <a:schemeClr val="tx1"/>
              </a:buClr>
              <a:buSzPct val="80000"/>
              <a:buFont typeface="Arial" panose="020B0604020202020204" pitchFamily="34" charset="0"/>
              <a:buChar char="•"/>
            </a:pPr>
            <a:r>
              <a:rPr lang="en-US" cap="all"/>
              <a:t>As we can see, The best two models are Random forest and SVR</a:t>
            </a:r>
          </a:p>
        </p:txBody>
      </p:sp>
      <p:graphicFrame>
        <p:nvGraphicFramePr>
          <p:cNvPr id="6" name="Table 6">
            <a:extLst>
              <a:ext uri="{FF2B5EF4-FFF2-40B4-BE49-F238E27FC236}">
                <a16:creationId xmlns:a16="http://schemas.microsoft.com/office/drawing/2014/main" id="{11D331B9-AFD6-F0E4-13EF-6FFD835FBCFE}"/>
              </a:ext>
            </a:extLst>
          </p:cNvPr>
          <p:cNvGraphicFramePr>
            <a:graphicFrameLocks noGrp="1"/>
          </p:cNvGraphicFramePr>
          <p:nvPr>
            <p:ph idx="1"/>
            <p:extLst>
              <p:ext uri="{D42A27DB-BD31-4B8C-83A1-F6EECF244321}">
                <p14:modId xmlns:p14="http://schemas.microsoft.com/office/powerpoint/2010/main" val="2002267847"/>
              </p:ext>
            </p:extLst>
          </p:nvPr>
        </p:nvGraphicFramePr>
        <p:xfrm>
          <a:off x="1001487" y="1145911"/>
          <a:ext cx="6373491" cy="4513306"/>
        </p:xfrm>
        <a:graphic>
          <a:graphicData uri="http://schemas.openxmlformats.org/drawingml/2006/table">
            <a:tbl>
              <a:tblPr firstRow="1">
                <a:tableStyleId>{073A0DAA-6AF3-43AB-8588-CEC1D06C72B9}</a:tableStyleId>
              </a:tblPr>
              <a:tblGrid>
                <a:gridCol w="2728561">
                  <a:extLst>
                    <a:ext uri="{9D8B030D-6E8A-4147-A177-3AD203B41FA5}">
                      <a16:colId xmlns:a16="http://schemas.microsoft.com/office/drawing/2014/main" val="108985567"/>
                    </a:ext>
                  </a:extLst>
                </a:gridCol>
                <a:gridCol w="900141">
                  <a:extLst>
                    <a:ext uri="{9D8B030D-6E8A-4147-A177-3AD203B41FA5}">
                      <a16:colId xmlns:a16="http://schemas.microsoft.com/office/drawing/2014/main" val="3583338611"/>
                    </a:ext>
                  </a:extLst>
                </a:gridCol>
                <a:gridCol w="889049">
                  <a:extLst>
                    <a:ext uri="{9D8B030D-6E8A-4147-A177-3AD203B41FA5}">
                      <a16:colId xmlns:a16="http://schemas.microsoft.com/office/drawing/2014/main" val="376761696"/>
                    </a:ext>
                  </a:extLst>
                </a:gridCol>
                <a:gridCol w="900141">
                  <a:extLst>
                    <a:ext uri="{9D8B030D-6E8A-4147-A177-3AD203B41FA5}">
                      <a16:colId xmlns:a16="http://schemas.microsoft.com/office/drawing/2014/main" val="4087971552"/>
                    </a:ext>
                  </a:extLst>
                </a:gridCol>
                <a:gridCol w="955599">
                  <a:extLst>
                    <a:ext uri="{9D8B030D-6E8A-4147-A177-3AD203B41FA5}">
                      <a16:colId xmlns:a16="http://schemas.microsoft.com/office/drawing/2014/main" val="1664670649"/>
                    </a:ext>
                  </a:extLst>
                </a:gridCol>
              </a:tblGrid>
              <a:tr h="457534">
                <a:tc>
                  <a:txBody>
                    <a:bodyPr/>
                    <a:lstStyle/>
                    <a:p>
                      <a:pPr algn="ctr"/>
                      <a:r>
                        <a:rPr lang="en-US" sz="1300" b="1" cap="none" spc="0" dirty="0">
                          <a:solidFill>
                            <a:srgbClr val="FFFFFF"/>
                          </a:solidFill>
                        </a:rPr>
                        <a:t>Algorithm</a:t>
                      </a:r>
                    </a:p>
                  </a:txBody>
                  <a:tcPr marL="186064" marR="111639" marT="111639" marB="11163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kern="1200" cap="none" spc="0">
                          <a:solidFill>
                            <a:srgbClr val="FFFFFF"/>
                          </a:solidFill>
                          <a:effectLst/>
                        </a:rPr>
                        <a:t>MAE</a:t>
                      </a:r>
                      <a:endParaRPr lang="en-US" sz="1300" b="1" kern="1200" cap="none" spc="0">
                        <a:solidFill>
                          <a:srgbClr val="FFFFFF"/>
                        </a:solidFill>
                        <a:effectLst/>
                        <a:latin typeface="+mn-lt"/>
                        <a:ea typeface="+mn-ea"/>
                        <a:cs typeface="+mn-cs"/>
                      </a:endParaRPr>
                    </a:p>
                  </a:txBody>
                  <a:tcPr marL="186064" marR="111639" marT="111639" marB="11163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kern="1200" cap="none" spc="0">
                          <a:solidFill>
                            <a:srgbClr val="FFFFFF"/>
                          </a:solidFill>
                          <a:effectLst/>
                        </a:rPr>
                        <a:t>MSE</a:t>
                      </a:r>
                      <a:endParaRPr lang="en-US" sz="1300" b="1" kern="1200" cap="none" spc="0">
                        <a:solidFill>
                          <a:srgbClr val="FFFFFF"/>
                        </a:solidFill>
                        <a:effectLst/>
                        <a:latin typeface="+mn-lt"/>
                        <a:ea typeface="+mn-ea"/>
                        <a:cs typeface="+mn-cs"/>
                      </a:endParaRPr>
                    </a:p>
                  </a:txBody>
                  <a:tcPr marL="186064" marR="111639" marT="111639" marB="11163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kern="1200" cap="none" spc="0">
                          <a:solidFill>
                            <a:srgbClr val="FFFFFF"/>
                          </a:solidFill>
                          <a:effectLst/>
                        </a:rPr>
                        <a:t>RMSE</a:t>
                      </a:r>
                      <a:endParaRPr lang="en-US" sz="1300" b="1" kern="1200" cap="none" spc="0">
                        <a:solidFill>
                          <a:srgbClr val="FFFFFF"/>
                        </a:solidFill>
                        <a:effectLst/>
                        <a:latin typeface="+mn-lt"/>
                        <a:ea typeface="+mn-ea"/>
                        <a:cs typeface="+mn-cs"/>
                      </a:endParaRPr>
                    </a:p>
                  </a:txBody>
                  <a:tcPr marL="186064" marR="111639" marT="111639" marB="11163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kern="1200" cap="none" spc="0" dirty="0">
                          <a:solidFill>
                            <a:srgbClr val="FFFFFF"/>
                          </a:solidFill>
                          <a:effectLst/>
                        </a:rPr>
                        <a:t>R^2</a:t>
                      </a:r>
                      <a:endParaRPr lang="en-US" sz="1300" b="1" kern="1200" cap="none" spc="0" dirty="0">
                        <a:solidFill>
                          <a:srgbClr val="FFFFFF"/>
                        </a:solidFill>
                        <a:effectLst/>
                        <a:latin typeface="+mn-lt"/>
                        <a:ea typeface="+mn-ea"/>
                        <a:cs typeface="+mn-cs"/>
                      </a:endParaRPr>
                    </a:p>
                  </a:txBody>
                  <a:tcPr marL="186064" marR="111639" marT="111639" marB="111639" anchor="ctr"/>
                </a:tc>
                <a:extLst>
                  <a:ext uri="{0D108BD9-81ED-4DB2-BD59-A6C34878D82A}">
                    <a16:rowId xmlns:a16="http://schemas.microsoft.com/office/drawing/2014/main" val="3377651490"/>
                  </a:ext>
                </a:extLst>
              </a:tr>
              <a:tr h="6552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kern="1200" cap="none" spc="0">
                          <a:solidFill>
                            <a:schemeClr val="tx1">
                              <a:lumMod val="85000"/>
                              <a:lumOff val="15000"/>
                            </a:schemeClr>
                          </a:solidFill>
                          <a:effectLst/>
                        </a:rPr>
                        <a:t>RandomForestRegressor Model</a:t>
                      </a:r>
                      <a:endParaRPr lang="en-US" sz="1300" b="1" i="0" kern="1200" cap="none" spc="0">
                        <a:solidFill>
                          <a:schemeClr val="tx1">
                            <a:lumMod val="85000"/>
                            <a:lumOff val="15000"/>
                          </a:schemeClr>
                        </a:solidFill>
                        <a:effectLst/>
                        <a:latin typeface="+mn-lt"/>
                        <a:ea typeface="+mn-ea"/>
                        <a:cs typeface="+mn-cs"/>
                      </a:endParaRPr>
                    </a:p>
                  </a:txBody>
                  <a:tcPr marL="186064" marR="111639" marT="111639" marB="111639"/>
                </a:tc>
                <a:tc>
                  <a:txBody>
                    <a:bodyPr/>
                    <a:lstStyle/>
                    <a:p>
                      <a:pPr algn="ctr"/>
                      <a:r>
                        <a:rPr lang="en-US" sz="1300" b="1" kern="1200" cap="none" spc="0">
                          <a:solidFill>
                            <a:schemeClr val="tx1">
                              <a:lumMod val="85000"/>
                              <a:lumOff val="15000"/>
                            </a:schemeClr>
                          </a:solidFill>
                          <a:effectLst/>
                        </a:rPr>
                        <a:t>0.044</a:t>
                      </a:r>
                      <a:endParaRPr lang="en-US" sz="1300" b="1" cap="none" spc="0">
                        <a:solidFill>
                          <a:schemeClr val="tx1">
                            <a:lumMod val="85000"/>
                            <a:lumOff val="15000"/>
                          </a:schemeClr>
                        </a:solidFill>
                      </a:endParaRPr>
                    </a:p>
                  </a:txBody>
                  <a:tcPr marL="186064" marR="111639" marT="111639" marB="111639"/>
                </a:tc>
                <a:tc>
                  <a:txBody>
                    <a:bodyPr/>
                    <a:lstStyle/>
                    <a:p>
                      <a:pPr algn="ctr"/>
                      <a:r>
                        <a:rPr lang="en-US" sz="1300" b="1" kern="1200" cap="none" spc="0">
                          <a:solidFill>
                            <a:schemeClr val="tx1">
                              <a:lumMod val="85000"/>
                              <a:lumOff val="15000"/>
                            </a:schemeClr>
                          </a:solidFill>
                          <a:effectLst/>
                        </a:rPr>
                        <a:t>0.0225</a:t>
                      </a:r>
                      <a:endParaRPr lang="en-US" sz="1300" b="1" cap="none" spc="0">
                        <a:solidFill>
                          <a:schemeClr val="tx1">
                            <a:lumMod val="85000"/>
                            <a:lumOff val="15000"/>
                          </a:schemeClr>
                        </a:solidFill>
                      </a:endParaRPr>
                    </a:p>
                  </a:txBody>
                  <a:tcPr marL="186064" marR="111639" marT="111639" marB="111639"/>
                </a:tc>
                <a:tc>
                  <a:txBody>
                    <a:bodyPr/>
                    <a:lstStyle/>
                    <a:p>
                      <a:pPr algn="ctr"/>
                      <a:r>
                        <a:rPr lang="en-US" sz="1300" b="1" kern="1200" cap="none" spc="0">
                          <a:solidFill>
                            <a:schemeClr val="tx1">
                              <a:lumMod val="85000"/>
                              <a:lumOff val="15000"/>
                            </a:schemeClr>
                          </a:solidFill>
                          <a:effectLst/>
                        </a:rPr>
                        <a:t>0.4749</a:t>
                      </a:r>
                      <a:endParaRPr lang="en-US" sz="1300" b="1" cap="none" spc="0">
                        <a:solidFill>
                          <a:schemeClr val="tx1">
                            <a:lumMod val="85000"/>
                            <a:lumOff val="15000"/>
                          </a:schemeClr>
                        </a:solidFill>
                      </a:endParaRPr>
                    </a:p>
                  </a:txBody>
                  <a:tcPr marL="186064" marR="111639" marT="111639" marB="111639"/>
                </a:tc>
                <a:tc>
                  <a:txBody>
                    <a:bodyPr/>
                    <a:lstStyle/>
                    <a:p>
                      <a:pPr algn="ctr"/>
                      <a:r>
                        <a:rPr lang="en-US" sz="1300" b="1" kern="1200" cap="none" spc="0" dirty="0">
                          <a:solidFill>
                            <a:schemeClr val="tx1">
                              <a:lumMod val="85000"/>
                              <a:lumOff val="15000"/>
                            </a:schemeClr>
                          </a:solidFill>
                          <a:effectLst/>
                        </a:rPr>
                        <a:t>0.782</a:t>
                      </a:r>
                      <a:endParaRPr lang="en-US" sz="1300" b="1" cap="none" spc="0" dirty="0">
                        <a:solidFill>
                          <a:schemeClr val="tx1">
                            <a:lumMod val="85000"/>
                            <a:lumOff val="15000"/>
                          </a:schemeClr>
                        </a:solidFill>
                      </a:endParaRPr>
                    </a:p>
                  </a:txBody>
                  <a:tcPr marL="186064" marR="111639" marT="111639" marB="111639"/>
                </a:tc>
                <a:extLst>
                  <a:ext uri="{0D108BD9-81ED-4DB2-BD59-A6C34878D82A}">
                    <a16:rowId xmlns:a16="http://schemas.microsoft.com/office/drawing/2014/main" val="4207455393"/>
                  </a:ext>
                </a:extLst>
              </a:tr>
              <a:tr h="4575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0" kern="1200" cap="none" spc="0">
                          <a:solidFill>
                            <a:schemeClr val="tx1">
                              <a:lumMod val="85000"/>
                              <a:lumOff val="15000"/>
                            </a:schemeClr>
                          </a:solidFill>
                          <a:effectLst/>
                        </a:rPr>
                        <a:t>Linear Regression Model</a:t>
                      </a:r>
                      <a:endParaRPr lang="en-US" sz="1300" b="0" kern="1200" cap="none" spc="0">
                        <a:solidFill>
                          <a:schemeClr val="tx1">
                            <a:lumMod val="85000"/>
                            <a:lumOff val="15000"/>
                          </a:schemeClr>
                        </a:solidFill>
                        <a:effectLst/>
                        <a:latin typeface="+mn-lt"/>
                        <a:ea typeface="+mn-ea"/>
                        <a:cs typeface="+mn-cs"/>
                      </a:endParaRPr>
                    </a:p>
                  </a:txBody>
                  <a:tcPr marL="186064" marR="111639" marT="111639" marB="111639"/>
                </a:tc>
                <a:tc>
                  <a:txBody>
                    <a:bodyPr/>
                    <a:lstStyle/>
                    <a:p>
                      <a:pPr algn="ctr"/>
                      <a:r>
                        <a:rPr lang="en-US" sz="1300" b="0" kern="1200" cap="none" spc="0">
                          <a:solidFill>
                            <a:schemeClr val="tx1">
                              <a:lumMod val="85000"/>
                              <a:lumOff val="15000"/>
                            </a:schemeClr>
                          </a:solidFill>
                          <a:effectLst/>
                        </a:rPr>
                        <a:t>0.1526</a:t>
                      </a:r>
                      <a:endParaRPr lang="en-US" sz="1300" cap="none" spc="0">
                        <a:solidFill>
                          <a:schemeClr val="tx1">
                            <a:lumMod val="85000"/>
                            <a:lumOff val="15000"/>
                          </a:schemeClr>
                        </a:solidFill>
                      </a:endParaRPr>
                    </a:p>
                  </a:txBody>
                  <a:tcPr marL="186064" marR="111639" marT="111639" marB="111639"/>
                </a:tc>
                <a:tc>
                  <a:txBody>
                    <a:bodyPr/>
                    <a:lstStyle/>
                    <a:p>
                      <a:pPr algn="ctr"/>
                      <a:r>
                        <a:rPr lang="en-US" sz="1300" b="0" kern="1200" cap="none" spc="0">
                          <a:solidFill>
                            <a:schemeClr val="tx1">
                              <a:lumMod val="85000"/>
                              <a:lumOff val="15000"/>
                            </a:schemeClr>
                          </a:solidFill>
                          <a:effectLst/>
                        </a:rPr>
                        <a:t>1.481</a:t>
                      </a:r>
                      <a:endParaRPr lang="en-US" sz="1300" cap="none" spc="0">
                        <a:solidFill>
                          <a:schemeClr val="tx1">
                            <a:lumMod val="85000"/>
                            <a:lumOff val="15000"/>
                          </a:schemeClr>
                        </a:solidFill>
                      </a:endParaRPr>
                    </a:p>
                  </a:txBody>
                  <a:tcPr marL="186064" marR="111639" marT="111639" marB="111639"/>
                </a:tc>
                <a:tc>
                  <a:txBody>
                    <a:bodyPr/>
                    <a:lstStyle/>
                    <a:p>
                      <a:pPr algn="ctr"/>
                      <a:r>
                        <a:rPr lang="en-US" sz="1300" b="0" kern="1200" cap="none" spc="0">
                          <a:solidFill>
                            <a:schemeClr val="tx1">
                              <a:lumMod val="85000"/>
                              <a:lumOff val="15000"/>
                            </a:schemeClr>
                          </a:solidFill>
                          <a:effectLst/>
                        </a:rPr>
                        <a:t>1.217</a:t>
                      </a:r>
                      <a:endParaRPr lang="en-US" sz="1300" cap="none" spc="0">
                        <a:solidFill>
                          <a:schemeClr val="tx1">
                            <a:lumMod val="85000"/>
                            <a:lumOff val="15000"/>
                          </a:schemeClr>
                        </a:solidFill>
                      </a:endParaRPr>
                    </a:p>
                  </a:txBody>
                  <a:tcPr marL="186064" marR="111639" marT="111639" marB="111639"/>
                </a:tc>
                <a:tc>
                  <a:txBody>
                    <a:bodyPr/>
                    <a:lstStyle/>
                    <a:p>
                      <a:pPr algn="ctr"/>
                      <a:r>
                        <a:rPr lang="en-US" sz="1300" b="0" kern="1200" cap="none" spc="0">
                          <a:solidFill>
                            <a:schemeClr val="tx1">
                              <a:lumMod val="85000"/>
                              <a:lumOff val="15000"/>
                            </a:schemeClr>
                          </a:solidFill>
                          <a:effectLst/>
                        </a:rPr>
                        <a:t>-0.4303</a:t>
                      </a:r>
                      <a:endParaRPr lang="en-US" sz="1300" cap="none" spc="0">
                        <a:solidFill>
                          <a:schemeClr val="tx1">
                            <a:lumMod val="85000"/>
                            <a:lumOff val="15000"/>
                          </a:schemeClr>
                        </a:solidFill>
                      </a:endParaRPr>
                    </a:p>
                  </a:txBody>
                  <a:tcPr marL="186064" marR="111639" marT="111639" marB="111639"/>
                </a:tc>
                <a:extLst>
                  <a:ext uri="{0D108BD9-81ED-4DB2-BD59-A6C34878D82A}">
                    <a16:rowId xmlns:a16="http://schemas.microsoft.com/office/drawing/2014/main" val="3809766697"/>
                  </a:ext>
                </a:extLst>
              </a:tr>
              <a:tr h="4575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0" kern="1200" cap="none" spc="0">
                          <a:solidFill>
                            <a:schemeClr val="tx1">
                              <a:lumMod val="85000"/>
                              <a:lumOff val="15000"/>
                            </a:schemeClr>
                          </a:solidFill>
                          <a:effectLst/>
                        </a:rPr>
                        <a:t>KNN MODEL</a:t>
                      </a:r>
                      <a:endParaRPr lang="en-US" sz="1300" b="0" i="0" kern="1200" cap="none" spc="0">
                        <a:solidFill>
                          <a:schemeClr val="tx1">
                            <a:lumMod val="85000"/>
                            <a:lumOff val="15000"/>
                          </a:schemeClr>
                        </a:solidFill>
                        <a:effectLst/>
                        <a:latin typeface="+mn-lt"/>
                        <a:ea typeface="+mn-ea"/>
                        <a:cs typeface="+mn-cs"/>
                      </a:endParaRPr>
                    </a:p>
                  </a:txBody>
                  <a:tcPr marL="186064" marR="111639" marT="111639" marB="111639"/>
                </a:tc>
                <a:tc>
                  <a:txBody>
                    <a:bodyPr/>
                    <a:lstStyle/>
                    <a:p>
                      <a:pPr algn="ctr"/>
                      <a:r>
                        <a:rPr lang="en-US" sz="1300" b="0" kern="1200" cap="none" spc="0">
                          <a:solidFill>
                            <a:schemeClr val="tx1">
                              <a:lumMod val="85000"/>
                              <a:lumOff val="15000"/>
                            </a:schemeClr>
                          </a:solidFill>
                          <a:effectLst/>
                        </a:rPr>
                        <a:t>0.0937</a:t>
                      </a:r>
                      <a:endParaRPr lang="en-US" sz="1300" cap="none" spc="0">
                        <a:solidFill>
                          <a:schemeClr val="tx1">
                            <a:lumMod val="85000"/>
                            <a:lumOff val="15000"/>
                          </a:schemeClr>
                        </a:solidFill>
                      </a:endParaRPr>
                    </a:p>
                  </a:txBody>
                  <a:tcPr marL="186064" marR="111639" marT="111639" marB="111639"/>
                </a:tc>
                <a:tc>
                  <a:txBody>
                    <a:bodyPr/>
                    <a:lstStyle/>
                    <a:p>
                      <a:pPr algn="ctr"/>
                      <a:r>
                        <a:rPr lang="en-US" sz="1300" b="0" kern="1200" cap="none" spc="0">
                          <a:solidFill>
                            <a:schemeClr val="tx1">
                              <a:lumMod val="85000"/>
                              <a:lumOff val="15000"/>
                            </a:schemeClr>
                          </a:solidFill>
                          <a:effectLst/>
                        </a:rPr>
                        <a:t>1.068</a:t>
                      </a:r>
                      <a:endParaRPr lang="en-US" sz="1300" cap="none" spc="0">
                        <a:solidFill>
                          <a:schemeClr val="tx1">
                            <a:lumMod val="85000"/>
                            <a:lumOff val="15000"/>
                          </a:schemeClr>
                        </a:solidFill>
                      </a:endParaRPr>
                    </a:p>
                  </a:txBody>
                  <a:tcPr marL="186064" marR="111639" marT="111639" marB="111639"/>
                </a:tc>
                <a:tc>
                  <a:txBody>
                    <a:bodyPr/>
                    <a:lstStyle/>
                    <a:p>
                      <a:pPr algn="ctr"/>
                      <a:r>
                        <a:rPr lang="en-US" sz="1300" cap="none" spc="0">
                          <a:solidFill>
                            <a:schemeClr val="tx1">
                              <a:lumMod val="85000"/>
                              <a:lumOff val="15000"/>
                            </a:schemeClr>
                          </a:solidFill>
                        </a:rPr>
                        <a:t>1.0336</a:t>
                      </a:r>
                    </a:p>
                  </a:txBody>
                  <a:tcPr marL="186064" marR="111639" marT="111639" marB="111639"/>
                </a:tc>
                <a:tc>
                  <a:txBody>
                    <a:bodyPr/>
                    <a:lstStyle/>
                    <a:p>
                      <a:pPr algn="ctr"/>
                      <a:r>
                        <a:rPr lang="en-US" sz="1300" b="0" kern="1200" cap="none" spc="0">
                          <a:solidFill>
                            <a:schemeClr val="tx1">
                              <a:lumMod val="85000"/>
                              <a:lumOff val="15000"/>
                            </a:schemeClr>
                          </a:solidFill>
                          <a:effectLst/>
                        </a:rPr>
                        <a:t>-0.031</a:t>
                      </a:r>
                      <a:endParaRPr lang="en-US" sz="1300" cap="none" spc="0">
                        <a:solidFill>
                          <a:schemeClr val="tx1">
                            <a:lumMod val="85000"/>
                            <a:lumOff val="15000"/>
                          </a:schemeClr>
                        </a:solidFill>
                      </a:endParaRPr>
                    </a:p>
                  </a:txBody>
                  <a:tcPr marL="186064" marR="111639" marT="111639" marB="111639"/>
                </a:tc>
                <a:extLst>
                  <a:ext uri="{0D108BD9-81ED-4DB2-BD59-A6C34878D82A}">
                    <a16:rowId xmlns:a16="http://schemas.microsoft.com/office/drawing/2014/main" val="3772591017"/>
                  </a:ext>
                </a:extLst>
              </a:tr>
              <a:tr h="4575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kern="1200" cap="none" spc="0">
                          <a:solidFill>
                            <a:schemeClr val="tx1">
                              <a:lumMod val="85000"/>
                              <a:lumOff val="15000"/>
                            </a:schemeClr>
                          </a:solidFill>
                          <a:effectLst/>
                        </a:rPr>
                        <a:t>SVR MODEL</a:t>
                      </a:r>
                      <a:endParaRPr lang="en-US" sz="1300" b="1" i="0" kern="1200" cap="none" spc="0">
                        <a:solidFill>
                          <a:schemeClr val="tx1">
                            <a:lumMod val="85000"/>
                            <a:lumOff val="15000"/>
                          </a:schemeClr>
                        </a:solidFill>
                        <a:effectLst/>
                        <a:latin typeface="+mn-lt"/>
                        <a:ea typeface="+mn-ea"/>
                        <a:cs typeface="+mn-cs"/>
                      </a:endParaRPr>
                    </a:p>
                  </a:txBody>
                  <a:tcPr marL="186064" marR="111639" marT="111639" marB="111639"/>
                </a:tc>
                <a:tc>
                  <a:txBody>
                    <a:bodyPr/>
                    <a:lstStyle/>
                    <a:p>
                      <a:pPr algn="ctr"/>
                      <a:r>
                        <a:rPr lang="en-US" sz="1300" b="1" kern="1200" cap="none" spc="0">
                          <a:solidFill>
                            <a:schemeClr val="tx1">
                              <a:lumMod val="85000"/>
                              <a:lumOff val="15000"/>
                            </a:schemeClr>
                          </a:solidFill>
                          <a:effectLst/>
                        </a:rPr>
                        <a:t>0.1035</a:t>
                      </a:r>
                      <a:endParaRPr lang="en-US" sz="1300" b="1" cap="none" spc="0">
                        <a:solidFill>
                          <a:schemeClr val="tx1">
                            <a:lumMod val="85000"/>
                            <a:lumOff val="15000"/>
                          </a:schemeClr>
                        </a:solidFill>
                      </a:endParaRPr>
                    </a:p>
                  </a:txBody>
                  <a:tcPr marL="186064" marR="111639" marT="111639" marB="111639"/>
                </a:tc>
                <a:tc>
                  <a:txBody>
                    <a:bodyPr/>
                    <a:lstStyle/>
                    <a:p>
                      <a:pPr algn="ctr"/>
                      <a:r>
                        <a:rPr lang="en-US" sz="1300" b="1" kern="1200" cap="none" spc="0">
                          <a:solidFill>
                            <a:schemeClr val="tx1">
                              <a:lumMod val="85000"/>
                              <a:lumOff val="15000"/>
                            </a:schemeClr>
                          </a:solidFill>
                          <a:effectLst/>
                        </a:rPr>
                        <a:t>0.971</a:t>
                      </a:r>
                      <a:endParaRPr lang="en-US" sz="1300" b="1" cap="none" spc="0">
                        <a:solidFill>
                          <a:schemeClr val="tx1">
                            <a:lumMod val="85000"/>
                            <a:lumOff val="15000"/>
                          </a:schemeClr>
                        </a:solidFill>
                      </a:endParaRPr>
                    </a:p>
                  </a:txBody>
                  <a:tcPr marL="186064" marR="111639" marT="111639" marB="111639"/>
                </a:tc>
                <a:tc>
                  <a:txBody>
                    <a:bodyPr/>
                    <a:lstStyle/>
                    <a:p>
                      <a:pPr algn="ctr"/>
                      <a:r>
                        <a:rPr lang="en-US" sz="1300" b="1" kern="1200" cap="none" spc="0">
                          <a:solidFill>
                            <a:schemeClr val="tx1">
                              <a:lumMod val="85000"/>
                              <a:lumOff val="15000"/>
                            </a:schemeClr>
                          </a:solidFill>
                          <a:effectLst/>
                        </a:rPr>
                        <a:t>0.9852</a:t>
                      </a:r>
                      <a:endParaRPr lang="en-US" sz="1300" b="1" cap="none" spc="0">
                        <a:solidFill>
                          <a:schemeClr val="tx1">
                            <a:lumMod val="85000"/>
                            <a:lumOff val="15000"/>
                          </a:schemeClr>
                        </a:solidFill>
                      </a:endParaRPr>
                    </a:p>
                  </a:txBody>
                  <a:tcPr marL="186064" marR="111639" marT="111639" marB="111639"/>
                </a:tc>
                <a:tc>
                  <a:txBody>
                    <a:bodyPr/>
                    <a:lstStyle/>
                    <a:p>
                      <a:pPr algn="ctr"/>
                      <a:r>
                        <a:rPr lang="en-US" sz="1300" b="1" kern="1200" cap="none" spc="0">
                          <a:solidFill>
                            <a:schemeClr val="tx1">
                              <a:lumMod val="85000"/>
                              <a:lumOff val="15000"/>
                            </a:schemeClr>
                          </a:solidFill>
                          <a:effectLst/>
                        </a:rPr>
                        <a:t>0.0638</a:t>
                      </a:r>
                      <a:endParaRPr lang="en-US" sz="1300" b="1" cap="none" spc="0">
                        <a:solidFill>
                          <a:schemeClr val="tx1">
                            <a:lumMod val="85000"/>
                            <a:lumOff val="15000"/>
                          </a:schemeClr>
                        </a:solidFill>
                      </a:endParaRPr>
                    </a:p>
                  </a:txBody>
                  <a:tcPr marL="186064" marR="111639" marT="111639" marB="111639"/>
                </a:tc>
                <a:extLst>
                  <a:ext uri="{0D108BD9-81ED-4DB2-BD59-A6C34878D82A}">
                    <a16:rowId xmlns:a16="http://schemas.microsoft.com/office/drawing/2014/main" val="3460305237"/>
                  </a:ext>
                </a:extLst>
              </a:tr>
              <a:tr h="4575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0" kern="1200" cap="none" spc="0">
                          <a:solidFill>
                            <a:schemeClr val="tx1">
                              <a:lumMod val="85000"/>
                              <a:lumOff val="15000"/>
                            </a:schemeClr>
                          </a:solidFill>
                          <a:effectLst/>
                        </a:rPr>
                        <a:t>DecisionTreeRegressor MODEL</a:t>
                      </a:r>
                      <a:endParaRPr lang="en-US" sz="1300" b="0" i="0" kern="1200" cap="none" spc="0">
                        <a:solidFill>
                          <a:schemeClr val="tx1">
                            <a:lumMod val="85000"/>
                            <a:lumOff val="15000"/>
                          </a:schemeClr>
                        </a:solidFill>
                        <a:effectLst/>
                        <a:latin typeface="+mn-lt"/>
                        <a:ea typeface="+mn-ea"/>
                        <a:cs typeface="+mn-cs"/>
                      </a:endParaRPr>
                    </a:p>
                  </a:txBody>
                  <a:tcPr marL="186064" marR="111639" marT="111639" marB="111639"/>
                </a:tc>
                <a:tc>
                  <a:txBody>
                    <a:bodyPr/>
                    <a:lstStyle/>
                    <a:p>
                      <a:pPr algn="ctr"/>
                      <a:r>
                        <a:rPr lang="en-US" sz="1300" b="0" kern="1200" cap="none" spc="0">
                          <a:solidFill>
                            <a:schemeClr val="tx1">
                              <a:lumMod val="85000"/>
                              <a:lumOff val="15000"/>
                            </a:schemeClr>
                          </a:solidFill>
                          <a:effectLst/>
                        </a:rPr>
                        <a:t>0.1058</a:t>
                      </a:r>
                      <a:endParaRPr lang="en-US" sz="1300" cap="none" spc="0">
                        <a:solidFill>
                          <a:schemeClr val="tx1">
                            <a:lumMod val="85000"/>
                            <a:lumOff val="15000"/>
                          </a:schemeClr>
                        </a:solidFill>
                      </a:endParaRPr>
                    </a:p>
                  </a:txBody>
                  <a:tcPr marL="186064" marR="111639" marT="111639" marB="111639"/>
                </a:tc>
                <a:tc>
                  <a:txBody>
                    <a:bodyPr/>
                    <a:lstStyle/>
                    <a:p>
                      <a:pPr algn="ctr"/>
                      <a:r>
                        <a:rPr lang="en-US" sz="1300" b="0" kern="1200" cap="none" spc="0">
                          <a:solidFill>
                            <a:schemeClr val="tx1">
                              <a:lumMod val="85000"/>
                              <a:lumOff val="15000"/>
                            </a:schemeClr>
                          </a:solidFill>
                          <a:effectLst/>
                        </a:rPr>
                        <a:t>1.77</a:t>
                      </a:r>
                      <a:endParaRPr lang="en-US" sz="1300" cap="none" spc="0">
                        <a:solidFill>
                          <a:schemeClr val="tx1">
                            <a:lumMod val="85000"/>
                            <a:lumOff val="15000"/>
                          </a:schemeClr>
                        </a:solidFill>
                      </a:endParaRPr>
                    </a:p>
                  </a:txBody>
                  <a:tcPr marL="186064" marR="111639" marT="111639" marB="111639"/>
                </a:tc>
                <a:tc>
                  <a:txBody>
                    <a:bodyPr/>
                    <a:lstStyle/>
                    <a:p>
                      <a:pPr algn="ctr"/>
                      <a:r>
                        <a:rPr lang="en-US" sz="1300" b="0" kern="1200" cap="none" spc="0">
                          <a:solidFill>
                            <a:schemeClr val="tx1">
                              <a:lumMod val="85000"/>
                              <a:lumOff val="15000"/>
                            </a:schemeClr>
                          </a:solidFill>
                          <a:effectLst/>
                        </a:rPr>
                        <a:t>1.33</a:t>
                      </a:r>
                      <a:endParaRPr lang="en-US" sz="1300" cap="none" spc="0">
                        <a:solidFill>
                          <a:schemeClr val="tx1">
                            <a:lumMod val="85000"/>
                            <a:lumOff val="15000"/>
                          </a:schemeClr>
                        </a:solidFill>
                      </a:endParaRPr>
                    </a:p>
                  </a:txBody>
                  <a:tcPr marL="186064" marR="111639" marT="111639" marB="111639"/>
                </a:tc>
                <a:tc>
                  <a:txBody>
                    <a:bodyPr/>
                    <a:lstStyle/>
                    <a:p>
                      <a:pPr algn="ctr"/>
                      <a:r>
                        <a:rPr lang="en-US" sz="1300" b="0" kern="1200" cap="none" spc="0">
                          <a:solidFill>
                            <a:schemeClr val="tx1">
                              <a:lumMod val="85000"/>
                              <a:lumOff val="15000"/>
                            </a:schemeClr>
                          </a:solidFill>
                          <a:effectLst/>
                        </a:rPr>
                        <a:t>-0.71</a:t>
                      </a:r>
                      <a:endParaRPr lang="en-US" sz="1300" cap="none" spc="0">
                        <a:solidFill>
                          <a:schemeClr val="tx1">
                            <a:lumMod val="85000"/>
                            <a:lumOff val="15000"/>
                          </a:schemeClr>
                        </a:solidFill>
                      </a:endParaRPr>
                    </a:p>
                  </a:txBody>
                  <a:tcPr marL="186064" marR="111639" marT="111639" marB="111639"/>
                </a:tc>
                <a:extLst>
                  <a:ext uri="{0D108BD9-81ED-4DB2-BD59-A6C34878D82A}">
                    <a16:rowId xmlns:a16="http://schemas.microsoft.com/office/drawing/2014/main" val="2923236483"/>
                  </a:ext>
                </a:extLst>
              </a:tr>
              <a:tr h="6552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0" kern="1200" cap="none" spc="0">
                          <a:solidFill>
                            <a:schemeClr val="tx1">
                              <a:lumMod val="85000"/>
                              <a:lumOff val="15000"/>
                            </a:schemeClr>
                          </a:solidFill>
                          <a:effectLst/>
                        </a:rPr>
                        <a:t>GradientBoostingRegressor MODEL</a:t>
                      </a:r>
                      <a:endParaRPr lang="en-US" sz="1300" b="0" i="0" kern="1200" cap="none" spc="0">
                        <a:solidFill>
                          <a:schemeClr val="tx1">
                            <a:lumMod val="85000"/>
                            <a:lumOff val="15000"/>
                          </a:schemeClr>
                        </a:solidFill>
                        <a:effectLst/>
                        <a:latin typeface="+mn-lt"/>
                        <a:ea typeface="+mn-ea"/>
                        <a:cs typeface="+mn-cs"/>
                      </a:endParaRPr>
                    </a:p>
                  </a:txBody>
                  <a:tcPr marL="186064" marR="111639" marT="111639" marB="111639"/>
                </a:tc>
                <a:tc>
                  <a:txBody>
                    <a:bodyPr/>
                    <a:lstStyle/>
                    <a:p>
                      <a:pPr algn="ctr"/>
                      <a:r>
                        <a:rPr lang="en-US" sz="1300" b="0" kern="1200" cap="none" spc="0">
                          <a:solidFill>
                            <a:schemeClr val="tx1">
                              <a:lumMod val="85000"/>
                              <a:lumOff val="15000"/>
                            </a:schemeClr>
                          </a:solidFill>
                          <a:effectLst/>
                        </a:rPr>
                        <a:t>0.1108</a:t>
                      </a:r>
                      <a:endParaRPr lang="en-US" sz="1300" cap="none" spc="0">
                        <a:solidFill>
                          <a:schemeClr val="tx1">
                            <a:lumMod val="85000"/>
                            <a:lumOff val="15000"/>
                          </a:schemeClr>
                        </a:solidFill>
                      </a:endParaRPr>
                    </a:p>
                  </a:txBody>
                  <a:tcPr marL="186064" marR="111639" marT="111639" marB="111639"/>
                </a:tc>
                <a:tc>
                  <a:txBody>
                    <a:bodyPr/>
                    <a:lstStyle/>
                    <a:p>
                      <a:pPr algn="ctr"/>
                      <a:r>
                        <a:rPr lang="en-US" sz="1300" cap="none" spc="0">
                          <a:solidFill>
                            <a:schemeClr val="tx1">
                              <a:lumMod val="85000"/>
                              <a:lumOff val="15000"/>
                            </a:schemeClr>
                          </a:solidFill>
                        </a:rPr>
                        <a:t>1.673</a:t>
                      </a:r>
                    </a:p>
                  </a:txBody>
                  <a:tcPr marL="186064" marR="111639" marT="111639" marB="111639"/>
                </a:tc>
                <a:tc>
                  <a:txBody>
                    <a:bodyPr/>
                    <a:lstStyle/>
                    <a:p>
                      <a:pPr algn="ctr"/>
                      <a:r>
                        <a:rPr lang="en-US" sz="1300" b="0" kern="1200" cap="none" spc="0">
                          <a:solidFill>
                            <a:schemeClr val="tx1">
                              <a:lumMod val="85000"/>
                              <a:lumOff val="15000"/>
                            </a:schemeClr>
                          </a:solidFill>
                          <a:effectLst/>
                        </a:rPr>
                        <a:t>1.293</a:t>
                      </a:r>
                      <a:endParaRPr lang="en-US" sz="1300" cap="none" spc="0">
                        <a:solidFill>
                          <a:schemeClr val="tx1">
                            <a:lumMod val="85000"/>
                            <a:lumOff val="15000"/>
                          </a:schemeClr>
                        </a:solidFill>
                      </a:endParaRPr>
                    </a:p>
                  </a:txBody>
                  <a:tcPr marL="186064" marR="111639" marT="111639" marB="111639"/>
                </a:tc>
                <a:tc>
                  <a:txBody>
                    <a:bodyPr/>
                    <a:lstStyle/>
                    <a:p>
                      <a:pPr algn="ctr"/>
                      <a:r>
                        <a:rPr lang="en-US" sz="1300" b="0" kern="1200" cap="none" spc="0">
                          <a:solidFill>
                            <a:schemeClr val="tx1">
                              <a:lumMod val="85000"/>
                              <a:lumOff val="15000"/>
                            </a:schemeClr>
                          </a:solidFill>
                          <a:effectLst/>
                        </a:rPr>
                        <a:t>-0.615</a:t>
                      </a:r>
                      <a:endParaRPr lang="en-US" sz="1300" cap="none" spc="0">
                        <a:solidFill>
                          <a:schemeClr val="tx1">
                            <a:lumMod val="85000"/>
                            <a:lumOff val="15000"/>
                          </a:schemeClr>
                        </a:solidFill>
                      </a:endParaRPr>
                    </a:p>
                  </a:txBody>
                  <a:tcPr marL="186064" marR="111639" marT="111639" marB="111639"/>
                </a:tc>
                <a:extLst>
                  <a:ext uri="{0D108BD9-81ED-4DB2-BD59-A6C34878D82A}">
                    <a16:rowId xmlns:a16="http://schemas.microsoft.com/office/drawing/2014/main" val="3439377590"/>
                  </a:ext>
                </a:extLst>
              </a:tr>
              <a:tr h="4575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0" kern="1200" cap="none" spc="0">
                          <a:solidFill>
                            <a:schemeClr val="tx1">
                              <a:lumMod val="85000"/>
                              <a:lumOff val="15000"/>
                            </a:schemeClr>
                          </a:solidFill>
                          <a:effectLst/>
                        </a:rPr>
                        <a:t>AdaBoostRegressor MODEL</a:t>
                      </a:r>
                      <a:endParaRPr lang="en-US" sz="1300" b="0" i="0" kern="1200" cap="none" spc="0">
                        <a:solidFill>
                          <a:schemeClr val="tx1">
                            <a:lumMod val="85000"/>
                            <a:lumOff val="15000"/>
                          </a:schemeClr>
                        </a:solidFill>
                        <a:effectLst/>
                        <a:latin typeface="+mn-lt"/>
                        <a:ea typeface="+mn-ea"/>
                        <a:cs typeface="+mn-cs"/>
                      </a:endParaRPr>
                    </a:p>
                  </a:txBody>
                  <a:tcPr marL="186064" marR="111639" marT="111639" marB="111639"/>
                </a:tc>
                <a:tc>
                  <a:txBody>
                    <a:bodyPr/>
                    <a:lstStyle/>
                    <a:p>
                      <a:pPr algn="ctr"/>
                      <a:r>
                        <a:rPr lang="en-US" sz="1300" b="0" kern="1200" cap="none" spc="0">
                          <a:solidFill>
                            <a:schemeClr val="tx1">
                              <a:lumMod val="85000"/>
                              <a:lumOff val="15000"/>
                            </a:schemeClr>
                          </a:solidFill>
                          <a:effectLst/>
                        </a:rPr>
                        <a:t>0.295</a:t>
                      </a:r>
                      <a:endParaRPr lang="en-US" sz="1300" cap="none" spc="0">
                        <a:solidFill>
                          <a:schemeClr val="tx1">
                            <a:lumMod val="85000"/>
                            <a:lumOff val="15000"/>
                          </a:schemeClr>
                        </a:solidFill>
                      </a:endParaRPr>
                    </a:p>
                  </a:txBody>
                  <a:tcPr marL="186064" marR="111639" marT="111639" marB="111639"/>
                </a:tc>
                <a:tc>
                  <a:txBody>
                    <a:bodyPr/>
                    <a:lstStyle/>
                    <a:p>
                      <a:pPr algn="ctr"/>
                      <a:r>
                        <a:rPr lang="en-US" sz="1300" b="0" kern="1200" cap="none" spc="0">
                          <a:solidFill>
                            <a:schemeClr val="tx1">
                              <a:lumMod val="85000"/>
                              <a:lumOff val="15000"/>
                            </a:schemeClr>
                          </a:solidFill>
                          <a:effectLst/>
                        </a:rPr>
                        <a:t>1.925</a:t>
                      </a:r>
                      <a:endParaRPr lang="en-US" sz="1300" cap="none" spc="0">
                        <a:solidFill>
                          <a:schemeClr val="tx1">
                            <a:lumMod val="85000"/>
                            <a:lumOff val="15000"/>
                          </a:schemeClr>
                        </a:solidFill>
                      </a:endParaRPr>
                    </a:p>
                  </a:txBody>
                  <a:tcPr marL="186064" marR="111639" marT="111639" marB="111639"/>
                </a:tc>
                <a:tc>
                  <a:txBody>
                    <a:bodyPr/>
                    <a:lstStyle/>
                    <a:p>
                      <a:pPr algn="ctr"/>
                      <a:r>
                        <a:rPr lang="en-US" sz="1300" b="0" kern="1200" cap="none" spc="0">
                          <a:solidFill>
                            <a:schemeClr val="tx1">
                              <a:lumMod val="85000"/>
                              <a:lumOff val="15000"/>
                            </a:schemeClr>
                          </a:solidFill>
                          <a:effectLst/>
                        </a:rPr>
                        <a:t>1.387</a:t>
                      </a:r>
                      <a:endParaRPr lang="en-US" sz="1300" cap="none" spc="0">
                        <a:solidFill>
                          <a:schemeClr val="tx1">
                            <a:lumMod val="85000"/>
                            <a:lumOff val="15000"/>
                          </a:schemeClr>
                        </a:solidFill>
                      </a:endParaRPr>
                    </a:p>
                  </a:txBody>
                  <a:tcPr marL="186064" marR="111639" marT="111639" marB="111639"/>
                </a:tc>
                <a:tc>
                  <a:txBody>
                    <a:bodyPr/>
                    <a:lstStyle/>
                    <a:p>
                      <a:pPr algn="ctr"/>
                      <a:r>
                        <a:rPr lang="en-US" sz="1300" b="0" kern="1200" cap="none" spc="0">
                          <a:solidFill>
                            <a:schemeClr val="tx1">
                              <a:lumMod val="85000"/>
                              <a:lumOff val="15000"/>
                            </a:schemeClr>
                          </a:solidFill>
                          <a:effectLst/>
                        </a:rPr>
                        <a:t>-0.817</a:t>
                      </a:r>
                      <a:endParaRPr lang="en-US" sz="1300" cap="none" spc="0">
                        <a:solidFill>
                          <a:schemeClr val="tx1">
                            <a:lumMod val="85000"/>
                            <a:lumOff val="15000"/>
                          </a:schemeClr>
                        </a:solidFill>
                      </a:endParaRPr>
                    </a:p>
                  </a:txBody>
                  <a:tcPr marL="186064" marR="111639" marT="111639" marB="111639"/>
                </a:tc>
                <a:extLst>
                  <a:ext uri="{0D108BD9-81ED-4DB2-BD59-A6C34878D82A}">
                    <a16:rowId xmlns:a16="http://schemas.microsoft.com/office/drawing/2014/main" val="1458059193"/>
                  </a:ext>
                </a:extLst>
              </a:tr>
              <a:tr h="4575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0" kern="1200" cap="none" spc="0">
                          <a:solidFill>
                            <a:schemeClr val="tx1">
                              <a:lumMod val="85000"/>
                              <a:lumOff val="15000"/>
                            </a:schemeClr>
                          </a:solidFill>
                          <a:effectLst/>
                        </a:rPr>
                        <a:t>XGBRegressor MODEL</a:t>
                      </a:r>
                      <a:endParaRPr lang="en-US" sz="1300" b="0" i="0" kern="1200" cap="none" spc="0">
                        <a:solidFill>
                          <a:schemeClr val="tx1">
                            <a:lumMod val="85000"/>
                            <a:lumOff val="15000"/>
                          </a:schemeClr>
                        </a:solidFill>
                        <a:effectLst/>
                        <a:latin typeface="+mn-lt"/>
                        <a:ea typeface="+mn-ea"/>
                        <a:cs typeface="+mn-cs"/>
                      </a:endParaRPr>
                    </a:p>
                  </a:txBody>
                  <a:tcPr marL="186064" marR="111639" marT="111639" marB="111639"/>
                </a:tc>
                <a:tc>
                  <a:txBody>
                    <a:bodyPr/>
                    <a:lstStyle/>
                    <a:p>
                      <a:pPr algn="ctr"/>
                      <a:r>
                        <a:rPr lang="en-US" sz="1300" b="0" kern="1200" cap="none" spc="0">
                          <a:solidFill>
                            <a:schemeClr val="tx1">
                              <a:lumMod val="85000"/>
                              <a:lumOff val="15000"/>
                            </a:schemeClr>
                          </a:solidFill>
                          <a:effectLst/>
                        </a:rPr>
                        <a:t>0.095</a:t>
                      </a:r>
                      <a:endParaRPr lang="en-US" sz="1300" cap="none" spc="0">
                        <a:solidFill>
                          <a:schemeClr val="tx1">
                            <a:lumMod val="85000"/>
                            <a:lumOff val="15000"/>
                          </a:schemeClr>
                        </a:solidFill>
                      </a:endParaRPr>
                    </a:p>
                  </a:txBody>
                  <a:tcPr marL="186064" marR="111639" marT="111639" marB="111639"/>
                </a:tc>
                <a:tc>
                  <a:txBody>
                    <a:bodyPr/>
                    <a:lstStyle/>
                    <a:p>
                      <a:pPr algn="ctr"/>
                      <a:r>
                        <a:rPr lang="en-US" sz="1300" b="0" kern="1200" cap="none" spc="0">
                          <a:solidFill>
                            <a:schemeClr val="tx1">
                              <a:lumMod val="85000"/>
                              <a:lumOff val="15000"/>
                            </a:schemeClr>
                          </a:solidFill>
                          <a:effectLst/>
                        </a:rPr>
                        <a:t>1.632</a:t>
                      </a:r>
                      <a:endParaRPr lang="en-US" sz="1300" cap="none" spc="0">
                        <a:solidFill>
                          <a:schemeClr val="tx1">
                            <a:lumMod val="85000"/>
                            <a:lumOff val="15000"/>
                          </a:schemeClr>
                        </a:solidFill>
                      </a:endParaRPr>
                    </a:p>
                  </a:txBody>
                  <a:tcPr marL="186064" marR="111639" marT="111639" marB="111639"/>
                </a:tc>
                <a:tc>
                  <a:txBody>
                    <a:bodyPr/>
                    <a:lstStyle/>
                    <a:p>
                      <a:pPr algn="ctr"/>
                      <a:r>
                        <a:rPr lang="en-US" sz="1300" b="0" kern="1200" cap="none" spc="0">
                          <a:solidFill>
                            <a:schemeClr val="tx1">
                              <a:lumMod val="85000"/>
                              <a:lumOff val="15000"/>
                            </a:schemeClr>
                          </a:solidFill>
                          <a:effectLst/>
                        </a:rPr>
                        <a:t>1.277</a:t>
                      </a:r>
                      <a:endParaRPr lang="en-US" sz="1300" cap="none" spc="0">
                        <a:solidFill>
                          <a:schemeClr val="tx1">
                            <a:lumMod val="85000"/>
                            <a:lumOff val="15000"/>
                          </a:schemeClr>
                        </a:solidFill>
                      </a:endParaRPr>
                    </a:p>
                  </a:txBody>
                  <a:tcPr marL="186064" marR="111639" marT="111639" marB="111639"/>
                </a:tc>
                <a:tc>
                  <a:txBody>
                    <a:bodyPr/>
                    <a:lstStyle/>
                    <a:p>
                      <a:pPr algn="ctr"/>
                      <a:r>
                        <a:rPr lang="en-US" sz="1300" b="0" kern="1200" cap="none" spc="0" dirty="0">
                          <a:solidFill>
                            <a:schemeClr val="tx1">
                              <a:lumMod val="85000"/>
                              <a:lumOff val="15000"/>
                            </a:schemeClr>
                          </a:solidFill>
                          <a:effectLst/>
                        </a:rPr>
                        <a:t>-0.576</a:t>
                      </a:r>
                      <a:endParaRPr lang="en-US" sz="1300" cap="none" spc="0" dirty="0">
                        <a:solidFill>
                          <a:schemeClr val="tx1">
                            <a:lumMod val="85000"/>
                            <a:lumOff val="15000"/>
                          </a:schemeClr>
                        </a:solidFill>
                      </a:endParaRPr>
                    </a:p>
                  </a:txBody>
                  <a:tcPr marL="186064" marR="111639" marT="111639" marB="111639"/>
                </a:tc>
                <a:extLst>
                  <a:ext uri="{0D108BD9-81ED-4DB2-BD59-A6C34878D82A}">
                    <a16:rowId xmlns:a16="http://schemas.microsoft.com/office/drawing/2014/main" val="4245114666"/>
                  </a:ext>
                </a:extLst>
              </a:tr>
            </a:tbl>
          </a:graphicData>
        </a:graphic>
      </p:graphicFrame>
    </p:spTree>
    <p:extLst>
      <p:ext uri="{BB962C8B-B14F-4D97-AF65-F5344CB8AC3E}">
        <p14:creationId xmlns:p14="http://schemas.microsoft.com/office/powerpoint/2010/main" val="10725149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7413D-2755-BA27-4B47-38BD2C036FCB}"/>
              </a:ext>
            </a:extLst>
          </p:cNvPr>
          <p:cNvSpPr>
            <a:spLocks noGrp="1"/>
          </p:cNvSpPr>
          <p:nvPr>
            <p:ph type="title"/>
          </p:nvPr>
        </p:nvSpPr>
        <p:spPr>
          <a:xfrm>
            <a:off x="913775" y="618517"/>
            <a:ext cx="10364451" cy="1596177"/>
          </a:xfrm>
        </p:spPr>
        <p:txBody>
          <a:bodyPr>
            <a:normAutofit/>
          </a:bodyPr>
          <a:lstStyle/>
          <a:p>
            <a:r>
              <a:rPr lang="en-GB" b="1" i="0"/>
              <a:t>Research questions:</a:t>
            </a:r>
            <a:endParaRPr lang="en-US" i="0"/>
          </a:p>
        </p:txBody>
      </p:sp>
      <p:graphicFrame>
        <p:nvGraphicFramePr>
          <p:cNvPr id="24" name="Content Placeholder 2">
            <a:extLst>
              <a:ext uri="{FF2B5EF4-FFF2-40B4-BE49-F238E27FC236}">
                <a16:creationId xmlns:a16="http://schemas.microsoft.com/office/drawing/2014/main" id="{29A3FE98-9F77-2C17-8328-F3C97DF4431C}"/>
              </a:ext>
            </a:extLst>
          </p:cNvPr>
          <p:cNvGraphicFramePr>
            <a:graphicFrameLocks noGrp="1"/>
          </p:cNvGraphicFramePr>
          <p:nvPr>
            <p:ph idx="1"/>
            <p:extLst>
              <p:ext uri="{D42A27DB-BD31-4B8C-83A1-F6EECF244321}">
                <p14:modId xmlns:p14="http://schemas.microsoft.com/office/powerpoint/2010/main" val="20464529"/>
              </p:ext>
            </p:extLst>
          </p:nvPr>
        </p:nvGraphicFramePr>
        <p:xfrm>
          <a:off x="914400" y="2532475"/>
          <a:ext cx="10363200" cy="3029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46721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2FA4F45-14E3-DD99-F0D8-000085A059DC}"/>
              </a:ext>
            </a:extLst>
          </p:cNvPr>
          <p:cNvSpPr>
            <a:spLocks noGrp="1"/>
          </p:cNvSpPr>
          <p:nvPr>
            <p:ph type="title"/>
          </p:nvPr>
        </p:nvSpPr>
        <p:spPr>
          <a:xfrm>
            <a:off x="233237" y="75125"/>
            <a:ext cx="4581954" cy="1668143"/>
          </a:xfrm>
        </p:spPr>
        <p:txBody>
          <a:bodyPr>
            <a:noAutofit/>
          </a:bodyPr>
          <a:lstStyle/>
          <a:p>
            <a:r>
              <a:rPr lang="en-US" sz="2800" b="1" i="0" dirty="0"/>
              <a:t>what are the number of units are sold for each month?</a:t>
            </a:r>
          </a:p>
        </p:txBody>
      </p:sp>
      <p:sp>
        <p:nvSpPr>
          <p:cNvPr id="9" name="Content Placeholder 2">
            <a:extLst>
              <a:ext uri="{FF2B5EF4-FFF2-40B4-BE49-F238E27FC236}">
                <a16:creationId xmlns:a16="http://schemas.microsoft.com/office/drawing/2014/main" id="{1462BF8F-F933-CBF6-C1A2-190C99FECA1C}"/>
              </a:ext>
            </a:extLst>
          </p:cNvPr>
          <p:cNvSpPr>
            <a:spLocks noGrp="1"/>
          </p:cNvSpPr>
          <p:nvPr>
            <p:ph idx="1"/>
          </p:nvPr>
        </p:nvSpPr>
        <p:spPr>
          <a:xfrm>
            <a:off x="30271" y="2288019"/>
            <a:ext cx="4122267" cy="268281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Roboto" panose="02000000000000000000" pitchFamily="2" charset="0"/>
              </a:rPr>
              <a:t>So, As we see from the previous results, we can get that: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Roboto" panose="02000000000000000000" pitchFamily="2" charset="0"/>
              </a:rPr>
              <a:t>- The Maximum value is around ‘1600’ Data records ==&gt; [Month: 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Roboto" panose="02000000000000000000" pitchFamily="2" charset="0"/>
              </a:rPr>
              <a:t>- The Minimum value is around ‘600’ Data ==&gt; [Month: 4]</a:t>
            </a:r>
            <a:endParaRPr kumimoji="0" lang="en-US" altLang="en-US" sz="2800" b="0" i="0" u="none" strike="noStrike" cap="none" normalizeH="0" baseline="0" dirty="0">
              <a:ln>
                <a:noFill/>
              </a:ln>
              <a:effectLst/>
              <a:latin typeface="Arial" panose="020B0604020202020204" pitchFamily="34" charset="0"/>
            </a:endParaRPr>
          </a:p>
        </p:txBody>
      </p:sp>
      <p:pic>
        <p:nvPicPr>
          <p:cNvPr id="1026" name="Picture 2">
            <a:extLst>
              <a:ext uri="{FF2B5EF4-FFF2-40B4-BE49-F238E27FC236}">
                <a16:creationId xmlns:a16="http://schemas.microsoft.com/office/drawing/2014/main" id="{3944124E-93A1-4DBA-8179-74E7A37D9B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979" y="442262"/>
            <a:ext cx="7143571" cy="504413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4CD27B7D-2CE6-4D07-A2E8-E575B3974F93}"/>
              </a:ext>
            </a:extLst>
          </p:cNvPr>
          <p:cNvSpPr txBox="1"/>
          <p:nvPr/>
        </p:nvSpPr>
        <p:spPr>
          <a:xfrm>
            <a:off x="3793787" y="5529849"/>
            <a:ext cx="8367942" cy="1077218"/>
          </a:xfrm>
          <a:prstGeom prst="rect">
            <a:avLst/>
          </a:prstGeom>
          <a:noFill/>
        </p:spPr>
        <p:txBody>
          <a:bodyPr wrap="square">
            <a:spAutoFit/>
          </a:bodyPr>
          <a:lstStyle/>
          <a:p>
            <a:r>
              <a:rPr lang="en-US" sz="1600" dirty="0"/>
              <a:t>This question is important for real estate companies to know the best time of the year to buy buildings to save more money and to know the best time of the year to sell buildings to make a lot of money</a:t>
            </a:r>
          </a:p>
          <a:p>
            <a:endParaRPr lang="en-US" sz="1600" dirty="0"/>
          </a:p>
          <a:p>
            <a:r>
              <a:rPr lang="en-US" sz="1600" dirty="0"/>
              <a:t>And our audience are any company, or any person wants to buy an apartment</a:t>
            </a:r>
          </a:p>
        </p:txBody>
      </p:sp>
    </p:spTree>
    <p:extLst>
      <p:ext uri="{BB962C8B-B14F-4D97-AF65-F5344CB8AC3E}">
        <p14:creationId xmlns:p14="http://schemas.microsoft.com/office/powerpoint/2010/main" val="7685250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2FA4F45-14E3-DD99-F0D8-000085A059DC}"/>
              </a:ext>
            </a:extLst>
          </p:cNvPr>
          <p:cNvSpPr>
            <a:spLocks noGrp="1"/>
          </p:cNvSpPr>
          <p:nvPr>
            <p:ph type="title"/>
          </p:nvPr>
        </p:nvSpPr>
        <p:spPr>
          <a:xfrm>
            <a:off x="233237" y="75125"/>
            <a:ext cx="4581954" cy="1668143"/>
          </a:xfrm>
        </p:spPr>
        <p:txBody>
          <a:bodyPr>
            <a:noAutofit/>
          </a:bodyPr>
          <a:lstStyle/>
          <a:p>
            <a:r>
              <a:rPr lang="en-US" sz="2800" b="1" i="0" dirty="0"/>
              <a:t>what are the number of units are sold for each month?</a:t>
            </a:r>
          </a:p>
        </p:txBody>
      </p:sp>
      <p:sp>
        <p:nvSpPr>
          <p:cNvPr id="9" name="Content Placeholder 2">
            <a:extLst>
              <a:ext uri="{FF2B5EF4-FFF2-40B4-BE49-F238E27FC236}">
                <a16:creationId xmlns:a16="http://schemas.microsoft.com/office/drawing/2014/main" id="{1462BF8F-F933-CBF6-C1A2-190C99FECA1C}"/>
              </a:ext>
            </a:extLst>
          </p:cNvPr>
          <p:cNvSpPr>
            <a:spLocks noGrp="1"/>
          </p:cNvSpPr>
          <p:nvPr>
            <p:ph idx="1"/>
          </p:nvPr>
        </p:nvSpPr>
        <p:spPr>
          <a:xfrm>
            <a:off x="30271" y="2288019"/>
            <a:ext cx="4415269" cy="268281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Roboto" panose="02000000000000000000" pitchFamily="2" charset="0"/>
              </a:rPr>
              <a:t>Also, We can see that the newest building with the lowest selling price is the one that was built “18</a:t>
            </a:r>
            <a:r>
              <a:rPr lang="en-US" altLang="en-US" sz="1800" dirty="0">
                <a:latin typeface="Roboto" panose="02000000000000000000" pitchFamily="2" charset="0"/>
              </a:rPr>
              <a:t>”</a:t>
            </a:r>
            <a:r>
              <a:rPr kumimoji="0" lang="en-US" altLang="en-US" sz="1800" b="0" i="0" u="none" strike="noStrike" cap="none" normalizeH="0" baseline="0" dirty="0">
                <a:ln>
                  <a:noFill/>
                </a:ln>
                <a:effectLst/>
                <a:latin typeface="Roboto" panose="02000000000000000000" pitchFamily="2" charset="0"/>
              </a:rPr>
              <a:t> years ago with a selling price of </a:t>
            </a:r>
            <a:r>
              <a:rPr lang="en-US" altLang="en-US" sz="1800" dirty="0">
                <a:latin typeface="Roboto" panose="02000000000000000000" pitchFamily="2" charset="0"/>
              </a:rPr>
              <a:t>“</a:t>
            </a:r>
            <a:r>
              <a:rPr kumimoji="0" lang="en-US" altLang="en-US" sz="1800" b="0" i="0" u="none" strike="noStrike" cap="none" normalizeH="0" baseline="0" dirty="0">
                <a:ln>
                  <a:noFill/>
                </a:ln>
                <a:effectLst/>
                <a:latin typeface="Roboto" panose="02000000000000000000" pitchFamily="2" charset="0"/>
              </a:rPr>
              <a:t>1”</a:t>
            </a:r>
            <a:endParaRPr kumimoji="0" lang="en-US" altLang="en-US" sz="2800" b="0" i="0" u="none" strike="noStrike" cap="none" normalizeH="0" baseline="0" dirty="0">
              <a:ln>
                <a:noFill/>
              </a:ln>
              <a:effectLst/>
              <a:latin typeface="Arial" panose="020B0604020202020204" pitchFamily="34" charset="0"/>
            </a:endParaRPr>
          </a:p>
        </p:txBody>
      </p:sp>
      <p:sp>
        <p:nvSpPr>
          <p:cNvPr id="13" name="TextBox 12">
            <a:extLst>
              <a:ext uri="{FF2B5EF4-FFF2-40B4-BE49-F238E27FC236}">
                <a16:creationId xmlns:a16="http://schemas.microsoft.com/office/drawing/2014/main" id="{4CD27B7D-2CE6-4D07-A2E8-E575B3974F93}"/>
              </a:ext>
            </a:extLst>
          </p:cNvPr>
          <p:cNvSpPr txBox="1"/>
          <p:nvPr/>
        </p:nvSpPr>
        <p:spPr>
          <a:xfrm>
            <a:off x="3793787" y="5529849"/>
            <a:ext cx="8367942" cy="830997"/>
          </a:xfrm>
          <a:prstGeom prst="rect">
            <a:avLst/>
          </a:prstGeom>
          <a:noFill/>
        </p:spPr>
        <p:txBody>
          <a:bodyPr wrap="square">
            <a:spAutoFit/>
          </a:bodyPr>
          <a:lstStyle/>
          <a:p>
            <a:r>
              <a:rPr lang="en-US" sz="1600" dirty="0"/>
              <a:t>This question is very important for everyone because all people are looking for new homes with low budget</a:t>
            </a:r>
          </a:p>
          <a:p>
            <a:endParaRPr lang="en-US" sz="1600" dirty="0"/>
          </a:p>
          <a:p>
            <a:r>
              <a:rPr lang="en-US" sz="1600" dirty="0"/>
              <a:t>And our audience is the one who wants to buy a new building or apartment</a:t>
            </a:r>
          </a:p>
        </p:txBody>
      </p:sp>
      <p:pic>
        <p:nvPicPr>
          <p:cNvPr id="12" name="Picture 2">
            <a:extLst>
              <a:ext uri="{FF2B5EF4-FFF2-40B4-BE49-F238E27FC236}">
                <a16:creationId xmlns:a16="http://schemas.microsoft.com/office/drawing/2014/main" id="{689211B5-819B-4319-9788-AEA37D3611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5567" y="117790"/>
            <a:ext cx="7373137" cy="5174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1374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1CA2540-FD07-4286-91E4-8D0DE4E50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14924F5-CDC2-4DFA-82F3-4843ADD678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55295" t="89389" r="26987" b="24"/>
          <a:stretch/>
        </p:blipFill>
        <p:spPr>
          <a:xfrm>
            <a:off x="9595556" y="-1"/>
            <a:ext cx="2596444" cy="872709"/>
          </a:xfrm>
          <a:prstGeom prst="rect">
            <a:avLst/>
          </a:prstGeom>
        </p:spPr>
      </p:pic>
      <p:pic>
        <p:nvPicPr>
          <p:cNvPr id="6" name="Graphic 5" descr="Handshake">
            <a:extLst>
              <a:ext uri="{FF2B5EF4-FFF2-40B4-BE49-F238E27FC236}">
                <a16:creationId xmlns:a16="http://schemas.microsoft.com/office/drawing/2014/main" id="{94F6F93F-4A3B-F217-BB17-85C0BB9AB6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2168" y="957486"/>
            <a:ext cx="4935130" cy="4935130"/>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5" name="Picture 14">
            <a:extLst>
              <a:ext uri="{FF2B5EF4-FFF2-40B4-BE49-F238E27FC236}">
                <a16:creationId xmlns:a16="http://schemas.microsoft.com/office/drawing/2014/main" id="{AED59812-6820-446C-B994-0D059C97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91927" t="72411" b="13751"/>
          <a:stretch/>
        </p:blipFill>
        <p:spPr>
          <a:xfrm>
            <a:off x="150925" y="5564567"/>
            <a:ext cx="1341545" cy="1293433"/>
          </a:xfrm>
          <a:custGeom>
            <a:avLst/>
            <a:gdLst>
              <a:gd name="connsiteX0" fmla="*/ 0 w 1341545"/>
              <a:gd name="connsiteY0" fmla="*/ 0 h 1293433"/>
              <a:gd name="connsiteX1" fmla="*/ 1341545 w 1341545"/>
              <a:gd name="connsiteY1" fmla="*/ 0 h 1293433"/>
              <a:gd name="connsiteX2" fmla="*/ 1341545 w 1341545"/>
              <a:gd name="connsiteY2" fmla="*/ 1293433 h 1293433"/>
              <a:gd name="connsiteX3" fmla="*/ 150847 w 1341545"/>
              <a:gd name="connsiteY3" fmla="*/ 1293433 h 1293433"/>
              <a:gd name="connsiteX4" fmla="*/ 66240 w 1341545"/>
              <a:gd name="connsiteY4" fmla="*/ 1183451 h 1293433"/>
              <a:gd name="connsiteX5" fmla="*/ 0 w 1341545"/>
              <a:gd name="connsiteY5" fmla="*/ 1061841 h 129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545" h="1293433">
                <a:moveTo>
                  <a:pt x="0" y="0"/>
                </a:moveTo>
                <a:lnTo>
                  <a:pt x="1341545" y="0"/>
                </a:lnTo>
                <a:lnTo>
                  <a:pt x="1341545" y="1293433"/>
                </a:lnTo>
                <a:lnTo>
                  <a:pt x="150847" y="1293433"/>
                </a:lnTo>
                <a:lnTo>
                  <a:pt x="66240" y="1183451"/>
                </a:lnTo>
                <a:lnTo>
                  <a:pt x="0" y="1061841"/>
                </a:lnTo>
                <a:close/>
              </a:path>
            </a:pathLst>
          </a:custGeom>
        </p:spPr>
      </p:pic>
      <p:pic>
        <p:nvPicPr>
          <p:cNvPr id="17" name="Picture 16">
            <a:extLst>
              <a:ext uri="{FF2B5EF4-FFF2-40B4-BE49-F238E27FC236}">
                <a16:creationId xmlns:a16="http://schemas.microsoft.com/office/drawing/2014/main" id="{E844ED7C-1917-40D8-8B42-1B1C27BC5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73623" t="43915" r="1" b="18252"/>
          <a:stretch/>
        </p:blipFill>
        <p:spPr>
          <a:xfrm>
            <a:off x="7586661" y="3142319"/>
            <a:ext cx="4605339" cy="3715682"/>
          </a:xfrm>
          <a:prstGeom prst="rect">
            <a:avLst/>
          </a:prstGeom>
        </p:spPr>
      </p:pic>
      <p:sp>
        <p:nvSpPr>
          <p:cNvPr id="2" name="Title 1">
            <a:extLst>
              <a:ext uri="{FF2B5EF4-FFF2-40B4-BE49-F238E27FC236}">
                <a16:creationId xmlns:a16="http://schemas.microsoft.com/office/drawing/2014/main" id="{78A0664E-1F5C-4DD0-A1E4-42F8F3D2EF58}"/>
              </a:ext>
            </a:extLst>
          </p:cNvPr>
          <p:cNvSpPr>
            <a:spLocks noGrp="1"/>
          </p:cNvSpPr>
          <p:nvPr>
            <p:ph type="ctrTitle"/>
          </p:nvPr>
        </p:nvSpPr>
        <p:spPr>
          <a:xfrm>
            <a:off x="6736419" y="1227279"/>
            <a:ext cx="4328819" cy="2509213"/>
          </a:xfrm>
        </p:spPr>
        <p:txBody>
          <a:bodyPr>
            <a:normAutofit/>
          </a:bodyPr>
          <a:lstStyle/>
          <a:p>
            <a:r>
              <a:rPr lang="en-US"/>
              <a:t>Thank You</a:t>
            </a:r>
          </a:p>
        </p:txBody>
      </p:sp>
    </p:spTree>
    <p:extLst>
      <p:ext uri="{BB962C8B-B14F-4D97-AF65-F5344CB8AC3E}">
        <p14:creationId xmlns:p14="http://schemas.microsoft.com/office/powerpoint/2010/main" val="3131745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1" name="Rectangle 10">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5" name="Picture 14">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2" name="Title 1">
            <a:extLst>
              <a:ext uri="{FF2B5EF4-FFF2-40B4-BE49-F238E27FC236}">
                <a16:creationId xmlns:a16="http://schemas.microsoft.com/office/drawing/2014/main" id="{D83BD60B-BEDC-4D68-A01C-F527007E41B4}"/>
              </a:ext>
            </a:extLst>
          </p:cNvPr>
          <p:cNvSpPr>
            <a:spLocks noGrp="1"/>
          </p:cNvSpPr>
          <p:nvPr>
            <p:ph type="title"/>
          </p:nvPr>
        </p:nvSpPr>
        <p:spPr>
          <a:xfrm>
            <a:off x="1286933" y="2213361"/>
            <a:ext cx="6247721" cy="2204815"/>
          </a:xfrm>
        </p:spPr>
        <p:txBody>
          <a:bodyPr vert="horz" lIns="91440" tIns="45720" rIns="91440" bIns="45720" rtlCol="0" anchor="b">
            <a:normAutofit/>
          </a:bodyPr>
          <a:lstStyle/>
          <a:p>
            <a:pPr algn="l"/>
            <a:r>
              <a:rPr lang="en-US" sz="4800" b="1"/>
              <a:t>DATA Preprocessing</a:t>
            </a:r>
          </a:p>
        </p:txBody>
      </p:sp>
      <p:pic>
        <p:nvPicPr>
          <p:cNvPr id="17" name="Picture 16">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19" name="Picture 18">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Tree>
    <p:extLst>
      <p:ext uri="{BB962C8B-B14F-4D97-AF65-F5344CB8AC3E}">
        <p14:creationId xmlns:p14="http://schemas.microsoft.com/office/powerpoint/2010/main" val="310643813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1"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1">
            <a:extLst>
              <a:ext uri="{FF2B5EF4-FFF2-40B4-BE49-F238E27FC236}">
                <a16:creationId xmlns:a16="http://schemas.microsoft.com/office/drawing/2014/main" id="{CAD20AEA-7CAF-4A83-BE2E-EAF010B8B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3" name="Rectangle 13">
            <a:extLst>
              <a:ext uri="{FF2B5EF4-FFF2-40B4-BE49-F238E27FC236}">
                <a16:creationId xmlns:a16="http://schemas.microsoft.com/office/drawing/2014/main" id="{45873676-3D69-48B0-BA02-D759766A9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
            <a:extLst>
              <a:ext uri="{FF2B5EF4-FFF2-40B4-BE49-F238E27FC236}">
                <a16:creationId xmlns:a16="http://schemas.microsoft.com/office/drawing/2014/main" id="{248E96D7-6599-4607-9958-FD9E100013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Straight Connector 17">
            <a:extLst>
              <a:ext uri="{FF2B5EF4-FFF2-40B4-BE49-F238E27FC236}">
                <a16:creationId xmlns:a16="http://schemas.microsoft.com/office/drawing/2014/main" id="{99478AA5-D1D0-4B5E-9FDE-6F55026DA3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229100"/>
            <a:ext cx="12192000" cy="0"/>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3CA8EEE2-DA9A-4635-9B41-33EB565145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83BD60B-BEDC-4D68-A01C-F527007E41B4}"/>
              </a:ext>
            </a:extLst>
          </p:cNvPr>
          <p:cNvSpPr>
            <a:spLocks noGrp="1"/>
          </p:cNvSpPr>
          <p:nvPr>
            <p:ph type="title"/>
          </p:nvPr>
        </p:nvSpPr>
        <p:spPr>
          <a:xfrm>
            <a:off x="1146048" y="4437888"/>
            <a:ext cx="9899904" cy="1116711"/>
          </a:xfrm>
        </p:spPr>
        <p:txBody>
          <a:bodyPr vert="horz" lIns="91440" tIns="45720" rIns="91440" bIns="45720" rtlCol="0" anchor="b">
            <a:normAutofit/>
          </a:bodyPr>
          <a:lstStyle/>
          <a:p>
            <a:r>
              <a:rPr lang="en-US" sz="4800" b="1"/>
              <a:t>Dataset</a:t>
            </a:r>
          </a:p>
        </p:txBody>
      </p:sp>
      <p:pic>
        <p:nvPicPr>
          <p:cNvPr id="50" name="Picture 49">
            <a:extLst>
              <a:ext uri="{FF2B5EF4-FFF2-40B4-BE49-F238E27FC236}">
                <a16:creationId xmlns:a16="http://schemas.microsoft.com/office/drawing/2014/main" id="{6A0D456F-AAD9-4202-846F-D778116C69ED}"/>
              </a:ext>
            </a:extLst>
          </p:cNvPr>
          <p:cNvPicPr>
            <a:picLocks noChangeAspect="1"/>
          </p:cNvPicPr>
          <p:nvPr/>
        </p:nvPicPr>
        <p:blipFill rotWithShape="1">
          <a:blip r:embed="rId4"/>
          <a:srcRect r="38862"/>
          <a:stretch/>
        </p:blipFill>
        <p:spPr>
          <a:xfrm>
            <a:off x="20" y="-1"/>
            <a:ext cx="12191980" cy="42291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43058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734F3-0A57-4E0E-88CF-3F550AA46E3E}"/>
              </a:ext>
            </a:extLst>
          </p:cNvPr>
          <p:cNvSpPr>
            <a:spLocks noGrp="1"/>
          </p:cNvSpPr>
          <p:nvPr>
            <p:ph type="title"/>
          </p:nvPr>
        </p:nvSpPr>
        <p:spPr>
          <a:xfrm>
            <a:off x="946630" y="5913313"/>
            <a:ext cx="10102920" cy="675417"/>
          </a:xfrm>
        </p:spPr>
        <p:txBody>
          <a:bodyPr vert="horz" lIns="91440" tIns="45720" rIns="91440" bIns="45720" rtlCol="0" anchor="b">
            <a:normAutofit/>
          </a:bodyPr>
          <a:lstStyle/>
          <a:p>
            <a:pPr algn="ctr"/>
            <a:r>
              <a:rPr lang="en-US" sz="4000" b="1"/>
              <a:t>data description</a:t>
            </a:r>
          </a:p>
        </p:txBody>
      </p:sp>
      <p:pic>
        <p:nvPicPr>
          <p:cNvPr id="18" name="Picture 17">
            <a:extLst>
              <a:ext uri="{FF2B5EF4-FFF2-40B4-BE49-F238E27FC236}">
                <a16:creationId xmlns:a16="http://schemas.microsoft.com/office/drawing/2014/main" id="{85DC2991-D41D-4CF2-B8C9-E0231357DF54}"/>
              </a:ext>
            </a:extLst>
          </p:cNvPr>
          <p:cNvPicPr>
            <a:picLocks noChangeAspect="1"/>
          </p:cNvPicPr>
          <p:nvPr/>
        </p:nvPicPr>
        <p:blipFill>
          <a:blip r:embed="rId2"/>
          <a:stretch>
            <a:fillRect/>
          </a:stretch>
        </p:blipFill>
        <p:spPr>
          <a:xfrm>
            <a:off x="0" y="0"/>
            <a:ext cx="12192000" cy="4803944"/>
          </a:xfrm>
          <a:prstGeom prst="rect">
            <a:avLst/>
          </a:prstGeom>
          <a:ln>
            <a:noFill/>
          </a:ln>
          <a:effectLst>
            <a:outerShdw blurRad="292100" dist="139700" dir="2700000" algn="tl" rotWithShape="0">
              <a:srgbClr val="333333">
                <a:alpha val="65000"/>
              </a:srgbClr>
            </a:outerShdw>
          </a:effectLst>
        </p:spPr>
      </p:pic>
      <p:pic>
        <p:nvPicPr>
          <p:cNvPr id="22" name="Picture 21">
            <a:extLst>
              <a:ext uri="{FF2B5EF4-FFF2-40B4-BE49-F238E27FC236}">
                <a16:creationId xmlns:a16="http://schemas.microsoft.com/office/drawing/2014/main" id="{2F103843-5722-47B7-BE60-D4DFA859C311}"/>
              </a:ext>
            </a:extLst>
          </p:cNvPr>
          <p:cNvPicPr>
            <a:picLocks noChangeAspect="1"/>
          </p:cNvPicPr>
          <p:nvPr/>
        </p:nvPicPr>
        <p:blipFill>
          <a:blip r:embed="rId3"/>
          <a:stretch>
            <a:fillRect/>
          </a:stretch>
        </p:blipFill>
        <p:spPr>
          <a:xfrm>
            <a:off x="4337852" y="5223146"/>
            <a:ext cx="3516296" cy="401515"/>
          </a:xfrm>
          <a:prstGeom prst="rect">
            <a:avLst/>
          </a:prstGeom>
        </p:spPr>
      </p:pic>
    </p:spTree>
    <p:extLst>
      <p:ext uri="{BB962C8B-B14F-4D97-AF65-F5344CB8AC3E}">
        <p14:creationId xmlns:p14="http://schemas.microsoft.com/office/powerpoint/2010/main" val="1736910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4D987-8853-436A-B456-5CDE56040D3D}"/>
              </a:ext>
            </a:extLst>
          </p:cNvPr>
          <p:cNvSpPr>
            <a:spLocks noGrp="1"/>
          </p:cNvSpPr>
          <p:nvPr>
            <p:ph type="title"/>
          </p:nvPr>
        </p:nvSpPr>
        <p:spPr/>
        <p:txBody>
          <a:bodyPr>
            <a:normAutofit/>
          </a:bodyPr>
          <a:lstStyle/>
          <a:p>
            <a:r>
              <a:rPr lang="en-US" sz="3600" b="1" i="0" dirty="0"/>
              <a:t>Data Cleaning</a:t>
            </a:r>
          </a:p>
        </p:txBody>
      </p:sp>
      <p:sp>
        <p:nvSpPr>
          <p:cNvPr id="3" name="Content Placeholder 2">
            <a:extLst>
              <a:ext uri="{FF2B5EF4-FFF2-40B4-BE49-F238E27FC236}">
                <a16:creationId xmlns:a16="http://schemas.microsoft.com/office/drawing/2014/main" id="{81457AA2-F9AE-45A0-8E55-DBEC405A2440}"/>
              </a:ext>
            </a:extLst>
          </p:cNvPr>
          <p:cNvSpPr>
            <a:spLocks noGrp="1"/>
          </p:cNvSpPr>
          <p:nvPr>
            <p:ph idx="1"/>
          </p:nvPr>
        </p:nvSpPr>
        <p:spPr/>
        <p:txBody>
          <a:bodyPr/>
          <a:lstStyle/>
          <a:p>
            <a:pPr>
              <a:buFont typeface="Wingdings" panose="05000000000000000000" pitchFamily="2" charset="2"/>
              <a:buChar char="q"/>
            </a:pPr>
            <a:r>
              <a:rPr lang="en-US" b="1" dirty="0"/>
              <a:t>Missing Values</a:t>
            </a:r>
          </a:p>
          <a:p>
            <a:pPr marL="0" indent="0">
              <a:buNone/>
            </a:pPr>
            <a:endParaRPr lang="en-US" b="1" dirty="0"/>
          </a:p>
        </p:txBody>
      </p:sp>
      <p:sp>
        <p:nvSpPr>
          <p:cNvPr id="4" name="Text Placeholder 3">
            <a:extLst>
              <a:ext uri="{FF2B5EF4-FFF2-40B4-BE49-F238E27FC236}">
                <a16:creationId xmlns:a16="http://schemas.microsoft.com/office/drawing/2014/main" id="{71D842B5-E771-4A9F-BEE2-BA7005750DB3}"/>
              </a:ext>
            </a:extLst>
          </p:cNvPr>
          <p:cNvSpPr>
            <a:spLocks noGrp="1"/>
          </p:cNvSpPr>
          <p:nvPr>
            <p:ph type="body" sz="half" idx="2"/>
          </p:nvPr>
        </p:nvSpPr>
        <p:spPr/>
        <p:txBody>
          <a:bodyPr>
            <a:normAutofit/>
          </a:bodyPr>
          <a:lstStyle/>
          <a:p>
            <a:pPr marL="342900" indent="-342900">
              <a:buFont typeface="Wingdings" panose="05000000000000000000" pitchFamily="2" charset="2"/>
              <a:buChar char="q"/>
            </a:pPr>
            <a:r>
              <a:rPr lang="en-US" sz="2000" b="1" dirty="0"/>
              <a:t>Data Duplicate: </a:t>
            </a:r>
            <a:r>
              <a:rPr lang="en-US" sz="1800" dirty="0"/>
              <a:t>we have ‘5774’ duplicate records so I will remove all the duplicates</a:t>
            </a:r>
          </a:p>
          <a:p>
            <a:endParaRPr lang="en-US" sz="2000" b="1" dirty="0"/>
          </a:p>
          <a:p>
            <a:pPr marL="342900" indent="-342900">
              <a:buFont typeface="Wingdings" panose="05000000000000000000" pitchFamily="2" charset="2"/>
              <a:buChar char="q"/>
            </a:pPr>
            <a:r>
              <a:rPr lang="en-US" sz="2000" b="1" dirty="0"/>
              <a:t>The Shape Of The Data After Remove Duplicates</a:t>
            </a:r>
          </a:p>
        </p:txBody>
      </p:sp>
      <p:pic>
        <p:nvPicPr>
          <p:cNvPr id="10" name="Picture 9">
            <a:extLst>
              <a:ext uri="{FF2B5EF4-FFF2-40B4-BE49-F238E27FC236}">
                <a16:creationId xmlns:a16="http://schemas.microsoft.com/office/drawing/2014/main" id="{26BE0ACB-15BA-4A7E-A934-C43E60C9DB4F}"/>
              </a:ext>
            </a:extLst>
          </p:cNvPr>
          <p:cNvPicPr>
            <a:picLocks noChangeAspect="1"/>
          </p:cNvPicPr>
          <p:nvPr/>
        </p:nvPicPr>
        <p:blipFill>
          <a:blip r:embed="rId2"/>
          <a:stretch>
            <a:fillRect/>
          </a:stretch>
        </p:blipFill>
        <p:spPr>
          <a:xfrm>
            <a:off x="1113914" y="4507699"/>
            <a:ext cx="3658111" cy="8192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B2D6CFF4-FD2F-4F20-85C6-CBFB40F04573}"/>
              </a:ext>
            </a:extLst>
          </p:cNvPr>
          <p:cNvPicPr>
            <a:picLocks noChangeAspect="1"/>
          </p:cNvPicPr>
          <p:nvPr/>
        </p:nvPicPr>
        <p:blipFill>
          <a:blip r:embed="rId3"/>
          <a:stretch>
            <a:fillRect/>
          </a:stretch>
        </p:blipFill>
        <p:spPr>
          <a:xfrm>
            <a:off x="5740119" y="1566153"/>
            <a:ext cx="4503107" cy="51264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26628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3100"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102" name="Picture 3101">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104" name="Rectangle 3103">
            <a:extLst>
              <a:ext uri="{FF2B5EF4-FFF2-40B4-BE49-F238E27FC236}">
                <a16:creationId xmlns:a16="http://schemas.microsoft.com/office/drawing/2014/main" id="{31CA2540-FD07-4286-91E4-8D0DE4E50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CA9AA7-D518-4CE1-B55F-73CDC6B7FF92}"/>
              </a:ext>
            </a:extLst>
          </p:cNvPr>
          <p:cNvSpPr>
            <a:spLocks noGrp="1"/>
          </p:cNvSpPr>
          <p:nvPr>
            <p:ph type="title"/>
          </p:nvPr>
        </p:nvSpPr>
        <p:spPr>
          <a:xfrm>
            <a:off x="913775" y="4130351"/>
            <a:ext cx="10151464" cy="1099039"/>
          </a:xfrm>
        </p:spPr>
        <p:txBody>
          <a:bodyPr vert="horz" lIns="91440" tIns="45720" rIns="91440" bIns="45720" rtlCol="0" anchor="b">
            <a:normAutofit/>
          </a:bodyPr>
          <a:lstStyle/>
          <a:p>
            <a:r>
              <a:rPr lang="en-US" sz="4800" b="1" dirty="0"/>
              <a:t>Missing values Correlation</a:t>
            </a:r>
          </a:p>
        </p:txBody>
      </p:sp>
      <p:pic>
        <p:nvPicPr>
          <p:cNvPr id="3106" name="Picture 3105">
            <a:extLst>
              <a:ext uri="{FF2B5EF4-FFF2-40B4-BE49-F238E27FC236}">
                <a16:creationId xmlns:a16="http://schemas.microsoft.com/office/drawing/2014/main" id="{214924F5-CDC2-4DFA-82F3-4843ADD678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55295" t="89389" r="26987" b="24"/>
          <a:stretch/>
        </p:blipFill>
        <p:spPr>
          <a:xfrm>
            <a:off x="9595556" y="-1"/>
            <a:ext cx="2596444" cy="872709"/>
          </a:xfrm>
          <a:prstGeom prst="rect">
            <a:avLst/>
          </a:prstGeom>
        </p:spPr>
      </p:pic>
      <p:pic>
        <p:nvPicPr>
          <p:cNvPr id="3108" name="Picture 3107">
            <a:extLst>
              <a:ext uri="{FF2B5EF4-FFF2-40B4-BE49-F238E27FC236}">
                <a16:creationId xmlns:a16="http://schemas.microsoft.com/office/drawing/2014/main" id="{AED59812-6820-446C-B994-0D059C97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91927" t="72411" b="13751"/>
          <a:stretch/>
        </p:blipFill>
        <p:spPr>
          <a:xfrm>
            <a:off x="150925" y="5564567"/>
            <a:ext cx="1341545" cy="1293433"/>
          </a:xfrm>
          <a:custGeom>
            <a:avLst/>
            <a:gdLst>
              <a:gd name="connsiteX0" fmla="*/ 0 w 1341545"/>
              <a:gd name="connsiteY0" fmla="*/ 0 h 1293433"/>
              <a:gd name="connsiteX1" fmla="*/ 1341545 w 1341545"/>
              <a:gd name="connsiteY1" fmla="*/ 0 h 1293433"/>
              <a:gd name="connsiteX2" fmla="*/ 1341545 w 1341545"/>
              <a:gd name="connsiteY2" fmla="*/ 1293433 h 1293433"/>
              <a:gd name="connsiteX3" fmla="*/ 150847 w 1341545"/>
              <a:gd name="connsiteY3" fmla="*/ 1293433 h 1293433"/>
              <a:gd name="connsiteX4" fmla="*/ 66240 w 1341545"/>
              <a:gd name="connsiteY4" fmla="*/ 1183451 h 1293433"/>
              <a:gd name="connsiteX5" fmla="*/ 0 w 1341545"/>
              <a:gd name="connsiteY5" fmla="*/ 1061841 h 129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545" h="1293433">
                <a:moveTo>
                  <a:pt x="0" y="0"/>
                </a:moveTo>
                <a:lnTo>
                  <a:pt x="1341545" y="0"/>
                </a:lnTo>
                <a:lnTo>
                  <a:pt x="1341545" y="1293433"/>
                </a:lnTo>
                <a:lnTo>
                  <a:pt x="150847" y="1293433"/>
                </a:lnTo>
                <a:lnTo>
                  <a:pt x="66240" y="1183451"/>
                </a:lnTo>
                <a:lnTo>
                  <a:pt x="0" y="1061841"/>
                </a:lnTo>
                <a:close/>
              </a:path>
            </a:pathLst>
          </a:custGeom>
        </p:spPr>
      </p:pic>
      <p:pic>
        <p:nvPicPr>
          <p:cNvPr id="3080" name="Picture 8">
            <a:extLst>
              <a:ext uri="{FF2B5EF4-FFF2-40B4-BE49-F238E27FC236}">
                <a16:creationId xmlns:a16="http://schemas.microsoft.com/office/drawing/2014/main" id="{B4B6FF21-B9C8-454B-9799-A1F7087A08D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894" b="26794"/>
          <a:stretch/>
        </p:blipFill>
        <p:spPr bwMode="auto">
          <a:xfrm>
            <a:off x="1521787" y="643467"/>
            <a:ext cx="9148425" cy="314231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110" name="Picture 3109">
            <a:extLst>
              <a:ext uri="{FF2B5EF4-FFF2-40B4-BE49-F238E27FC236}">
                <a16:creationId xmlns:a16="http://schemas.microsoft.com/office/drawing/2014/main" id="{E844ED7C-1917-40D8-8B42-1B1C27BC5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8252"/>
          <a:stretch/>
        </p:blipFill>
        <p:spPr>
          <a:xfrm>
            <a:off x="7586661" y="3142319"/>
            <a:ext cx="4605339" cy="3715682"/>
          </a:xfrm>
          <a:prstGeom prst="rect">
            <a:avLst/>
          </a:prstGeom>
        </p:spPr>
      </p:pic>
    </p:spTree>
    <p:extLst>
      <p:ext uri="{BB962C8B-B14F-4D97-AF65-F5344CB8AC3E}">
        <p14:creationId xmlns:p14="http://schemas.microsoft.com/office/powerpoint/2010/main" val="343911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399</TotalTime>
  <Words>960</Words>
  <Application>Microsoft Office PowerPoint</Application>
  <PresentationFormat>Widescreen</PresentationFormat>
  <Paragraphs>162</Paragraphs>
  <Slides>47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Roboto</vt:lpstr>
      <vt:lpstr>Tw Cen MT</vt:lpstr>
      <vt:lpstr>Univers Condensed Light</vt:lpstr>
      <vt:lpstr>Wingdings</vt:lpstr>
      <vt:lpstr>Droplet</vt:lpstr>
      <vt:lpstr>PowerPoint Presentation</vt:lpstr>
      <vt:lpstr>PowerPoint Presentation</vt:lpstr>
      <vt:lpstr>Goal</vt:lpstr>
      <vt:lpstr>Exploratory Data Analysis (EDA) </vt:lpstr>
      <vt:lpstr>DATA Preprocessing</vt:lpstr>
      <vt:lpstr>Dataset</vt:lpstr>
      <vt:lpstr>data description</vt:lpstr>
      <vt:lpstr>Data Cleaning</vt:lpstr>
      <vt:lpstr>Missing values Correlation</vt:lpstr>
      <vt:lpstr>DATA Exploration</vt:lpstr>
      <vt:lpstr>EASE-MENT &amp; APARTMENT NUMBER Columns</vt:lpstr>
      <vt:lpstr>BOROUGH Column</vt:lpstr>
      <vt:lpstr>SALE PRICE Column</vt:lpstr>
      <vt:lpstr>BUILDING CLASS AT PRESENT Column</vt:lpstr>
      <vt:lpstr>YEAR BUILT Column</vt:lpstr>
      <vt:lpstr>YEAR BUILT Column</vt:lpstr>
      <vt:lpstr>COMMERCIAL UNITS Column</vt:lpstr>
      <vt:lpstr>COMMERCIAL UNITS Column</vt:lpstr>
      <vt:lpstr>RESIDENTIAL UNITS Column</vt:lpstr>
      <vt:lpstr>RESIDENTIAL UNITS Column</vt:lpstr>
      <vt:lpstr>TOTAL UNITS Column</vt:lpstr>
      <vt:lpstr>TOTAL UNITS Column</vt:lpstr>
      <vt:lpstr>LAND SQUARE FEET Column</vt:lpstr>
      <vt:lpstr>LAND SQUARE FEET Column</vt:lpstr>
      <vt:lpstr>GROSS SQUARE FEET Column</vt:lpstr>
      <vt:lpstr>GROSS SQUARE FEET Column</vt:lpstr>
      <vt:lpstr>NEIGHBORHOOD Column</vt:lpstr>
      <vt:lpstr>BUILDING CLASS CATEGORY Column</vt:lpstr>
      <vt:lpstr>BLOCK Column</vt:lpstr>
      <vt:lpstr>LOT Column</vt:lpstr>
      <vt:lpstr>LOT Column</vt:lpstr>
      <vt:lpstr>After Data Cleaning</vt:lpstr>
      <vt:lpstr>Convert Categorical To numerical</vt:lpstr>
      <vt:lpstr>NEIGHBORHOOD Column</vt:lpstr>
      <vt:lpstr>BUILDING CLASS CATEGORY Column</vt:lpstr>
      <vt:lpstr>TAX CLASS AT PRESENT Column</vt:lpstr>
      <vt:lpstr>BUILDING CLASS AT PRESENT Column</vt:lpstr>
      <vt:lpstr>BUILDING CLASS AT TIME OF SALE Column</vt:lpstr>
      <vt:lpstr>Feature selection</vt:lpstr>
      <vt:lpstr>RandomForestRegressor for Selection</vt:lpstr>
      <vt:lpstr>Train , Test Split</vt:lpstr>
      <vt:lpstr>Predictions and evaluation</vt:lpstr>
      <vt:lpstr>Models results</vt:lpstr>
      <vt:lpstr>Research questions:</vt:lpstr>
      <vt:lpstr>what are the number of units are sold for each month?</vt:lpstr>
      <vt:lpstr>what are the number of units are sold for each month?</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kareem shehata</dc:creator>
  <cp:lastModifiedBy>Ahmed AbdElaziz</cp:lastModifiedBy>
  <cp:revision>72</cp:revision>
  <dcterms:created xsi:type="dcterms:W3CDTF">2022-11-10T01:09:44Z</dcterms:created>
  <dcterms:modified xsi:type="dcterms:W3CDTF">2022-11-10T16:17:41Z</dcterms:modified>
</cp:coreProperties>
</file>