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F0EDCA2-AE62-48C2-AC1F-E885F20A00B6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292ED79-8A45-4A3F-98B6-7FDC4A46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96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DCA2-AE62-48C2-AC1F-E885F20A00B6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ED79-8A45-4A3F-98B6-7FDC4A46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8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DCA2-AE62-48C2-AC1F-E885F20A00B6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ED79-8A45-4A3F-98B6-7FDC4A46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10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DCA2-AE62-48C2-AC1F-E885F20A00B6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ED79-8A45-4A3F-98B6-7FDC4A46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55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DCA2-AE62-48C2-AC1F-E885F20A00B6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ED79-8A45-4A3F-98B6-7FDC4A46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5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DCA2-AE62-48C2-AC1F-E885F20A00B6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ED79-8A45-4A3F-98B6-7FDC4A46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42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DCA2-AE62-48C2-AC1F-E885F20A00B6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ED79-8A45-4A3F-98B6-7FDC4A46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93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DCA2-AE62-48C2-AC1F-E885F20A00B6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ED79-8A45-4A3F-98B6-7FDC4A4602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812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DCA2-AE62-48C2-AC1F-E885F20A00B6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ED79-8A45-4A3F-98B6-7FDC4A46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6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DCA2-AE62-48C2-AC1F-E885F20A00B6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ED79-8A45-4A3F-98B6-7FDC4A46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1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DCA2-AE62-48C2-AC1F-E885F20A00B6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ED79-8A45-4A3F-98B6-7FDC4A46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1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DCA2-AE62-48C2-AC1F-E885F20A00B6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ED79-8A45-4A3F-98B6-7FDC4A46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DCA2-AE62-48C2-AC1F-E885F20A00B6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ED79-8A45-4A3F-98B6-7FDC4A46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2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DCA2-AE62-48C2-AC1F-E885F20A00B6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ED79-8A45-4A3F-98B6-7FDC4A46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8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DCA2-AE62-48C2-AC1F-E885F20A00B6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ED79-8A45-4A3F-98B6-7FDC4A46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1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DCA2-AE62-48C2-AC1F-E885F20A00B6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ED79-8A45-4A3F-98B6-7FDC4A46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5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DCA2-AE62-48C2-AC1F-E885F20A00B6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ED79-8A45-4A3F-98B6-7FDC4A46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1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0EDCA2-AE62-48C2-AC1F-E885F20A00B6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92ED79-8A45-4A3F-98B6-7FDC4A46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21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47C0-9765-4E80-ABB8-8BB1ECA34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Nawy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50B1B-DCC7-492F-81C1-6C736C6AF9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53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93A6-FAF2-4058-87DB-0A716221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u="sng" dirty="0"/>
              <a:t> Lead Time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B1758-4E7A-424F-8E38-3E062D70E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42" y="241300"/>
            <a:ext cx="10131425" cy="3649133"/>
          </a:xfrm>
        </p:spPr>
        <p:txBody>
          <a:bodyPr/>
          <a:lstStyle/>
          <a:p>
            <a:r>
              <a:rPr lang="en-US" dirty="0"/>
              <a:t>Total Number Of Call happens in Each Day of Week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2FE705-55C8-4768-89FB-4F460C9D4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13" y="2486548"/>
            <a:ext cx="8554644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16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CCA0-A993-48AA-AF7A-FFA3E30F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u="sng" dirty="0"/>
              <a:t> Lead Time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5F225-C95C-4FFE-A99D-2C9C1C951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1834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This time  analysis can help us to focus on the Rush Days and also Rush Hours in order to Deliver best information for customers according to their inquires </a:t>
            </a:r>
          </a:p>
        </p:txBody>
      </p:sp>
    </p:spTree>
    <p:extLst>
      <p:ext uri="{BB962C8B-B14F-4D97-AF65-F5344CB8AC3E}">
        <p14:creationId xmlns:p14="http://schemas.microsoft.com/office/powerpoint/2010/main" val="1892752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CA988-475F-426C-A809-106E2FC2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Engineering.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9C30-AA1C-46E7-B938-E833DF4D5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Due to small percentage of NAN values , it’s can be drop.</a:t>
            </a:r>
          </a:p>
          <a:p>
            <a:r>
              <a:rPr lang="en-US" dirty="0"/>
              <a:t> Use Word cloud to see Frequent words in Message columns </a:t>
            </a:r>
          </a:p>
          <a:p>
            <a:r>
              <a:rPr lang="en-US" dirty="0"/>
              <a:t>Then Used sentiment analysis to analyze the Message column for Positive and Negative and Neutral response.</a:t>
            </a:r>
          </a:p>
          <a:p>
            <a:r>
              <a:rPr lang="en-US" dirty="0"/>
              <a:t>Make ordinal encoding for ad group , campaign , location according to their frequency in data.</a:t>
            </a:r>
          </a:p>
          <a:p>
            <a:endParaRPr lang="en-US" dirty="0"/>
          </a:p>
          <a:p>
            <a:r>
              <a:rPr lang="en-US" dirty="0"/>
              <a:t>Tried both Ordinal encoding for mobile Networks and Also one hot encoding.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837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0B1C-02F0-49F3-BC52-E1EC57B1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Engineering.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72FF5-BF77-486C-9150-CE2EA7244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problem was Imbalance dataset.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 tried Up sample using SMOTE but most of models underfit this data.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I tried down sample , models perform better than Up sample. But not overall good performance.</a:t>
            </a:r>
          </a:p>
          <a:p>
            <a:endParaRPr lang="en-US" dirty="0"/>
          </a:p>
          <a:p>
            <a:r>
              <a:rPr lang="en-US" dirty="0"/>
              <a:t>For Feature Selection , I used RFE with Random Forest Model and Also Manual Feature selection.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95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060E-56C9-4B09-AE27-BE23D6529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040F0-D1E5-42A3-9AE7-7E8C15738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assumed that the Metric should I evaluate on is </a:t>
            </a:r>
            <a:r>
              <a:rPr lang="en-US" b="1" dirty="0"/>
              <a:t>Recall</a:t>
            </a:r>
            <a:r>
              <a:rPr lang="en-US" dirty="0"/>
              <a:t> Metric.</a:t>
            </a:r>
          </a:p>
          <a:p>
            <a:r>
              <a:rPr lang="en-US" dirty="0"/>
              <a:t>Because we are interested in Qualified customer ( 1 ) , so I’m afraid that model say on Qualified Customer 0 but It’s 1 , So False Negative</a:t>
            </a:r>
          </a:p>
        </p:txBody>
      </p:sp>
    </p:spTree>
    <p:extLst>
      <p:ext uri="{BB962C8B-B14F-4D97-AF65-F5344CB8AC3E}">
        <p14:creationId xmlns:p14="http://schemas.microsoft.com/office/powerpoint/2010/main" val="2058293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5FE0-1EA8-4AAE-87B2-9276CA7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C8BEA-9A91-4F04-A87C-398F76844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SVC</a:t>
            </a:r>
          </a:p>
          <a:p>
            <a:r>
              <a:rPr lang="en-US" dirty="0"/>
              <a:t>XGB Classifier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9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1C4C5-4EBF-482A-9202-B5264A452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E74A5-84BB-4F97-9553-F0FC5C859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consists of 91129 rows and 11 columns.</a:t>
            </a:r>
          </a:p>
          <a:p>
            <a:endParaRPr lang="en-US" dirty="0"/>
          </a:p>
          <a:p>
            <a:r>
              <a:rPr lang="en-US" dirty="0"/>
              <a:t>No Duplications between rows.</a:t>
            </a:r>
          </a:p>
          <a:p>
            <a:endParaRPr lang="en-US" dirty="0"/>
          </a:p>
          <a:p>
            <a:r>
              <a:rPr lang="en-US" dirty="0"/>
              <a:t>Missing data around 2% of all data.</a:t>
            </a:r>
          </a:p>
          <a:p>
            <a:endParaRPr lang="en-US" dirty="0"/>
          </a:p>
          <a:p>
            <a:r>
              <a:rPr lang="en-US" dirty="0"/>
              <a:t>There’s an imbalance between classes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4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A6FABB3-96AD-4F99-A202-647765C2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17863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08681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74DDA-78B6-4E87-9879-FF5A120FF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Check for type of Mobile Network </a:t>
            </a:r>
            <a:br>
              <a:rPr lang="en-US" b="1" u="sng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50C21-C36F-4D1E-B217-7DE440B2B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930" y="1097681"/>
            <a:ext cx="10131425" cy="1981696"/>
          </a:xfrm>
        </p:spPr>
        <p:txBody>
          <a:bodyPr/>
          <a:lstStyle/>
          <a:p>
            <a:pPr marL="0" indent="0">
              <a:buNone/>
            </a:pPr>
            <a:r>
              <a:rPr lang="en-US" sz="1600" i="0" dirty="0">
                <a:effectLst/>
                <a:latin typeface="Helvetica Neue"/>
              </a:rPr>
              <a:t>Most Network used if Qualified or Not is Vodafone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B7A178-C141-4732-A529-6AB303019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082" y="2553948"/>
            <a:ext cx="10035988" cy="385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44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E3D05-7062-4F6D-824F-55EB1317F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645460"/>
            <a:ext cx="11667565" cy="3563472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Method Of Contact</a:t>
            </a:r>
          </a:p>
          <a:p>
            <a:endParaRPr lang="en-US" dirty="0"/>
          </a:p>
          <a:p>
            <a:r>
              <a:rPr lang="en-US" sz="2400" dirty="0"/>
              <a:t>Facebook is the Most method used by Customers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13E1B2-0866-4E58-B403-128B45C55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44" y="2380131"/>
            <a:ext cx="9363075" cy="41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4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47E6-07D3-4800-91CF-6A64A1940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55206"/>
            <a:ext cx="10058400" cy="1450757"/>
          </a:xfrm>
        </p:spPr>
        <p:txBody>
          <a:bodyPr/>
          <a:lstStyle/>
          <a:p>
            <a:r>
              <a:rPr lang="en-US" b="1" u="sng" dirty="0"/>
              <a:t>Lead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85E8D-F49C-4479-B680-6A82BA829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91" y="1055905"/>
            <a:ext cx="10058400" cy="1450757"/>
          </a:xfrm>
        </p:spPr>
        <p:txBody>
          <a:bodyPr/>
          <a:lstStyle/>
          <a:p>
            <a:r>
              <a:rPr lang="en-US" dirty="0"/>
              <a:t>Also Facebook is Most Lead Source by Customers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0CF069-6783-4911-AAE9-124B15C9E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047" y="2175670"/>
            <a:ext cx="97465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74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E6B86-3771-4D9F-8D8D-1BB54C363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809" y="0"/>
            <a:ext cx="10058400" cy="1450757"/>
          </a:xfrm>
        </p:spPr>
        <p:txBody>
          <a:bodyPr>
            <a:normAutofit/>
          </a:bodyPr>
          <a:lstStyle/>
          <a:p>
            <a:r>
              <a:rPr lang="en-US" sz="4800" b="1" u="sng" dirty="0"/>
              <a:t> Lead Time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E87E8-903C-4842-ADF5-1A5FF7056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985" y="1644027"/>
            <a:ext cx="10058400" cy="1112620"/>
          </a:xfrm>
        </p:spPr>
        <p:txBody>
          <a:bodyPr/>
          <a:lstStyle/>
          <a:p>
            <a:r>
              <a:rPr lang="en-US" dirty="0"/>
              <a:t>Total Number Of Call happens Daily.</a:t>
            </a:r>
          </a:p>
          <a:p>
            <a:r>
              <a:rPr lang="en-US" dirty="0"/>
              <a:t>Most of call occur between day 5 to day 10 and day 22 each Month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1D16C-A116-49ED-9849-685578040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70" y="2949917"/>
            <a:ext cx="8554644" cy="385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31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4FD1-3F34-4CF1-B0A1-F567EE92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dirty="0"/>
              <a:t> Lead Time Analysis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E5E82-51FE-46A0-BA6C-D19585D36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456268"/>
          </a:xfrm>
        </p:spPr>
        <p:txBody>
          <a:bodyPr/>
          <a:lstStyle/>
          <a:p>
            <a:r>
              <a:rPr lang="en-US" dirty="0"/>
              <a:t>Total Number Of Call happens Monthly</a:t>
            </a:r>
          </a:p>
          <a:p>
            <a:r>
              <a:rPr lang="en-US" dirty="0"/>
              <a:t>May is the Highest</a:t>
            </a:r>
          </a:p>
          <a:p>
            <a:endParaRPr lang="en-US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38ED3-627A-4D86-BB40-B9FF872FE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71" y="2623673"/>
            <a:ext cx="8545118" cy="388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0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26D8-BDFE-4125-9CAA-AB2826BA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u="sng" dirty="0"/>
              <a:t> Lead Time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04EAC-C62B-42D2-80B9-562992844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47737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Total Number Of Call happens Hourly</a:t>
            </a:r>
          </a:p>
          <a:p>
            <a:pPr marL="0" indent="0">
              <a:buNone/>
            </a:pPr>
            <a:r>
              <a:rPr lang="en-US" dirty="0"/>
              <a:t>From 11 Am to 2 pm is Highest Calls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93BE5-13A2-4138-9E6E-1A24F0BB6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054" y="2781798"/>
            <a:ext cx="8745170" cy="402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54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63</TotalTime>
  <Words>365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Celestial</vt:lpstr>
      <vt:lpstr>Nawy Dataset</vt:lpstr>
      <vt:lpstr>Data Exploration</vt:lpstr>
      <vt:lpstr>Exploratory Data Analysis</vt:lpstr>
      <vt:lpstr>Check for type of Mobile Network  </vt:lpstr>
      <vt:lpstr>PowerPoint Presentation</vt:lpstr>
      <vt:lpstr>Lead Source</vt:lpstr>
      <vt:lpstr> Lead Time Analysis</vt:lpstr>
      <vt:lpstr> Lead Time Analysis</vt:lpstr>
      <vt:lpstr> Lead Time Analysis</vt:lpstr>
      <vt:lpstr> Lead Time Analysis</vt:lpstr>
      <vt:lpstr> Lead Time Analysis</vt:lpstr>
      <vt:lpstr>Feature Engineering.</vt:lpstr>
      <vt:lpstr>Feature Engineering.</vt:lpstr>
      <vt:lpstr>Metrics</vt:lpstr>
      <vt:lpstr>Models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Nawy Dataset</dc:title>
  <dc:creator>Ahmed</dc:creator>
  <cp:lastModifiedBy>Ahmed</cp:lastModifiedBy>
  <cp:revision>2</cp:revision>
  <dcterms:created xsi:type="dcterms:W3CDTF">2022-06-23T11:40:21Z</dcterms:created>
  <dcterms:modified xsi:type="dcterms:W3CDTF">2022-06-23T12:44:03Z</dcterms:modified>
</cp:coreProperties>
</file>