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3"/>
  </p:notesMasterIdLst>
  <p:sldIdLst>
    <p:sldId id="256" r:id="rId2"/>
    <p:sldId id="258" r:id="rId3"/>
    <p:sldId id="257" r:id="rId4"/>
    <p:sldId id="262" r:id="rId5"/>
    <p:sldId id="261" r:id="rId6"/>
    <p:sldId id="263" r:id="rId7"/>
    <p:sldId id="264" r:id="rId8"/>
    <p:sldId id="265" r:id="rId9"/>
    <p:sldId id="267" r:id="rId10"/>
    <p:sldId id="268" r:id="rId11"/>
    <p:sldId id="269" r:id="rId12"/>
    <p:sldId id="270" r:id="rId13"/>
    <p:sldId id="282" r:id="rId14"/>
    <p:sldId id="283" r:id="rId15"/>
    <p:sldId id="271" r:id="rId16"/>
    <p:sldId id="272" r:id="rId17"/>
    <p:sldId id="273" r:id="rId18"/>
    <p:sldId id="274" r:id="rId19"/>
    <p:sldId id="275" r:id="rId20"/>
    <p:sldId id="276" r:id="rId21"/>
    <p:sldId id="277" r:id="rId22"/>
    <p:sldId id="284" r:id="rId23"/>
    <p:sldId id="278" r:id="rId24"/>
    <p:sldId id="279" r:id="rId25"/>
    <p:sldId id="285" r:id="rId26"/>
    <p:sldId id="286" r:id="rId27"/>
    <p:sldId id="280" r:id="rId28"/>
    <p:sldId id="281" r:id="rId29"/>
    <p:sldId id="287" r:id="rId30"/>
    <p:sldId id="288" r:id="rId31"/>
    <p:sldId id="289" r:id="rId32"/>
    <p:sldId id="294" r:id="rId33"/>
    <p:sldId id="295" r:id="rId34"/>
    <p:sldId id="297" r:id="rId35"/>
    <p:sldId id="300" r:id="rId36"/>
    <p:sldId id="301" r:id="rId37"/>
    <p:sldId id="302" r:id="rId38"/>
    <p:sldId id="292" r:id="rId39"/>
    <p:sldId id="291" r:id="rId40"/>
    <p:sldId id="259" r:id="rId41"/>
    <p:sldId id="26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snapToGrid="0">
      <p:cViewPr varScale="1">
        <p:scale>
          <a:sx n="78" d="100"/>
          <a:sy n="78"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hyperlink" Target="https://colab.research.google.com/drive/1kStfdWFTB9KnF1qEiQc1Ck23fcPiBbaR?usp=sharing" TargetMode="External"/><Relationship Id="rId2" Type="http://schemas.openxmlformats.org/officeDocument/2006/relationships/hyperlink" Target="https://www.linkedin.com/in/ahmed-mo-anwer03/" TargetMode="External"/><Relationship Id="rId1" Type="http://schemas.openxmlformats.org/officeDocument/2006/relationships/hyperlink" Target="https://colab.research.google.com/drive/1JGlpHNylGipFtpRPWkj9u_LB-qwpY76O?usp=sharing" TargetMode="External"/><Relationship Id="rId4" Type="http://schemas.openxmlformats.org/officeDocument/2006/relationships/hyperlink" Target="https://depifinalproject-rfm.streamlit.app/"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hyperlink" Target="https://depifinalproject-rfm.streamlit.app/" TargetMode="External"/><Relationship Id="rId2" Type="http://schemas.openxmlformats.org/officeDocument/2006/relationships/hyperlink" Target="https://colab.research.google.com/drive/1kStfdWFTB9KnF1qEiQc1Ck23fcPiBbaR?usp=sharing" TargetMode="External"/><Relationship Id="rId1" Type="http://schemas.openxmlformats.org/officeDocument/2006/relationships/hyperlink" Target="https://colab.research.google.com/drive/1JGlpHNylGipFtpRPWkj9u_LB-qwpY76O?usp=sharing" TargetMode="External"/><Relationship Id="rId4" Type="http://schemas.openxmlformats.org/officeDocument/2006/relationships/hyperlink" Target="https://www.linkedin.com/in/ahmed-mo-anwer03/" TargetMode="External"/></Relationships>
</file>

<file path=ppt/diagrams/colors1.xml><?xml version="1.0" encoding="utf-8"?>
<dgm:colorsDef xmlns:dgm="http://schemas.openxmlformats.org/drawingml/2006/diagram" xmlns:a="http://schemas.openxmlformats.org/drawingml/2006/main" uniqueId="urn:microsoft.com/office/officeart/2018/5/colors/Iconchunking_colored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3">
        <a:alpha val="0"/>
      </a:schemeClr>
    </dgm:fillClrLst>
    <dgm:linClrLst meth="repeat">
      <a:schemeClr val="accent3">
        <a:alpha val="0"/>
      </a:schemeClr>
    </dgm:linClrLst>
    <dgm:effectClrLst/>
    <dgm:txLinClrLst/>
    <dgm:txFillClrLst meth="repeat">
      <a:schemeClr val="accent3"/>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0BACCF-3CAD-45BC-850B-99909668C25B}" type="doc">
      <dgm:prSet loTypeId="urn:microsoft.com/office/officeart/2018/2/layout/IconCircleList" loCatId="icon" qsTypeId="urn:microsoft.com/office/officeart/2005/8/quickstyle/simple1" qsCatId="simple" csTypeId="urn:microsoft.com/office/officeart/2018/5/colors/Iconchunking_coloredtext_accent3_2" csCatId="accent3" phldr="1"/>
      <dgm:spPr/>
      <dgm:t>
        <a:bodyPr/>
        <a:lstStyle/>
        <a:p>
          <a:endParaRPr lang="en-US"/>
        </a:p>
      </dgm:t>
    </dgm:pt>
    <dgm:pt modelId="{4D11A5C2-8A64-4246-9E9E-863AC8F79DF8}">
      <dgm:prSet/>
      <dgm:spPr/>
      <dgm:t>
        <a:bodyPr/>
        <a:lstStyle/>
        <a:p>
          <a:pPr>
            <a:lnSpc>
              <a:spcPct val="100000"/>
            </a:lnSpc>
          </a:pPr>
          <a:r>
            <a:rPr lang="en-US" dirty="0"/>
            <a:t>Track : IBM Data Scientist </a:t>
          </a:r>
        </a:p>
      </dgm:t>
    </dgm:pt>
    <dgm:pt modelId="{F9B87B58-D6F1-48EF-B5D8-FE1BF9B34DB4}" type="parTrans" cxnId="{D5D3CEFF-5DE2-4049-85A6-F33579A26A0F}">
      <dgm:prSet/>
      <dgm:spPr/>
      <dgm:t>
        <a:bodyPr/>
        <a:lstStyle/>
        <a:p>
          <a:endParaRPr lang="en-US"/>
        </a:p>
      </dgm:t>
    </dgm:pt>
    <dgm:pt modelId="{F28ED51E-8304-47F0-85A4-21E9A352D6F3}" type="sibTrans" cxnId="{D5D3CEFF-5DE2-4049-85A6-F33579A26A0F}">
      <dgm:prSet/>
      <dgm:spPr/>
      <dgm:t>
        <a:bodyPr/>
        <a:lstStyle/>
        <a:p>
          <a:pPr>
            <a:lnSpc>
              <a:spcPct val="100000"/>
            </a:lnSpc>
          </a:pPr>
          <a:endParaRPr lang="en-US"/>
        </a:p>
      </dgm:t>
    </dgm:pt>
    <dgm:pt modelId="{5C3F8707-A1FB-4E76-9CFC-5C8C0B32AE12}">
      <dgm:prSet/>
      <dgm:spPr/>
      <dgm:t>
        <a:bodyPr/>
        <a:lstStyle/>
        <a:p>
          <a:pPr>
            <a:lnSpc>
              <a:spcPct val="100000"/>
            </a:lnSpc>
          </a:pPr>
          <a:r>
            <a:rPr lang="en-US"/>
            <a:t>Group : CLS CAI1_AIS3_S3e</a:t>
          </a:r>
        </a:p>
      </dgm:t>
    </dgm:pt>
    <dgm:pt modelId="{048FF5F5-9821-4463-AF5B-410C54DE0066}" type="parTrans" cxnId="{D73303D4-5ED9-4B91-B6DC-F1F977D0CAE8}">
      <dgm:prSet/>
      <dgm:spPr/>
      <dgm:t>
        <a:bodyPr/>
        <a:lstStyle/>
        <a:p>
          <a:endParaRPr lang="en-US"/>
        </a:p>
      </dgm:t>
    </dgm:pt>
    <dgm:pt modelId="{6907A4BF-0932-4093-BA81-868B3A755EEC}" type="sibTrans" cxnId="{D73303D4-5ED9-4B91-B6DC-F1F977D0CAE8}">
      <dgm:prSet/>
      <dgm:spPr/>
      <dgm:t>
        <a:bodyPr/>
        <a:lstStyle/>
        <a:p>
          <a:pPr>
            <a:lnSpc>
              <a:spcPct val="100000"/>
            </a:lnSpc>
          </a:pPr>
          <a:endParaRPr lang="en-US"/>
        </a:p>
      </dgm:t>
    </dgm:pt>
    <dgm:pt modelId="{82202361-787C-4A5A-80AA-33E00F842FD1}">
      <dgm:prSet/>
      <dgm:spPr/>
      <dgm:t>
        <a:bodyPr/>
        <a:lstStyle/>
        <a:p>
          <a:pPr>
            <a:lnSpc>
              <a:spcPct val="100000"/>
            </a:lnSpc>
          </a:pPr>
          <a:r>
            <a:rPr lang="en-US"/>
            <a:t>Instructor : ENG. Karim Ahmed</a:t>
          </a:r>
        </a:p>
      </dgm:t>
    </dgm:pt>
    <dgm:pt modelId="{0DD395D5-35D6-4932-9FF3-EA729B3E9124}" type="parTrans" cxnId="{9AEE5052-8AF9-4D6D-AF8B-941C1909C4CD}">
      <dgm:prSet/>
      <dgm:spPr/>
      <dgm:t>
        <a:bodyPr/>
        <a:lstStyle/>
        <a:p>
          <a:endParaRPr lang="en-US"/>
        </a:p>
      </dgm:t>
    </dgm:pt>
    <dgm:pt modelId="{0CF4E54F-EDAC-4730-9744-E80E7357ECAC}" type="sibTrans" cxnId="{9AEE5052-8AF9-4D6D-AF8B-941C1909C4CD}">
      <dgm:prSet/>
      <dgm:spPr/>
      <dgm:t>
        <a:bodyPr/>
        <a:lstStyle/>
        <a:p>
          <a:endParaRPr lang="en-US"/>
        </a:p>
      </dgm:t>
    </dgm:pt>
    <dgm:pt modelId="{370D6682-B844-41BE-A9A8-3E5599F64DED}" type="pres">
      <dgm:prSet presAssocID="{FC0BACCF-3CAD-45BC-850B-99909668C25B}" presName="root" presStyleCnt="0">
        <dgm:presLayoutVars>
          <dgm:dir/>
          <dgm:resizeHandles val="exact"/>
        </dgm:presLayoutVars>
      </dgm:prSet>
      <dgm:spPr/>
    </dgm:pt>
    <dgm:pt modelId="{1B46DFD0-5320-41B0-BC81-048A0A70316D}" type="pres">
      <dgm:prSet presAssocID="{FC0BACCF-3CAD-45BC-850B-99909668C25B}" presName="container" presStyleCnt="0">
        <dgm:presLayoutVars>
          <dgm:dir/>
          <dgm:resizeHandles val="exact"/>
        </dgm:presLayoutVars>
      </dgm:prSet>
      <dgm:spPr/>
    </dgm:pt>
    <dgm:pt modelId="{1E9BB3CD-0629-4C36-8444-2775884DECA3}" type="pres">
      <dgm:prSet presAssocID="{4D11A5C2-8A64-4246-9E9E-863AC8F79DF8}" presName="compNode" presStyleCnt="0"/>
      <dgm:spPr/>
    </dgm:pt>
    <dgm:pt modelId="{917BF8A2-A4A6-4E6E-84B3-66A32BB4B299}" type="pres">
      <dgm:prSet presAssocID="{4D11A5C2-8A64-4246-9E9E-863AC8F79DF8}" presName="iconBgRect" presStyleLbl="bgShp" presStyleIdx="0" presStyleCnt="3" custLinFactY="-67694" custLinFactNeighborY="-100000"/>
      <dgm:spPr/>
    </dgm:pt>
    <dgm:pt modelId="{4F5E2519-DE9C-4DAD-AA32-D4853C3F18FF}" type="pres">
      <dgm:prSet presAssocID="{4D11A5C2-8A64-4246-9E9E-863AC8F79DF8}" presName="iconRect" presStyleLbl="node1" presStyleIdx="0" presStyleCnt="3" custLinFactY="-102499" custLinFactNeighborX="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D10F453E-6F9B-4ACB-B9BE-2BA22F156BAB}" type="pres">
      <dgm:prSet presAssocID="{4D11A5C2-8A64-4246-9E9E-863AC8F79DF8}" presName="spaceRect" presStyleCnt="0"/>
      <dgm:spPr/>
    </dgm:pt>
    <dgm:pt modelId="{F33233A9-68E9-45E3-B0EE-3DF5FCD45118}" type="pres">
      <dgm:prSet presAssocID="{4D11A5C2-8A64-4246-9E9E-863AC8F79DF8}" presName="textRect" presStyleLbl="revTx" presStyleIdx="0" presStyleCnt="3" custLinFactY="-67694" custLinFactNeighborY="-100000">
        <dgm:presLayoutVars>
          <dgm:chMax val="1"/>
          <dgm:chPref val="1"/>
        </dgm:presLayoutVars>
      </dgm:prSet>
      <dgm:spPr/>
    </dgm:pt>
    <dgm:pt modelId="{0B2E8405-BB3A-4C7C-8D2F-08096A57C668}" type="pres">
      <dgm:prSet presAssocID="{F28ED51E-8304-47F0-85A4-21E9A352D6F3}" presName="sibTrans" presStyleLbl="sibTrans2D1" presStyleIdx="0" presStyleCnt="0"/>
      <dgm:spPr/>
    </dgm:pt>
    <dgm:pt modelId="{123D13A7-054B-4180-BA7F-015CEDAFF01A}" type="pres">
      <dgm:prSet presAssocID="{5C3F8707-A1FB-4E76-9CFC-5C8C0B32AE12}" presName="compNode" presStyleCnt="0"/>
      <dgm:spPr/>
    </dgm:pt>
    <dgm:pt modelId="{C6DDD6F4-E424-40B3-8154-B137A71CD266}" type="pres">
      <dgm:prSet presAssocID="{5C3F8707-A1FB-4E76-9CFC-5C8C0B32AE12}" presName="iconBgRect" presStyleLbl="bgShp" presStyleIdx="1" presStyleCnt="3" custLinFactX="-199728" custLinFactNeighborX="-200000" custLinFactNeighborY="-6020"/>
      <dgm:spPr/>
    </dgm:pt>
    <dgm:pt modelId="{AE6BC8F4-75B1-4A0B-ACCE-999B6129B213}" type="pres">
      <dgm:prSet presAssocID="{5C3F8707-A1FB-4E76-9CFC-5C8C0B32AE12}" presName="iconRect" presStyleLbl="node1" presStyleIdx="1" presStyleCnt="3" custLinFactX="-300000" custLinFactNeighborX="-389166" custLinFactNeighborY="-1038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stomer Review"/>
        </a:ext>
      </dgm:extLst>
    </dgm:pt>
    <dgm:pt modelId="{1881F907-A62D-45C8-99CE-4F7C952C146A}" type="pres">
      <dgm:prSet presAssocID="{5C3F8707-A1FB-4E76-9CFC-5C8C0B32AE12}" presName="spaceRect" presStyleCnt="0"/>
      <dgm:spPr/>
    </dgm:pt>
    <dgm:pt modelId="{56DEBC5B-6FF2-43D7-A0BA-A36DC5B87ECF}" type="pres">
      <dgm:prSet presAssocID="{5C3F8707-A1FB-4E76-9CFC-5C8C0B32AE12}" presName="textRect" presStyleLbl="revTx" presStyleIdx="1" presStyleCnt="3" custLinFactX="-69075" custLinFactNeighborX="-100000" custLinFactNeighborY="-6020">
        <dgm:presLayoutVars>
          <dgm:chMax val="1"/>
          <dgm:chPref val="1"/>
        </dgm:presLayoutVars>
      </dgm:prSet>
      <dgm:spPr/>
    </dgm:pt>
    <dgm:pt modelId="{B50BB9E6-64AB-4241-8AA4-198BCC3F4737}" type="pres">
      <dgm:prSet presAssocID="{6907A4BF-0932-4093-BA81-868B3A755EEC}" presName="sibTrans" presStyleLbl="sibTrans2D1" presStyleIdx="0" presStyleCnt="0"/>
      <dgm:spPr/>
    </dgm:pt>
    <dgm:pt modelId="{35C53CB2-75A9-4B46-8F20-4326C0454127}" type="pres">
      <dgm:prSet presAssocID="{82202361-787C-4A5A-80AA-33E00F842FD1}" presName="compNode" presStyleCnt="0"/>
      <dgm:spPr/>
    </dgm:pt>
    <dgm:pt modelId="{7E3019BD-BF20-4F0C-B915-34C358E2CC8A}" type="pres">
      <dgm:prSet presAssocID="{82202361-787C-4A5A-80AA-33E00F842FD1}" presName="iconBgRect" presStyleLbl="bgShp" presStyleIdx="2" presStyleCnt="3"/>
      <dgm:spPr/>
    </dgm:pt>
    <dgm:pt modelId="{E2C569B1-1458-4A8D-882E-7317E5AC34D9}" type="pres">
      <dgm:prSet presAssocID="{82202361-787C-4A5A-80AA-33E00F842F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ecturer"/>
        </a:ext>
      </dgm:extLst>
    </dgm:pt>
    <dgm:pt modelId="{58BEC1B1-C47A-4BE7-870C-E958C348D1EF}" type="pres">
      <dgm:prSet presAssocID="{82202361-787C-4A5A-80AA-33E00F842FD1}" presName="spaceRect" presStyleCnt="0"/>
      <dgm:spPr/>
    </dgm:pt>
    <dgm:pt modelId="{4008A710-970B-4FA0-A699-2B41CA2D89B7}" type="pres">
      <dgm:prSet presAssocID="{82202361-787C-4A5A-80AA-33E00F842FD1}" presName="textRect" presStyleLbl="revTx" presStyleIdx="2" presStyleCnt="3">
        <dgm:presLayoutVars>
          <dgm:chMax val="1"/>
          <dgm:chPref val="1"/>
        </dgm:presLayoutVars>
      </dgm:prSet>
      <dgm:spPr/>
    </dgm:pt>
  </dgm:ptLst>
  <dgm:cxnLst>
    <dgm:cxn modelId="{9AEE5052-8AF9-4D6D-AF8B-941C1909C4CD}" srcId="{FC0BACCF-3CAD-45BC-850B-99909668C25B}" destId="{82202361-787C-4A5A-80AA-33E00F842FD1}" srcOrd="2" destOrd="0" parTransId="{0DD395D5-35D6-4932-9FF3-EA729B3E9124}" sibTransId="{0CF4E54F-EDAC-4730-9744-E80E7357ECAC}"/>
    <dgm:cxn modelId="{AF786D56-2BD0-4088-89C6-B832D02A5C68}" type="presOf" srcId="{5C3F8707-A1FB-4E76-9CFC-5C8C0B32AE12}" destId="{56DEBC5B-6FF2-43D7-A0BA-A36DC5B87ECF}" srcOrd="0" destOrd="0" presId="urn:microsoft.com/office/officeart/2018/2/layout/IconCircleList"/>
    <dgm:cxn modelId="{66856657-75BA-45EF-98ED-974CE4C4B5B8}" type="presOf" srcId="{FC0BACCF-3CAD-45BC-850B-99909668C25B}" destId="{370D6682-B844-41BE-A9A8-3E5599F64DED}" srcOrd="0" destOrd="0" presId="urn:microsoft.com/office/officeart/2018/2/layout/IconCircleList"/>
    <dgm:cxn modelId="{7FCA8E57-C12F-48FA-89BE-9CA06AFE74CB}" type="presOf" srcId="{F28ED51E-8304-47F0-85A4-21E9A352D6F3}" destId="{0B2E8405-BB3A-4C7C-8D2F-08096A57C668}" srcOrd="0" destOrd="0" presId="urn:microsoft.com/office/officeart/2018/2/layout/IconCircleList"/>
    <dgm:cxn modelId="{D73303D4-5ED9-4B91-B6DC-F1F977D0CAE8}" srcId="{FC0BACCF-3CAD-45BC-850B-99909668C25B}" destId="{5C3F8707-A1FB-4E76-9CFC-5C8C0B32AE12}" srcOrd="1" destOrd="0" parTransId="{048FF5F5-9821-4463-AF5B-410C54DE0066}" sibTransId="{6907A4BF-0932-4093-BA81-868B3A755EEC}"/>
    <dgm:cxn modelId="{EE7727D7-3135-4A95-8343-1EC6033EE577}" type="presOf" srcId="{82202361-787C-4A5A-80AA-33E00F842FD1}" destId="{4008A710-970B-4FA0-A699-2B41CA2D89B7}" srcOrd="0" destOrd="0" presId="urn:microsoft.com/office/officeart/2018/2/layout/IconCircleList"/>
    <dgm:cxn modelId="{30018ED9-C3F3-4578-B7C0-4C974E0D5652}" type="presOf" srcId="{4D11A5C2-8A64-4246-9E9E-863AC8F79DF8}" destId="{F33233A9-68E9-45E3-B0EE-3DF5FCD45118}" srcOrd="0" destOrd="0" presId="urn:microsoft.com/office/officeart/2018/2/layout/IconCircleList"/>
    <dgm:cxn modelId="{4E393BDE-9A2D-4547-A2D4-C668C857A7EF}" type="presOf" srcId="{6907A4BF-0932-4093-BA81-868B3A755EEC}" destId="{B50BB9E6-64AB-4241-8AA4-198BCC3F4737}" srcOrd="0" destOrd="0" presId="urn:microsoft.com/office/officeart/2018/2/layout/IconCircleList"/>
    <dgm:cxn modelId="{D5D3CEFF-5DE2-4049-85A6-F33579A26A0F}" srcId="{FC0BACCF-3CAD-45BC-850B-99909668C25B}" destId="{4D11A5C2-8A64-4246-9E9E-863AC8F79DF8}" srcOrd="0" destOrd="0" parTransId="{F9B87B58-D6F1-48EF-B5D8-FE1BF9B34DB4}" sibTransId="{F28ED51E-8304-47F0-85A4-21E9A352D6F3}"/>
    <dgm:cxn modelId="{8B700F08-25E1-4780-81C2-430DF00416CE}" type="presParOf" srcId="{370D6682-B844-41BE-A9A8-3E5599F64DED}" destId="{1B46DFD0-5320-41B0-BC81-048A0A70316D}" srcOrd="0" destOrd="0" presId="urn:microsoft.com/office/officeart/2018/2/layout/IconCircleList"/>
    <dgm:cxn modelId="{ACBFBAF1-7BFB-4EB4-A3D9-897106E9A407}" type="presParOf" srcId="{1B46DFD0-5320-41B0-BC81-048A0A70316D}" destId="{1E9BB3CD-0629-4C36-8444-2775884DECA3}" srcOrd="0" destOrd="0" presId="urn:microsoft.com/office/officeart/2018/2/layout/IconCircleList"/>
    <dgm:cxn modelId="{1A4FF4B3-9AC9-410C-839A-DFC1882F7468}" type="presParOf" srcId="{1E9BB3CD-0629-4C36-8444-2775884DECA3}" destId="{917BF8A2-A4A6-4E6E-84B3-66A32BB4B299}" srcOrd="0" destOrd="0" presId="urn:microsoft.com/office/officeart/2018/2/layout/IconCircleList"/>
    <dgm:cxn modelId="{6FAB952D-12E0-4812-97DF-C8C4EF546461}" type="presParOf" srcId="{1E9BB3CD-0629-4C36-8444-2775884DECA3}" destId="{4F5E2519-DE9C-4DAD-AA32-D4853C3F18FF}" srcOrd="1" destOrd="0" presId="urn:microsoft.com/office/officeart/2018/2/layout/IconCircleList"/>
    <dgm:cxn modelId="{37561B19-E87E-477B-AED4-C26E8558A0AE}" type="presParOf" srcId="{1E9BB3CD-0629-4C36-8444-2775884DECA3}" destId="{D10F453E-6F9B-4ACB-B9BE-2BA22F156BAB}" srcOrd="2" destOrd="0" presId="urn:microsoft.com/office/officeart/2018/2/layout/IconCircleList"/>
    <dgm:cxn modelId="{07DF7CE9-A773-44A9-BBF8-4D157377FFDA}" type="presParOf" srcId="{1E9BB3CD-0629-4C36-8444-2775884DECA3}" destId="{F33233A9-68E9-45E3-B0EE-3DF5FCD45118}" srcOrd="3" destOrd="0" presId="urn:microsoft.com/office/officeart/2018/2/layout/IconCircleList"/>
    <dgm:cxn modelId="{E0284065-B310-4FB9-8A52-7C1D27A44F8B}" type="presParOf" srcId="{1B46DFD0-5320-41B0-BC81-048A0A70316D}" destId="{0B2E8405-BB3A-4C7C-8D2F-08096A57C668}" srcOrd="1" destOrd="0" presId="urn:microsoft.com/office/officeart/2018/2/layout/IconCircleList"/>
    <dgm:cxn modelId="{05DB8F94-1718-4B1D-9A1F-BF9066A1F4AE}" type="presParOf" srcId="{1B46DFD0-5320-41B0-BC81-048A0A70316D}" destId="{123D13A7-054B-4180-BA7F-015CEDAFF01A}" srcOrd="2" destOrd="0" presId="urn:microsoft.com/office/officeart/2018/2/layout/IconCircleList"/>
    <dgm:cxn modelId="{2605873B-8A70-4FA9-A0E2-6B0D87182FFC}" type="presParOf" srcId="{123D13A7-054B-4180-BA7F-015CEDAFF01A}" destId="{C6DDD6F4-E424-40B3-8154-B137A71CD266}" srcOrd="0" destOrd="0" presId="urn:microsoft.com/office/officeart/2018/2/layout/IconCircleList"/>
    <dgm:cxn modelId="{413E862C-2DAE-48F9-8BA2-2B4759EC78CE}" type="presParOf" srcId="{123D13A7-054B-4180-BA7F-015CEDAFF01A}" destId="{AE6BC8F4-75B1-4A0B-ACCE-999B6129B213}" srcOrd="1" destOrd="0" presId="urn:microsoft.com/office/officeart/2018/2/layout/IconCircleList"/>
    <dgm:cxn modelId="{F2F1FAF9-6606-4005-A60D-E31991770672}" type="presParOf" srcId="{123D13A7-054B-4180-BA7F-015CEDAFF01A}" destId="{1881F907-A62D-45C8-99CE-4F7C952C146A}" srcOrd="2" destOrd="0" presId="urn:microsoft.com/office/officeart/2018/2/layout/IconCircleList"/>
    <dgm:cxn modelId="{5A705E12-FE07-4480-BA60-F72A8265DD97}" type="presParOf" srcId="{123D13A7-054B-4180-BA7F-015CEDAFF01A}" destId="{56DEBC5B-6FF2-43D7-A0BA-A36DC5B87ECF}" srcOrd="3" destOrd="0" presId="urn:microsoft.com/office/officeart/2018/2/layout/IconCircleList"/>
    <dgm:cxn modelId="{AA2755D8-3C56-44D9-A39A-1AB4869F242D}" type="presParOf" srcId="{1B46DFD0-5320-41B0-BC81-048A0A70316D}" destId="{B50BB9E6-64AB-4241-8AA4-198BCC3F4737}" srcOrd="3" destOrd="0" presId="urn:microsoft.com/office/officeart/2018/2/layout/IconCircleList"/>
    <dgm:cxn modelId="{E86E200F-EA0D-4B56-A6B7-AC077848B77E}" type="presParOf" srcId="{1B46DFD0-5320-41B0-BC81-048A0A70316D}" destId="{35C53CB2-75A9-4B46-8F20-4326C0454127}" srcOrd="4" destOrd="0" presId="urn:microsoft.com/office/officeart/2018/2/layout/IconCircleList"/>
    <dgm:cxn modelId="{344BF38D-6592-41EC-994E-A7DE6298ED00}" type="presParOf" srcId="{35C53CB2-75A9-4B46-8F20-4326C0454127}" destId="{7E3019BD-BF20-4F0C-B915-34C358E2CC8A}" srcOrd="0" destOrd="0" presId="urn:microsoft.com/office/officeart/2018/2/layout/IconCircleList"/>
    <dgm:cxn modelId="{C851935A-3759-434F-9227-9BAC315EDCBE}" type="presParOf" srcId="{35C53CB2-75A9-4B46-8F20-4326C0454127}" destId="{E2C569B1-1458-4A8D-882E-7317E5AC34D9}" srcOrd="1" destOrd="0" presId="urn:microsoft.com/office/officeart/2018/2/layout/IconCircleList"/>
    <dgm:cxn modelId="{722A2197-12EC-40D4-90BA-F8821FD4E9B0}" type="presParOf" srcId="{35C53CB2-75A9-4B46-8F20-4326C0454127}" destId="{58BEC1B1-C47A-4BE7-870C-E958C348D1EF}" srcOrd="2" destOrd="0" presId="urn:microsoft.com/office/officeart/2018/2/layout/IconCircleList"/>
    <dgm:cxn modelId="{AE795528-0455-4BD1-81BB-2FCF0904FDD9}" type="presParOf" srcId="{35C53CB2-75A9-4B46-8F20-4326C0454127}" destId="{4008A710-970B-4FA0-A699-2B41CA2D89B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60C6F0-85AE-48F0-B187-078F7616764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F4684D5-203C-4BB7-AEBB-57430D074051}">
      <dgm:prSet phldrT="[Text]" custT="1"/>
      <dgm:spPr/>
      <dgm:t>
        <a:bodyPr/>
        <a:lstStyle/>
        <a:p>
          <a:r>
            <a:rPr lang="en-US" altLang="en-US" sz="1600" dirty="0" err="1">
              <a:latin typeface="Arial" panose="020B0604020202020204" pitchFamily="34" charset="0"/>
            </a:rPr>
            <a:t>product_class</a:t>
          </a:r>
          <a:endParaRPr lang="en-US" sz="1600" dirty="0"/>
        </a:p>
      </dgm:t>
    </dgm:pt>
    <dgm:pt modelId="{C4BF7DCA-11F6-48E5-A684-4F38E25D1A24}" type="parTrans" cxnId="{3E8E4A30-75B3-409E-8282-DAE9A5EED9A2}">
      <dgm:prSet/>
      <dgm:spPr/>
      <dgm:t>
        <a:bodyPr/>
        <a:lstStyle/>
        <a:p>
          <a:endParaRPr lang="en-US" sz="4400"/>
        </a:p>
      </dgm:t>
    </dgm:pt>
    <dgm:pt modelId="{A9054621-B554-4345-9C02-FB0C9895D0E9}" type="sibTrans" cxnId="{3E8E4A30-75B3-409E-8282-DAE9A5EED9A2}">
      <dgm:prSet/>
      <dgm:spPr/>
      <dgm:t>
        <a:bodyPr/>
        <a:lstStyle/>
        <a:p>
          <a:endParaRPr lang="en-US" sz="4400"/>
        </a:p>
      </dgm:t>
    </dgm:pt>
    <dgm:pt modelId="{7E093A03-0727-49A6-BB59-E74A456E15BD}">
      <dgm:prSet phldrT="[Text]" custT="1"/>
      <dgm:spPr/>
      <dgm:t>
        <a:bodyPr/>
        <a:lstStyle/>
        <a:p>
          <a:r>
            <a:rPr lang="en-US" altLang="en-US" sz="1600" dirty="0" err="1">
              <a:latin typeface="Arial" panose="020B0604020202020204" pitchFamily="34" charset="0"/>
            </a:rPr>
            <a:t>product_size</a:t>
          </a:r>
          <a:endParaRPr lang="en-US" sz="1600" dirty="0"/>
        </a:p>
      </dgm:t>
    </dgm:pt>
    <dgm:pt modelId="{1696A0D3-98FC-44F1-B50E-3983E246264F}" type="parTrans" cxnId="{E00B5361-DF33-4DBF-AD24-63E1E14DB523}">
      <dgm:prSet/>
      <dgm:spPr/>
      <dgm:t>
        <a:bodyPr/>
        <a:lstStyle/>
        <a:p>
          <a:endParaRPr lang="en-US" sz="4400"/>
        </a:p>
      </dgm:t>
    </dgm:pt>
    <dgm:pt modelId="{0F1FF3F3-1BF3-4EF2-B376-0215C0AF2315}" type="sibTrans" cxnId="{E00B5361-DF33-4DBF-AD24-63E1E14DB523}">
      <dgm:prSet/>
      <dgm:spPr/>
      <dgm:t>
        <a:bodyPr/>
        <a:lstStyle/>
        <a:p>
          <a:endParaRPr lang="en-US" sz="4400"/>
        </a:p>
      </dgm:t>
    </dgm:pt>
    <dgm:pt modelId="{04138EA4-58F2-40FE-94EC-D68A43449ED4}">
      <dgm:prSet phldrT="[Text]" custT="1"/>
      <dgm:spPr/>
      <dgm:t>
        <a:bodyPr/>
        <a:lstStyle/>
        <a:p>
          <a:r>
            <a:rPr lang="en-US" altLang="en-US" sz="1800" dirty="0" err="1">
              <a:latin typeface="Arial" panose="020B0604020202020204" pitchFamily="34" charset="0"/>
            </a:rPr>
            <a:t>product_first_sold_date</a:t>
          </a:r>
          <a:endParaRPr lang="en-US" sz="1800" dirty="0"/>
        </a:p>
      </dgm:t>
    </dgm:pt>
    <dgm:pt modelId="{819F1D6E-D9AC-4724-85E5-78D164F61117}" type="parTrans" cxnId="{75B89A1D-6A06-41AC-A1B8-4D33DDA60806}">
      <dgm:prSet/>
      <dgm:spPr/>
      <dgm:t>
        <a:bodyPr/>
        <a:lstStyle/>
        <a:p>
          <a:endParaRPr lang="en-US" sz="4400"/>
        </a:p>
      </dgm:t>
    </dgm:pt>
    <dgm:pt modelId="{EEC5E18C-932D-4E67-A04C-1BCA02587170}" type="sibTrans" cxnId="{75B89A1D-6A06-41AC-A1B8-4D33DDA60806}">
      <dgm:prSet/>
      <dgm:spPr/>
      <dgm:t>
        <a:bodyPr/>
        <a:lstStyle/>
        <a:p>
          <a:endParaRPr lang="en-US" sz="4400"/>
        </a:p>
      </dgm:t>
    </dgm:pt>
    <dgm:pt modelId="{5D175DFC-D4E1-408A-A859-A700990E00F4}">
      <dgm:prSet phldrT="[Text]" custT="1"/>
      <dgm:spPr/>
      <dgm:t>
        <a:bodyPr/>
        <a:lstStyle/>
        <a:p>
          <a:r>
            <a:rPr lang="en-US" altLang="en-US" sz="1600" dirty="0">
              <a:latin typeface="Arial" panose="020B0604020202020204" pitchFamily="34" charset="0"/>
            </a:rPr>
            <a:t>Day , month </a:t>
          </a:r>
          <a:endParaRPr lang="en-US" sz="1600" dirty="0"/>
        </a:p>
      </dgm:t>
    </dgm:pt>
    <dgm:pt modelId="{7F2D9015-5EF4-4551-A865-C223F3439A28}" type="parTrans" cxnId="{6B8EF2D1-5267-4DA4-9A9E-A93699BD1393}">
      <dgm:prSet/>
      <dgm:spPr/>
      <dgm:t>
        <a:bodyPr/>
        <a:lstStyle/>
        <a:p>
          <a:endParaRPr lang="en-US" sz="4400"/>
        </a:p>
      </dgm:t>
    </dgm:pt>
    <dgm:pt modelId="{54A02759-6D83-4C39-9DBF-1CC8297098FC}" type="sibTrans" cxnId="{6B8EF2D1-5267-4DA4-9A9E-A93699BD1393}">
      <dgm:prSet/>
      <dgm:spPr/>
      <dgm:t>
        <a:bodyPr/>
        <a:lstStyle/>
        <a:p>
          <a:endParaRPr lang="en-US" sz="4400"/>
        </a:p>
      </dgm:t>
    </dgm:pt>
    <dgm:pt modelId="{703F835C-7352-4B6E-B3F9-44DF79E8EA12}">
      <dgm:prSet phldrT="[Text]" custT="1"/>
      <dgm:spPr/>
      <dgm:t>
        <a:bodyPr/>
        <a:lstStyle/>
        <a:p>
          <a:r>
            <a:rPr lang="en-US" sz="1600" dirty="0"/>
            <a:t>Brand</a:t>
          </a:r>
        </a:p>
      </dgm:t>
    </dgm:pt>
    <dgm:pt modelId="{C49A788E-52D1-4F68-A673-7D6F32823592}" type="parTrans" cxnId="{948E21B4-95D5-444B-A2BE-040EB62377E1}">
      <dgm:prSet/>
      <dgm:spPr/>
      <dgm:t>
        <a:bodyPr/>
        <a:lstStyle/>
        <a:p>
          <a:endParaRPr lang="en-US" sz="4400"/>
        </a:p>
      </dgm:t>
    </dgm:pt>
    <dgm:pt modelId="{67C683C5-88E0-4456-8DE5-E76CCCCDB859}" type="sibTrans" cxnId="{948E21B4-95D5-444B-A2BE-040EB62377E1}">
      <dgm:prSet/>
      <dgm:spPr/>
      <dgm:t>
        <a:bodyPr/>
        <a:lstStyle/>
        <a:p>
          <a:endParaRPr lang="en-US" sz="4400"/>
        </a:p>
      </dgm:t>
    </dgm:pt>
    <dgm:pt modelId="{4CD0CE02-5176-4298-8C94-D4010B4FF930}">
      <dgm:prSet custT="1"/>
      <dgm:spPr/>
      <dgm:t>
        <a:bodyPr/>
        <a:lstStyle/>
        <a:p>
          <a:r>
            <a:rPr lang="en-US" altLang="en-US" sz="1600">
              <a:latin typeface="Arial" panose="020B0604020202020204" pitchFamily="34" charset="0"/>
            </a:rPr>
            <a:t>product_line</a:t>
          </a:r>
          <a:endParaRPr lang="en-US" sz="1600"/>
        </a:p>
      </dgm:t>
    </dgm:pt>
    <dgm:pt modelId="{66D54926-3D3E-4167-A8A7-0045E866F399}" type="parTrans" cxnId="{A5D0BB12-0413-403C-9490-47B9F61ED3E3}">
      <dgm:prSet/>
      <dgm:spPr/>
      <dgm:t>
        <a:bodyPr/>
        <a:lstStyle/>
        <a:p>
          <a:endParaRPr lang="en-US" sz="4400"/>
        </a:p>
      </dgm:t>
    </dgm:pt>
    <dgm:pt modelId="{DD8D4A47-4716-42F4-A2F2-46257BB7019E}" type="sibTrans" cxnId="{A5D0BB12-0413-403C-9490-47B9F61ED3E3}">
      <dgm:prSet/>
      <dgm:spPr/>
      <dgm:t>
        <a:bodyPr/>
        <a:lstStyle/>
        <a:p>
          <a:endParaRPr lang="en-US" sz="4400"/>
        </a:p>
      </dgm:t>
    </dgm:pt>
    <dgm:pt modelId="{19CA9F67-E522-4977-B6A5-73443D14241C}">
      <dgm:prSet custT="1"/>
      <dgm:spPr/>
      <dgm:t>
        <a:bodyPr/>
        <a:lstStyle/>
        <a:p>
          <a:r>
            <a:rPr lang="en-US" altLang="en-US" sz="1600" dirty="0">
              <a:latin typeface="Arial" panose="020B0604020202020204" pitchFamily="34" charset="0"/>
            </a:rPr>
            <a:t>past_3_years_bike_related_purchases</a:t>
          </a:r>
          <a:endParaRPr lang="en-US" sz="1600" dirty="0"/>
        </a:p>
      </dgm:t>
    </dgm:pt>
    <dgm:pt modelId="{AE1E21EA-8E5F-4357-879C-F2AC2EF0260B}" type="parTrans" cxnId="{BCEED652-7661-4990-8D02-76231B9A5F7E}">
      <dgm:prSet/>
      <dgm:spPr/>
      <dgm:t>
        <a:bodyPr/>
        <a:lstStyle/>
        <a:p>
          <a:endParaRPr lang="en-US" sz="4400"/>
        </a:p>
      </dgm:t>
    </dgm:pt>
    <dgm:pt modelId="{64445ABE-461E-408E-81CD-4F324548AB0F}" type="sibTrans" cxnId="{BCEED652-7661-4990-8D02-76231B9A5F7E}">
      <dgm:prSet/>
      <dgm:spPr/>
      <dgm:t>
        <a:bodyPr/>
        <a:lstStyle/>
        <a:p>
          <a:endParaRPr lang="en-US" sz="4400"/>
        </a:p>
      </dgm:t>
    </dgm:pt>
    <dgm:pt modelId="{B969D96B-802E-4D24-B1C6-AA22F169723E}">
      <dgm:prSet custT="1"/>
      <dgm:spPr/>
      <dgm:t>
        <a:bodyPr/>
        <a:lstStyle/>
        <a:p>
          <a:r>
            <a:rPr lang="en-US" altLang="en-US" sz="1600" dirty="0" err="1">
              <a:latin typeface="Arial" panose="020B0604020202020204" pitchFamily="34" charset="0"/>
            </a:rPr>
            <a:t>wealth_segment</a:t>
          </a:r>
          <a:endParaRPr lang="en-US" sz="1600" dirty="0"/>
        </a:p>
      </dgm:t>
    </dgm:pt>
    <dgm:pt modelId="{6DF5AA5B-55EB-4602-85FC-70D0FD0E75F8}" type="parTrans" cxnId="{E2F4085D-4B52-4D27-887C-4FB479CFDDDD}">
      <dgm:prSet/>
      <dgm:spPr/>
      <dgm:t>
        <a:bodyPr/>
        <a:lstStyle/>
        <a:p>
          <a:endParaRPr lang="en-US" sz="4400"/>
        </a:p>
      </dgm:t>
    </dgm:pt>
    <dgm:pt modelId="{2A8B9158-2249-4D1D-847D-899A156FEDA4}" type="sibTrans" cxnId="{E2F4085D-4B52-4D27-887C-4FB479CFDDDD}">
      <dgm:prSet/>
      <dgm:spPr/>
      <dgm:t>
        <a:bodyPr/>
        <a:lstStyle/>
        <a:p>
          <a:endParaRPr lang="en-US" sz="4400"/>
        </a:p>
      </dgm:t>
    </dgm:pt>
    <dgm:pt modelId="{59E30A5E-B44D-44A8-8E4C-A38892E22FF2}">
      <dgm:prSet custT="1"/>
      <dgm:spPr/>
      <dgm:t>
        <a:bodyPr/>
        <a:lstStyle/>
        <a:p>
          <a:r>
            <a:rPr lang="en-US" altLang="en-US" sz="1600">
              <a:latin typeface="Arial" panose="020B0604020202020204" pitchFamily="34" charset="0"/>
            </a:rPr>
            <a:t>owns_car</a:t>
          </a:r>
          <a:endParaRPr lang="en-US" sz="1600"/>
        </a:p>
      </dgm:t>
    </dgm:pt>
    <dgm:pt modelId="{DE99FF71-ADA4-4786-B775-39BE1945D82C}" type="parTrans" cxnId="{473CBCB9-2A87-4A34-869D-4F73A0F8C118}">
      <dgm:prSet/>
      <dgm:spPr/>
      <dgm:t>
        <a:bodyPr/>
        <a:lstStyle/>
        <a:p>
          <a:endParaRPr lang="en-US" sz="4400"/>
        </a:p>
      </dgm:t>
    </dgm:pt>
    <dgm:pt modelId="{0BFBEB16-4ABF-4FA4-B681-5B5AA237827F}" type="sibTrans" cxnId="{473CBCB9-2A87-4A34-869D-4F73A0F8C118}">
      <dgm:prSet/>
      <dgm:spPr/>
      <dgm:t>
        <a:bodyPr/>
        <a:lstStyle/>
        <a:p>
          <a:endParaRPr lang="en-US" sz="4400"/>
        </a:p>
      </dgm:t>
    </dgm:pt>
    <dgm:pt modelId="{8A5966C0-787E-4034-AE58-A81CA581ED07}">
      <dgm:prSet custT="1"/>
      <dgm:spPr/>
      <dgm:t>
        <a:bodyPr/>
        <a:lstStyle/>
        <a:p>
          <a:r>
            <a:rPr lang="en-US" altLang="en-US" sz="1600">
              <a:latin typeface="Arial" panose="020B0604020202020204" pitchFamily="34" charset="0"/>
            </a:rPr>
            <a:t>tenure</a:t>
          </a:r>
          <a:endParaRPr lang="en-US" sz="1600"/>
        </a:p>
      </dgm:t>
    </dgm:pt>
    <dgm:pt modelId="{37575D5D-0EE7-47EC-93FD-2DA33F1FA985}" type="parTrans" cxnId="{F032AFF6-F9AF-41C3-9F5D-63911DC1F421}">
      <dgm:prSet/>
      <dgm:spPr/>
      <dgm:t>
        <a:bodyPr/>
        <a:lstStyle/>
        <a:p>
          <a:endParaRPr lang="en-US" sz="4400"/>
        </a:p>
      </dgm:t>
    </dgm:pt>
    <dgm:pt modelId="{F3525FA5-9C6E-4227-8038-35AAAA5C8F55}" type="sibTrans" cxnId="{F032AFF6-F9AF-41C3-9F5D-63911DC1F421}">
      <dgm:prSet/>
      <dgm:spPr/>
      <dgm:t>
        <a:bodyPr/>
        <a:lstStyle/>
        <a:p>
          <a:endParaRPr lang="en-US" sz="4400"/>
        </a:p>
      </dgm:t>
    </dgm:pt>
    <dgm:pt modelId="{B6A7F688-4ED8-4C12-9000-E4AD197FC22B}">
      <dgm:prSet custT="1"/>
      <dgm:spPr/>
      <dgm:t>
        <a:bodyPr/>
        <a:lstStyle/>
        <a:p>
          <a:r>
            <a:rPr lang="en-US" altLang="en-US" sz="1600">
              <a:latin typeface="Arial" panose="020B0604020202020204" pitchFamily="34" charset="0"/>
            </a:rPr>
            <a:t>customer_age</a:t>
          </a:r>
          <a:endParaRPr lang="en-US" sz="1600"/>
        </a:p>
      </dgm:t>
    </dgm:pt>
    <dgm:pt modelId="{A3ECDA2A-0AC9-4070-B769-F44D51F8B3E9}" type="parTrans" cxnId="{F7D02E0A-CC1D-4E5D-AC17-D97C46B3D7D2}">
      <dgm:prSet/>
      <dgm:spPr/>
      <dgm:t>
        <a:bodyPr/>
        <a:lstStyle/>
        <a:p>
          <a:endParaRPr lang="en-US" sz="4400"/>
        </a:p>
      </dgm:t>
    </dgm:pt>
    <dgm:pt modelId="{FC66D4CF-3608-4EB9-A7E2-63AC35058083}" type="sibTrans" cxnId="{F7D02E0A-CC1D-4E5D-AC17-D97C46B3D7D2}">
      <dgm:prSet/>
      <dgm:spPr/>
      <dgm:t>
        <a:bodyPr/>
        <a:lstStyle/>
        <a:p>
          <a:endParaRPr lang="en-US" sz="4400"/>
        </a:p>
      </dgm:t>
    </dgm:pt>
    <dgm:pt modelId="{0D38FA69-073B-477F-9FF3-F8D66F8A6668}">
      <dgm:prSet custT="1"/>
      <dgm:spPr/>
      <dgm:t>
        <a:bodyPr/>
        <a:lstStyle/>
        <a:p>
          <a:r>
            <a:rPr lang="en-US" altLang="en-US" sz="1600">
              <a:latin typeface="Arial" panose="020B0604020202020204" pitchFamily="34" charset="0"/>
            </a:rPr>
            <a:t>profit</a:t>
          </a:r>
          <a:endParaRPr lang="en-US" sz="1600"/>
        </a:p>
      </dgm:t>
    </dgm:pt>
    <dgm:pt modelId="{A3E136C6-6D62-4BF7-AFBB-59EE316D86FF}" type="parTrans" cxnId="{D468C895-740E-489F-91F2-5289930590F6}">
      <dgm:prSet/>
      <dgm:spPr/>
      <dgm:t>
        <a:bodyPr/>
        <a:lstStyle/>
        <a:p>
          <a:endParaRPr lang="en-US" sz="4400"/>
        </a:p>
      </dgm:t>
    </dgm:pt>
    <dgm:pt modelId="{748F2B5A-5E75-4D0D-B8AE-369162F2D3F4}" type="sibTrans" cxnId="{D468C895-740E-489F-91F2-5289930590F6}">
      <dgm:prSet/>
      <dgm:spPr/>
      <dgm:t>
        <a:bodyPr/>
        <a:lstStyle/>
        <a:p>
          <a:endParaRPr lang="en-US" sz="4400"/>
        </a:p>
      </dgm:t>
    </dgm:pt>
    <dgm:pt modelId="{D879FAEC-C37D-4CA3-A634-3B29CEE0250A}" type="pres">
      <dgm:prSet presAssocID="{BF60C6F0-85AE-48F0-B187-078F76167642}" presName="diagram" presStyleCnt="0">
        <dgm:presLayoutVars>
          <dgm:dir/>
          <dgm:resizeHandles val="exact"/>
        </dgm:presLayoutVars>
      </dgm:prSet>
      <dgm:spPr/>
    </dgm:pt>
    <dgm:pt modelId="{2EAEE8A8-2E94-4FD5-A311-C176A06E6B53}" type="pres">
      <dgm:prSet presAssocID="{EF4684D5-203C-4BB7-AEBB-57430D074051}" presName="node" presStyleLbl="node1" presStyleIdx="0" presStyleCnt="12">
        <dgm:presLayoutVars>
          <dgm:bulletEnabled val="1"/>
        </dgm:presLayoutVars>
      </dgm:prSet>
      <dgm:spPr/>
    </dgm:pt>
    <dgm:pt modelId="{B4B4F580-25A0-44A3-85A8-72B46CF43491}" type="pres">
      <dgm:prSet presAssocID="{A9054621-B554-4345-9C02-FB0C9895D0E9}" presName="sibTrans" presStyleCnt="0"/>
      <dgm:spPr/>
    </dgm:pt>
    <dgm:pt modelId="{A22472C3-6D44-42A2-B5FE-244B54090D46}" type="pres">
      <dgm:prSet presAssocID="{7E093A03-0727-49A6-BB59-E74A456E15BD}" presName="node" presStyleLbl="node1" presStyleIdx="1" presStyleCnt="12">
        <dgm:presLayoutVars>
          <dgm:bulletEnabled val="1"/>
        </dgm:presLayoutVars>
      </dgm:prSet>
      <dgm:spPr/>
    </dgm:pt>
    <dgm:pt modelId="{04FF68A4-2B6D-44C0-A9BA-2C0D32C46B39}" type="pres">
      <dgm:prSet presAssocID="{0F1FF3F3-1BF3-4EF2-B376-0215C0AF2315}" presName="sibTrans" presStyleCnt="0"/>
      <dgm:spPr/>
    </dgm:pt>
    <dgm:pt modelId="{82EC494E-A4F1-4059-9A92-E826D53FD468}" type="pres">
      <dgm:prSet presAssocID="{04138EA4-58F2-40FE-94EC-D68A43449ED4}" presName="node" presStyleLbl="node1" presStyleIdx="2" presStyleCnt="12">
        <dgm:presLayoutVars>
          <dgm:bulletEnabled val="1"/>
        </dgm:presLayoutVars>
      </dgm:prSet>
      <dgm:spPr/>
    </dgm:pt>
    <dgm:pt modelId="{3FB5B908-C418-4163-B6E2-5B4F41B0E839}" type="pres">
      <dgm:prSet presAssocID="{EEC5E18C-932D-4E67-A04C-1BCA02587170}" presName="sibTrans" presStyleCnt="0"/>
      <dgm:spPr/>
    </dgm:pt>
    <dgm:pt modelId="{63231FDE-5A49-4ADD-B59C-881378990311}" type="pres">
      <dgm:prSet presAssocID="{5D175DFC-D4E1-408A-A859-A700990E00F4}" presName="node" presStyleLbl="node1" presStyleIdx="3" presStyleCnt="12">
        <dgm:presLayoutVars>
          <dgm:bulletEnabled val="1"/>
        </dgm:presLayoutVars>
      </dgm:prSet>
      <dgm:spPr/>
    </dgm:pt>
    <dgm:pt modelId="{747EB0DC-C6DD-473D-A06C-93D2B7F8A515}" type="pres">
      <dgm:prSet presAssocID="{54A02759-6D83-4C39-9DBF-1CC8297098FC}" presName="sibTrans" presStyleCnt="0"/>
      <dgm:spPr/>
    </dgm:pt>
    <dgm:pt modelId="{D55BFE61-C01D-461C-8608-8EEA1CACB646}" type="pres">
      <dgm:prSet presAssocID="{703F835C-7352-4B6E-B3F9-44DF79E8EA12}" presName="node" presStyleLbl="node1" presStyleIdx="4" presStyleCnt="12">
        <dgm:presLayoutVars>
          <dgm:bulletEnabled val="1"/>
        </dgm:presLayoutVars>
      </dgm:prSet>
      <dgm:spPr/>
    </dgm:pt>
    <dgm:pt modelId="{855CC75E-F068-473B-82FB-EBC9D4A52B02}" type="pres">
      <dgm:prSet presAssocID="{67C683C5-88E0-4456-8DE5-E76CCCCDB859}" presName="sibTrans" presStyleCnt="0"/>
      <dgm:spPr/>
    </dgm:pt>
    <dgm:pt modelId="{DAFC6336-C6B2-4146-97F0-42EB4BCA4B39}" type="pres">
      <dgm:prSet presAssocID="{4CD0CE02-5176-4298-8C94-D4010B4FF930}" presName="node" presStyleLbl="node1" presStyleIdx="5" presStyleCnt="12">
        <dgm:presLayoutVars>
          <dgm:bulletEnabled val="1"/>
        </dgm:presLayoutVars>
      </dgm:prSet>
      <dgm:spPr/>
    </dgm:pt>
    <dgm:pt modelId="{45C0FA39-49E0-4703-A313-C2CC3E47F463}" type="pres">
      <dgm:prSet presAssocID="{DD8D4A47-4716-42F4-A2F2-46257BB7019E}" presName="sibTrans" presStyleCnt="0"/>
      <dgm:spPr/>
    </dgm:pt>
    <dgm:pt modelId="{37C350DB-0D2E-4129-8665-4E0D75D0B432}" type="pres">
      <dgm:prSet presAssocID="{19CA9F67-E522-4977-B6A5-73443D14241C}" presName="node" presStyleLbl="node1" presStyleIdx="6" presStyleCnt="12">
        <dgm:presLayoutVars>
          <dgm:bulletEnabled val="1"/>
        </dgm:presLayoutVars>
      </dgm:prSet>
      <dgm:spPr/>
    </dgm:pt>
    <dgm:pt modelId="{0C0C05A4-747F-413E-B9E0-E6B4FE2A7B54}" type="pres">
      <dgm:prSet presAssocID="{64445ABE-461E-408E-81CD-4F324548AB0F}" presName="sibTrans" presStyleCnt="0"/>
      <dgm:spPr/>
    </dgm:pt>
    <dgm:pt modelId="{0D69E75E-47B9-4DE9-BC98-B2A9371B553A}" type="pres">
      <dgm:prSet presAssocID="{B969D96B-802E-4D24-B1C6-AA22F169723E}" presName="node" presStyleLbl="node1" presStyleIdx="7" presStyleCnt="12">
        <dgm:presLayoutVars>
          <dgm:bulletEnabled val="1"/>
        </dgm:presLayoutVars>
      </dgm:prSet>
      <dgm:spPr/>
    </dgm:pt>
    <dgm:pt modelId="{C95E3F7D-5055-4806-BA5F-46A2E384BB31}" type="pres">
      <dgm:prSet presAssocID="{2A8B9158-2249-4D1D-847D-899A156FEDA4}" presName="sibTrans" presStyleCnt="0"/>
      <dgm:spPr/>
    </dgm:pt>
    <dgm:pt modelId="{9E8E178D-7765-4775-BF47-98F50E981E39}" type="pres">
      <dgm:prSet presAssocID="{59E30A5E-B44D-44A8-8E4C-A38892E22FF2}" presName="node" presStyleLbl="node1" presStyleIdx="8" presStyleCnt="12">
        <dgm:presLayoutVars>
          <dgm:bulletEnabled val="1"/>
        </dgm:presLayoutVars>
      </dgm:prSet>
      <dgm:spPr/>
    </dgm:pt>
    <dgm:pt modelId="{DE54AF5B-62C7-4CA8-A4EA-846B7A9BA36A}" type="pres">
      <dgm:prSet presAssocID="{0BFBEB16-4ABF-4FA4-B681-5B5AA237827F}" presName="sibTrans" presStyleCnt="0"/>
      <dgm:spPr/>
    </dgm:pt>
    <dgm:pt modelId="{277E9BC5-7C4B-48D7-8B20-AFF39AD80E36}" type="pres">
      <dgm:prSet presAssocID="{8A5966C0-787E-4034-AE58-A81CA581ED07}" presName="node" presStyleLbl="node1" presStyleIdx="9" presStyleCnt="12">
        <dgm:presLayoutVars>
          <dgm:bulletEnabled val="1"/>
        </dgm:presLayoutVars>
      </dgm:prSet>
      <dgm:spPr/>
    </dgm:pt>
    <dgm:pt modelId="{3BCAFD20-4E33-4ED1-9807-559BE9109E44}" type="pres">
      <dgm:prSet presAssocID="{F3525FA5-9C6E-4227-8038-35AAAA5C8F55}" presName="sibTrans" presStyleCnt="0"/>
      <dgm:spPr/>
    </dgm:pt>
    <dgm:pt modelId="{066333AE-6572-4BD4-93FA-70F49F0544A3}" type="pres">
      <dgm:prSet presAssocID="{B6A7F688-4ED8-4C12-9000-E4AD197FC22B}" presName="node" presStyleLbl="node1" presStyleIdx="10" presStyleCnt="12">
        <dgm:presLayoutVars>
          <dgm:bulletEnabled val="1"/>
        </dgm:presLayoutVars>
      </dgm:prSet>
      <dgm:spPr/>
    </dgm:pt>
    <dgm:pt modelId="{D849039E-B698-4E3A-AE89-BF0C95AD3BE1}" type="pres">
      <dgm:prSet presAssocID="{FC66D4CF-3608-4EB9-A7E2-63AC35058083}" presName="sibTrans" presStyleCnt="0"/>
      <dgm:spPr/>
    </dgm:pt>
    <dgm:pt modelId="{C743A67A-6E38-402B-8A96-351D3C946D5F}" type="pres">
      <dgm:prSet presAssocID="{0D38FA69-073B-477F-9FF3-F8D66F8A6668}" presName="node" presStyleLbl="node1" presStyleIdx="11" presStyleCnt="12">
        <dgm:presLayoutVars>
          <dgm:bulletEnabled val="1"/>
        </dgm:presLayoutVars>
      </dgm:prSet>
      <dgm:spPr/>
    </dgm:pt>
  </dgm:ptLst>
  <dgm:cxnLst>
    <dgm:cxn modelId="{61CE3000-C05E-4052-B40A-E188E5EB5547}" type="presOf" srcId="{5D175DFC-D4E1-408A-A859-A700990E00F4}" destId="{63231FDE-5A49-4ADD-B59C-881378990311}" srcOrd="0" destOrd="0" presId="urn:microsoft.com/office/officeart/2005/8/layout/default"/>
    <dgm:cxn modelId="{F7D02E0A-CC1D-4E5D-AC17-D97C46B3D7D2}" srcId="{BF60C6F0-85AE-48F0-B187-078F76167642}" destId="{B6A7F688-4ED8-4C12-9000-E4AD197FC22B}" srcOrd="10" destOrd="0" parTransId="{A3ECDA2A-0AC9-4070-B769-F44D51F8B3E9}" sibTransId="{FC66D4CF-3608-4EB9-A7E2-63AC35058083}"/>
    <dgm:cxn modelId="{F541DC0D-3BA0-4CA1-99A8-85B580CC0E74}" type="presOf" srcId="{19CA9F67-E522-4977-B6A5-73443D14241C}" destId="{37C350DB-0D2E-4129-8665-4E0D75D0B432}" srcOrd="0" destOrd="0" presId="urn:microsoft.com/office/officeart/2005/8/layout/default"/>
    <dgm:cxn modelId="{A5D0BB12-0413-403C-9490-47B9F61ED3E3}" srcId="{BF60C6F0-85AE-48F0-B187-078F76167642}" destId="{4CD0CE02-5176-4298-8C94-D4010B4FF930}" srcOrd="5" destOrd="0" parTransId="{66D54926-3D3E-4167-A8A7-0045E866F399}" sibTransId="{DD8D4A47-4716-42F4-A2F2-46257BB7019E}"/>
    <dgm:cxn modelId="{A8C3AD16-0873-4F73-AD6C-93FA9EC9F524}" type="presOf" srcId="{0D38FA69-073B-477F-9FF3-F8D66F8A6668}" destId="{C743A67A-6E38-402B-8A96-351D3C946D5F}" srcOrd="0" destOrd="0" presId="urn:microsoft.com/office/officeart/2005/8/layout/default"/>
    <dgm:cxn modelId="{D7400E17-168F-429F-A618-3802F54EEE0A}" type="presOf" srcId="{59E30A5E-B44D-44A8-8E4C-A38892E22FF2}" destId="{9E8E178D-7765-4775-BF47-98F50E981E39}" srcOrd="0" destOrd="0" presId="urn:microsoft.com/office/officeart/2005/8/layout/default"/>
    <dgm:cxn modelId="{B56B4E1C-08EB-4B73-9239-33B95F1F91B3}" type="presOf" srcId="{B969D96B-802E-4D24-B1C6-AA22F169723E}" destId="{0D69E75E-47B9-4DE9-BC98-B2A9371B553A}" srcOrd="0" destOrd="0" presId="urn:microsoft.com/office/officeart/2005/8/layout/default"/>
    <dgm:cxn modelId="{75B89A1D-6A06-41AC-A1B8-4D33DDA60806}" srcId="{BF60C6F0-85AE-48F0-B187-078F76167642}" destId="{04138EA4-58F2-40FE-94EC-D68A43449ED4}" srcOrd="2" destOrd="0" parTransId="{819F1D6E-D9AC-4724-85E5-78D164F61117}" sibTransId="{EEC5E18C-932D-4E67-A04C-1BCA02587170}"/>
    <dgm:cxn modelId="{3E8E4A30-75B3-409E-8282-DAE9A5EED9A2}" srcId="{BF60C6F0-85AE-48F0-B187-078F76167642}" destId="{EF4684D5-203C-4BB7-AEBB-57430D074051}" srcOrd="0" destOrd="0" parTransId="{C4BF7DCA-11F6-48E5-A684-4F38E25D1A24}" sibTransId="{A9054621-B554-4345-9C02-FB0C9895D0E9}"/>
    <dgm:cxn modelId="{001FA73B-EE5A-49DA-B712-F24AF35F117F}" type="presOf" srcId="{8A5966C0-787E-4034-AE58-A81CA581ED07}" destId="{277E9BC5-7C4B-48D7-8B20-AFF39AD80E36}" srcOrd="0" destOrd="0" presId="urn:microsoft.com/office/officeart/2005/8/layout/default"/>
    <dgm:cxn modelId="{E2F4085D-4B52-4D27-887C-4FB479CFDDDD}" srcId="{BF60C6F0-85AE-48F0-B187-078F76167642}" destId="{B969D96B-802E-4D24-B1C6-AA22F169723E}" srcOrd="7" destOrd="0" parTransId="{6DF5AA5B-55EB-4602-85FC-70D0FD0E75F8}" sibTransId="{2A8B9158-2249-4D1D-847D-899A156FEDA4}"/>
    <dgm:cxn modelId="{E00B5361-DF33-4DBF-AD24-63E1E14DB523}" srcId="{BF60C6F0-85AE-48F0-B187-078F76167642}" destId="{7E093A03-0727-49A6-BB59-E74A456E15BD}" srcOrd="1" destOrd="0" parTransId="{1696A0D3-98FC-44F1-B50E-3983E246264F}" sibTransId="{0F1FF3F3-1BF3-4EF2-B376-0215C0AF2315}"/>
    <dgm:cxn modelId="{750F3F68-38A7-4E6E-AE7E-36B7E873C14C}" type="presOf" srcId="{EF4684D5-203C-4BB7-AEBB-57430D074051}" destId="{2EAEE8A8-2E94-4FD5-A311-C176A06E6B53}" srcOrd="0" destOrd="0" presId="urn:microsoft.com/office/officeart/2005/8/layout/default"/>
    <dgm:cxn modelId="{BCEED652-7661-4990-8D02-76231B9A5F7E}" srcId="{BF60C6F0-85AE-48F0-B187-078F76167642}" destId="{19CA9F67-E522-4977-B6A5-73443D14241C}" srcOrd="6" destOrd="0" parTransId="{AE1E21EA-8E5F-4357-879C-F2AC2EF0260B}" sibTransId="{64445ABE-461E-408E-81CD-4F324548AB0F}"/>
    <dgm:cxn modelId="{D873F582-4A2A-4555-B752-6904945D26A5}" type="presOf" srcId="{BF60C6F0-85AE-48F0-B187-078F76167642}" destId="{D879FAEC-C37D-4CA3-A634-3B29CEE0250A}" srcOrd="0" destOrd="0" presId="urn:microsoft.com/office/officeart/2005/8/layout/default"/>
    <dgm:cxn modelId="{8B6B6486-B51B-4278-9D79-D44DC9B836D0}" type="presOf" srcId="{04138EA4-58F2-40FE-94EC-D68A43449ED4}" destId="{82EC494E-A4F1-4059-9A92-E826D53FD468}" srcOrd="0" destOrd="0" presId="urn:microsoft.com/office/officeart/2005/8/layout/default"/>
    <dgm:cxn modelId="{D468C895-740E-489F-91F2-5289930590F6}" srcId="{BF60C6F0-85AE-48F0-B187-078F76167642}" destId="{0D38FA69-073B-477F-9FF3-F8D66F8A6668}" srcOrd="11" destOrd="0" parTransId="{A3E136C6-6D62-4BF7-AFBB-59EE316D86FF}" sibTransId="{748F2B5A-5E75-4D0D-B8AE-369162F2D3F4}"/>
    <dgm:cxn modelId="{D82F93AC-36FA-4A42-B42A-1CB851AE53F8}" type="presOf" srcId="{4CD0CE02-5176-4298-8C94-D4010B4FF930}" destId="{DAFC6336-C6B2-4146-97F0-42EB4BCA4B39}" srcOrd="0" destOrd="0" presId="urn:microsoft.com/office/officeart/2005/8/layout/default"/>
    <dgm:cxn modelId="{948E21B4-95D5-444B-A2BE-040EB62377E1}" srcId="{BF60C6F0-85AE-48F0-B187-078F76167642}" destId="{703F835C-7352-4B6E-B3F9-44DF79E8EA12}" srcOrd="4" destOrd="0" parTransId="{C49A788E-52D1-4F68-A673-7D6F32823592}" sibTransId="{67C683C5-88E0-4456-8DE5-E76CCCCDB859}"/>
    <dgm:cxn modelId="{550F7EB4-48BF-49A5-B857-956ABD4AD832}" type="presOf" srcId="{B6A7F688-4ED8-4C12-9000-E4AD197FC22B}" destId="{066333AE-6572-4BD4-93FA-70F49F0544A3}" srcOrd="0" destOrd="0" presId="urn:microsoft.com/office/officeart/2005/8/layout/default"/>
    <dgm:cxn modelId="{473CBCB9-2A87-4A34-869D-4F73A0F8C118}" srcId="{BF60C6F0-85AE-48F0-B187-078F76167642}" destId="{59E30A5E-B44D-44A8-8E4C-A38892E22FF2}" srcOrd="8" destOrd="0" parTransId="{DE99FF71-ADA4-4786-B775-39BE1945D82C}" sibTransId="{0BFBEB16-4ABF-4FA4-B681-5B5AA237827F}"/>
    <dgm:cxn modelId="{6B8EF2D1-5267-4DA4-9A9E-A93699BD1393}" srcId="{BF60C6F0-85AE-48F0-B187-078F76167642}" destId="{5D175DFC-D4E1-408A-A859-A700990E00F4}" srcOrd="3" destOrd="0" parTransId="{7F2D9015-5EF4-4551-A865-C223F3439A28}" sibTransId="{54A02759-6D83-4C39-9DBF-1CC8297098FC}"/>
    <dgm:cxn modelId="{3F20D9E1-BA54-4B2D-9D84-0B77D961388F}" type="presOf" srcId="{703F835C-7352-4B6E-B3F9-44DF79E8EA12}" destId="{D55BFE61-C01D-461C-8608-8EEA1CACB646}" srcOrd="0" destOrd="0" presId="urn:microsoft.com/office/officeart/2005/8/layout/default"/>
    <dgm:cxn modelId="{828295EE-AB86-44DA-9958-5C9835E32219}" type="presOf" srcId="{7E093A03-0727-49A6-BB59-E74A456E15BD}" destId="{A22472C3-6D44-42A2-B5FE-244B54090D46}" srcOrd="0" destOrd="0" presId="urn:microsoft.com/office/officeart/2005/8/layout/default"/>
    <dgm:cxn modelId="{F032AFF6-F9AF-41C3-9F5D-63911DC1F421}" srcId="{BF60C6F0-85AE-48F0-B187-078F76167642}" destId="{8A5966C0-787E-4034-AE58-A81CA581ED07}" srcOrd="9" destOrd="0" parTransId="{37575D5D-0EE7-47EC-93FD-2DA33F1FA985}" sibTransId="{F3525FA5-9C6E-4227-8038-35AAAA5C8F55}"/>
    <dgm:cxn modelId="{28635F15-D105-466A-B018-C947FA80329D}" type="presParOf" srcId="{D879FAEC-C37D-4CA3-A634-3B29CEE0250A}" destId="{2EAEE8A8-2E94-4FD5-A311-C176A06E6B53}" srcOrd="0" destOrd="0" presId="urn:microsoft.com/office/officeart/2005/8/layout/default"/>
    <dgm:cxn modelId="{2BCB9CD0-77B4-47EB-9AF8-36A0F93AE25C}" type="presParOf" srcId="{D879FAEC-C37D-4CA3-A634-3B29CEE0250A}" destId="{B4B4F580-25A0-44A3-85A8-72B46CF43491}" srcOrd="1" destOrd="0" presId="urn:microsoft.com/office/officeart/2005/8/layout/default"/>
    <dgm:cxn modelId="{4DF723AD-7B88-400F-B122-04FCA1CC4E4E}" type="presParOf" srcId="{D879FAEC-C37D-4CA3-A634-3B29CEE0250A}" destId="{A22472C3-6D44-42A2-B5FE-244B54090D46}" srcOrd="2" destOrd="0" presId="urn:microsoft.com/office/officeart/2005/8/layout/default"/>
    <dgm:cxn modelId="{2A509DF8-8217-494C-AEE1-1826F3C200D0}" type="presParOf" srcId="{D879FAEC-C37D-4CA3-A634-3B29CEE0250A}" destId="{04FF68A4-2B6D-44C0-A9BA-2C0D32C46B39}" srcOrd="3" destOrd="0" presId="urn:microsoft.com/office/officeart/2005/8/layout/default"/>
    <dgm:cxn modelId="{DBF97140-7EA7-4FB0-88A7-59AE053D692C}" type="presParOf" srcId="{D879FAEC-C37D-4CA3-A634-3B29CEE0250A}" destId="{82EC494E-A4F1-4059-9A92-E826D53FD468}" srcOrd="4" destOrd="0" presId="urn:microsoft.com/office/officeart/2005/8/layout/default"/>
    <dgm:cxn modelId="{62313882-8389-482C-A245-3D37E98F33A4}" type="presParOf" srcId="{D879FAEC-C37D-4CA3-A634-3B29CEE0250A}" destId="{3FB5B908-C418-4163-B6E2-5B4F41B0E839}" srcOrd="5" destOrd="0" presId="urn:microsoft.com/office/officeart/2005/8/layout/default"/>
    <dgm:cxn modelId="{43780825-F5A9-4991-A571-778143967DAC}" type="presParOf" srcId="{D879FAEC-C37D-4CA3-A634-3B29CEE0250A}" destId="{63231FDE-5A49-4ADD-B59C-881378990311}" srcOrd="6" destOrd="0" presId="urn:microsoft.com/office/officeart/2005/8/layout/default"/>
    <dgm:cxn modelId="{7DC6BE82-78E6-4E55-9C14-7D663B99CD3D}" type="presParOf" srcId="{D879FAEC-C37D-4CA3-A634-3B29CEE0250A}" destId="{747EB0DC-C6DD-473D-A06C-93D2B7F8A515}" srcOrd="7" destOrd="0" presId="urn:microsoft.com/office/officeart/2005/8/layout/default"/>
    <dgm:cxn modelId="{A958A8EA-84F1-412B-8A13-C6C8AF87D99F}" type="presParOf" srcId="{D879FAEC-C37D-4CA3-A634-3B29CEE0250A}" destId="{D55BFE61-C01D-461C-8608-8EEA1CACB646}" srcOrd="8" destOrd="0" presId="urn:microsoft.com/office/officeart/2005/8/layout/default"/>
    <dgm:cxn modelId="{CCF3FC8D-7348-4B47-AF1E-6FBF2AE4B66C}" type="presParOf" srcId="{D879FAEC-C37D-4CA3-A634-3B29CEE0250A}" destId="{855CC75E-F068-473B-82FB-EBC9D4A52B02}" srcOrd="9" destOrd="0" presId="urn:microsoft.com/office/officeart/2005/8/layout/default"/>
    <dgm:cxn modelId="{3AEB6AD3-8134-44F6-83BD-B30EF3CFFD47}" type="presParOf" srcId="{D879FAEC-C37D-4CA3-A634-3B29CEE0250A}" destId="{DAFC6336-C6B2-4146-97F0-42EB4BCA4B39}" srcOrd="10" destOrd="0" presId="urn:microsoft.com/office/officeart/2005/8/layout/default"/>
    <dgm:cxn modelId="{326E4B44-C30E-4E84-9E13-1D1221DC13E1}" type="presParOf" srcId="{D879FAEC-C37D-4CA3-A634-3B29CEE0250A}" destId="{45C0FA39-49E0-4703-A313-C2CC3E47F463}" srcOrd="11" destOrd="0" presId="urn:microsoft.com/office/officeart/2005/8/layout/default"/>
    <dgm:cxn modelId="{E9D943A6-06CB-44A5-9DBE-936B96C8E74F}" type="presParOf" srcId="{D879FAEC-C37D-4CA3-A634-3B29CEE0250A}" destId="{37C350DB-0D2E-4129-8665-4E0D75D0B432}" srcOrd="12" destOrd="0" presId="urn:microsoft.com/office/officeart/2005/8/layout/default"/>
    <dgm:cxn modelId="{B3E88357-CCE7-46A4-81D2-5B1EF0971727}" type="presParOf" srcId="{D879FAEC-C37D-4CA3-A634-3B29CEE0250A}" destId="{0C0C05A4-747F-413E-B9E0-E6B4FE2A7B54}" srcOrd="13" destOrd="0" presId="urn:microsoft.com/office/officeart/2005/8/layout/default"/>
    <dgm:cxn modelId="{1F832FE1-365B-4B1A-9D8D-CDAE8B330BBD}" type="presParOf" srcId="{D879FAEC-C37D-4CA3-A634-3B29CEE0250A}" destId="{0D69E75E-47B9-4DE9-BC98-B2A9371B553A}" srcOrd="14" destOrd="0" presId="urn:microsoft.com/office/officeart/2005/8/layout/default"/>
    <dgm:cxn modelId="{6200F934-EA2D-4A15-91AB-C1DA151135FB}" type="presParOf" srcId="{D879FAEC-C37D-4CA3-A634-3B29CEE0250A}" destId="{C95E3F7D-5055-4806-BA5F-46A2E384BB31}" srcOrd="15" destOrd="0" presId="urn:microsoft.com/office/officeart/2005/8/layout/default"/>
    <dgm:cxn modelId="{8BE0644D-BF16-4EB6-9F6C-23448483A77F}" type="presParOf" srcId="{D879FAEC-C37D-4CA3-A634-3B29CEE0250A}" destId="{9E8E178D-7765-4775-BF47-98F50E981E39}" srcOrd="16" destOrd="0" presId="urn:microsoft.com/office/officeart/2005/8/layout/default"/>
    <dgm:cxn modelId="{C05E2B11-0783-4958-99BF-A062861C33D6}" type="presParOf" srcId="{D879FAEC-C37D-4CA3-A634-3B29CEE0250A}" destId="{DE54AF5B-62C7-4CA8-A4EA-846B7A9BA36A}" srcOrd="17" destOrd="0" presId="urn:microsoft.com/office/officeart/2005/8/layout/default"/>
    <dgm:cxn modelId="{C0736291-E845-4963-8C7A-C31955199C41}" type="presParOf" srcId="{D879FAEC-C37D-4CA3-A634-3B29CEE0250A}" destId="{277E9BC5-7C4B-48D7-8B20-AFF39AD80E36}" srcOrd="18" destOrd="0" presId="urn:microsoft.com/office/officeart/2005/8/layout/default"/>
    <dgm:cxn modelId="{E02EE523-0BCC-4547-AB19-0BD9F5E9D219}" type="presParOf" srcId="{D879FAEC-C37D-4CA3-A634-3B29CEE0250A}" destId="{3BCAFD20-4E33-4ED1-9807-559BE9109E44}" srcOrd="19" destOrd="0" presId="urn:microsoft.com/office/officeart/2005/8/layout/default"/>
    <dgm:cxn modelId="{4DC20B73-3F56-4222-97E4-DC11D17C3C6D}" type="presParOf" srcId="{D879FAEC-C37D-4CA3-A634-3B29CEE0250A}" destId="{066333AE-6572-4BD4-93FA-70F49F0544A3}" srcOrd="20" destOrd="0" presId="urn:microsoft.com/office/officeart/2005/8/layout/default"/>
    <dgm:cxn modelId="{50369F05-5CD6-4221-BF9F-6F58DB4B1F7B}" type="presParOf" srcId="{D879FAEC-C37D-4CA3-A634-3B29CEE0250A}" destId="{D849039E-B698-4E3A-AE89-BF0C95AD3BE1}" srcOrd="21" destOrd="0" presId="urn:microsoft.com/office/officeart/2005/8/layout/default"/>
    <dgm:cxn modelId="{34B1A241-4DB3-45C7-B3AD-5F96180EAA28}" type="presParOf" srcId="{D879FAEC-C37D-4CA3-A634-3B29CEE0250A}" destId="{C743A67A-6E38-402B-8A96-351D3C946D5F}" srcOrd="22"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935C33-9A01-4675-BB88-BAD0564E6B8A}"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93217FC0-2CCF-4DFE-9865-47A6805C203F}">
      <dgm:prSet phldrT="[Text]" custT="1"/>
      <dgm:spPr/>
      <dgm:t>
        <a:bodyPr/>
        <a:lstStyle/>
        <a:p>
          <a:r>
            <a:rPr lang="en-US" sz="2000" dirty="0"/>
            <a:t>Use data to prepare a plan for the next year </a:t>
          </a:r>
        </a:p>
      </dgm:t>
    </dgm:pt>
    <dgm:pt modelId="{A3779CDC-0BF1-44B0-8D1A-B50F2868E141}" type="parTrans" cxnId="{FE9E145F-F70B-46ED-8C46-E0C6E671054F}">
      <dgm:prSet/>
      <dgm:spPr/>
      <dgm:t>
        <a:bodyPr/>
        <a:lstStyle/>
        <a:p>
          <a:endParaRPr lang="en-US"/>
        </a:p>
      </dgm:t>
    </dgm:pt>
    <dgm:pt modelId="{DEBC114B-255D-406D-9C1D-27B7B45A463C}" type="sibTrans" cxnId="{FE9E145F-F70B-46ED-8C46-E0C6E671054F}">
      <dgm:prSet/>
      <dgm:spPr/>
      <dgm:t>
        <a:bodyPr/>
        <a:lstStyle/>
        <a:p>
          <a:endParaRPr lang="en-US"/>
        </a:p>
      </dgm:t>
    </dgm:pt>
    <dgm:pt modelId="{08B6DDDE-0F47-4218-904E-07DEE06D2F62}">
      <dgm:prSet phldrT="[Text]" custT="1"/>
      <dgm:spPr/>
      <dgm:t>
        <a:bodyPr/>
        <a:lstStyle/>
        <a:p>
          <a:r>
            <a:rPr lang="en-US" sz="2000" dirty="0"/>
            <a:t>Predict and manage demand on brands  </a:t>
          </a:r>
        </a:p>
      </dgm:t>
    </dgm:pt>
    <dgm:pt modelId="{B1288B16-A02D-4A0D-9867-75482D530B09}" type="parTrans" cxnId="{BB9E9111-F0DC-41E3-9700-B32A51042487}">
      <dgm:prSet/>
      <dgm:spPr/>
      <dgm:t>
        <a:bodyPr/>
        <a:lstStyle/>
        <a:p>
          <a:endParaRPr lang="en-US"/>
        </a:p>
      </dgm:t>
    </dgm:pt>
    <dgm:pt modelId="{99F90D37-191E-4F90-A884-31F7D4DD57AE}" type="sibTrans" cxnId="{BB9E9111-F0DC-41E3-9700-B32A51042487}">
      <dgm:prSet/>
      <dgm:spPr/>
      <dgm:t>
        <a:bodyPr/>
        <a:lstStyle/>
        <a:p>
          <a:endParaRPr lang="en-US"/>
        </a:p>
      </dgm:t>
    </dgm:pt>
    <dgm:pt modelId="{838CCE15-DB1E-4F6F-BC7D-36084A7A63A5}">
      <dgm:prSet phldrT="[Text]" custT="1"/>
      <dgm:spPr/>
      <dgm:t>
        <a:bodyPr/>
        <a:lstStyle/>
        <a:p>
          <a:r>
            <a:rPr lang="en-US" sz="2000" dirty="0"/>
            <a:t>Prepare the budget   </a:t>
          </a:r>
        </a:p>
      </dgm:t>
    </dgm:pt>
    <dgm:pt modelId="{38CA7A08-1E91-46B7-A032-92755027C2AB}" type="parTrans" cxnId="{2D78CC01-066C-462E-B25D-02CC4A6F918A}">
      <dgm:prSet/>
      <dgm:spPr/>
      <dgm:t>
        <a:bodyPr/>
        <a:lstStyle/>
        <a:p>
          <a:endParaRPr lang="en-US"/>
        </a:p>
      </dgm:t>
    </dgm:pt>
    <dgm:pt modelId="{755EAC38-69F1-42C8-81FA-55995B138C70}" type="sibTrans" cxnId="{2D78CC01-066C-462E-B25D-02CC4A6F918A}">
      <dgm:prSet/>
      <dgm:spPr/>
      <dgm:t>
        <a:bodyPr/>
        <a:lstStyle/>
        <a:p>
          <a:endParaRPr lang="en-US"/>
        </a:p>
      </dgm:t>
    </dgm:pt>
    <dgm:pt modelId="{59E99DA6-E8D9-42DA-A172-C4CFFF649E2C}" type="pres">
      <dgm:prSet presAssocID="{10935C33-9A01-4675-BB88-BAD0564E6B8A}" presName="Name0" presStyleCnt="0">
        <dgm:presLayoutVars>
          <dgm:chMax val="7"/>
          <dgm:chPref val="7"/>
          <dgm:dir/>
        </dgm:presLayoutVars>
      </dgm:prSet>
      <dgm:spPr/>
    </dgm:pt>
    <dgm:pt modelId="{AD179C4C-AD79-4241-AC80-B36397750E20}" type="pres">
      <dgm:prSet presAssocID="{10935C33-9A01-4675-BB88-BAD0564E6B8A}" presName="Name1" presStyleCnt="0"/>
      <dgm:spPr/>
    </dgm:pt>
    <dgm:pt modelId="{976C8C86-8036-410E-81E2-ED011046B731}" type="pres">
      <dgm:prSet presAssocID="{10935C33-9A01-4675-BB88-BAD0564E6B8A}" presName="cycle" presStyleCnt="0"/>
      <dgm:spPr/>
    </dgm:pt>
    <dgm:pt modelId="{F4DC4709-2A76-4FAF-AC51-D031B125BC61}" type="pres">
      <dgm:prSet presAssocID="{10935C33-9A01-4675-BB88-BAD0564E6B8A}" presName="srcNode" presStyleLbl="node1" presStyleIdx="0" presStyleCnt="3"/>
      <dgm:spPr/>
    </dgm:pt>
    <dgm:pt modelId="{A7044B09-CDA5-4E53-81CF-5BF419B884F2}" type="pres">
      <dgm:prSet presAssocID="{10935C33-9A01-4675-BB88-BAD0564E6B8A}" presName="conn" presStyleLbl="parChTrans1D2" presStyleIdx="0" presStyleCnt="1"/>
      <dgm:spPr/>
    </dgm:pt>
    <dgm:pt modelId="{491BC41D-CBA4-4101-91DC-B354CE47FA0E}" type="pres">
      <dgm:prSet presAssocID="{10935C33-9A01-4675-BB88-BAD0564E6B8A}" presName="extraNode" presStyleLbl="node1" presStyleIdx="0" presStyleCnt="3"/>
      <dgm:spPr/>
    </dgm:pt>
    <dgm:pt modelId="{827B3510-AAD2-4380-88AE-D37FDC512B81}" type="pres">
      <dgm:prSet presAssocID="{10935C33-9A01-4675-BB88-BAD0564E6B8A}" presName="dstNode" presStyleLbl="node1" presStyleIdx="0" presStyleCnt="3"/>
      <dgm:spPr/>
    </dgm:pt>
    <dgm:pt modelId="{B7F8E53D-F606-42CA-BFA6-100CF3DD07F2}" type="pres">
      <dgm:prSet presAssocID="{93217FC0-2CCF-4DFE-9865-47A6805C203F}" presName="text_1" presStyleLbl="node1" presStyleIdx="0" presStyleCnt="3">
        <dgm:presLayoutVars>
          <dgm:bulletEnabled val="1"/>
        </dgm:presLayoutVars>
      </dgm:prSet>
      <dgm:spPr/>
    </dgm:pt>
    <dgm:pt modelId="{0EA2C926-A0DD-4FE8-9F5D-E4DB4511D656}" type="pres">
      <dgm:prSet presAssocID="{93217FC0-2CCF-4DFE-9865-47A6805C203F}" presName="accent_1" presStyleCnt="0"/>
      <dgm:spPr/>
    </dgm:pt>
    <dgm:pt modelId="{61F79485-8606-44DE-BA97-EA45DA231997}" type="pres">
      <dgm:prSet presAssocID="{93217FC0-2CCF-4DFE-9865-47A6805C203F}" presName="accentRepeatNode" presStyleLbl="solidFgAcc1" presStyleIdx="0" presStyleCnt="3"/>
      <dgm:spPr/>
    </dgm:pt>
    <dgm:pt modelId="{F64A19EF-3FB5-4083-9685-D06CB3E2DAC2}" type="pres">
      <dgm:prSet presAssocID="{08B6DDDE-0F47-4218-904E-07DEE06D2F62}" presName="text_2" presStyleLbl="node1" presStyleIdx="1" presStyleCnt="3">
        <dgm:presLayoutVars>
          <dgm:bulletEnabled val="1"/>
        </dgm:presLayoutVars>
      </dgm:prSet>
      <dgm:spPr/>
    </dgm:pt>
    <dgm:pt modelId="{4E04D8DF-22A6-4AD5-A58C-6BFFC2E9BC51}" type="pres">
      <dgm:prSet presAssocID="{08B6DDDE-0F47-4218-904E-07DEE06D2F62}" presName="accent_2" presStyleCnt="0"/>
      <dgm:spPr/>
    </dgm:pt>
    <dgm:pt modelId="{E03CDC2D-B4DB-48C7-8448-B09E819825BC}" type="pres">
      <dgm:prSet presAssocID="{08B6DDDE-0F47-4218-904E-07DEE06D2F62}" presName="accentRepeatNode" presStyleLbl="solidFgAcc1" presStyleIdx="1" presStyleCnt="3"/>
      <dgm:spPr/>
    </dgm:pt>
    <dgm:pt modelId="{B976F32C-0CEF-447A-A825-DB7729CEDFB7}" type="pres">
      <dgm:prSet presAssocID="{838CCE15-DB1E-4F6F-BC7D-36084A7A63A5}" presName="text_3" presStyleLbl="node1" presStyleIdx="2" presStyleCnt="3">
        <dgm:presLayoutVars>
          <dgm:bulletEnabled val="1"/>
        </dgm:presLayoutVars>
      </dgm:prSet>
      <dgm:spPr/>
    </dgm:pt>
    <dgm:pt modelId="{7A6CA6DF-4B9D-4F0C-8342-10466CE8D456}" type="pres">
      <dgm:prSet presAssocID="{838CCE15-DB1E-4F6F-BC7D-36084A7A63A5}" presName="accent_3" presStyleCnt="0"/>
      <dgm:spPr/>
    </dgm:pt>
    <dgm:pt modelId="{D3344BA3-C24E-4E4A-BB39-6BBC8C316D3D}" type="pres">
      <dgm:prSet presAssocID="{838CCE15-DB1E-4F6F-BC7D-36084A7A63A5}" presName="accentRepeatNode" presStyleLbl="solidFgAcc1" presStyleIdx="2" presStyleCnt="3"/>
      <dgm:spPr/>
    </dgm:pt>
  </dgm:ptLst>
  <dgm:cxnLst>
    <dgm:cxn modelId="{2D78CC01-066C-462E-B25D-02CC4A6F918A}" srcId="{10935C33-9A01-4675-BB88-BAD0564E6B8A}" destId="{838CCE15-DB1E-4F6F-BC7D-36084A7A63A5}" srcOrd="2" destOrd="0" parTransId="{38CA7A08-1E91-46B7-A032-92755027C2AB}" sibTransId="{755EAC38-69F1-42C8-81FA-55995B138C70}"/>
    <dgm:cxn modelId="{BB9E9111-F0DC-41E3-9700-B32A51042487}" srcId="{10935C33-9A01-4675-BB88-BAD0564E6B8A}" destId="{08B6DDDE-0F47-4218-904E-07DEE06D2F62}" srcOrd="1" destOrd="0" parTransId="{B1288B16-A02D-4A0D-9867-75482D530B09}" sibTransId="{99F90D37-191E-4F90-A884-31F7D4DD57AE}"/>
    <dgm:cxn modelId="{FE9E145F-F70B-46ED-8C46-E0C6E671054F}" srcId="{10935C33-9A01-4675-BB88-BAD0564E6B8A}" destId="{93217FC0-2CCF-4DFE-9865-47A6805C203F}" srcOrd="0" destOrd="0" parTransId="{A3779CDC-0BF1-44B0-8D1A-B50F2868E141}" sibTransId="{DEBC114B-255D-406D-9C1D-27B7B45A463C}"/>
    <dgm:cxn modelId="{2741404E-8AA4-421D-B678-9E1F2F27A9C2}" type="presOf" srcId="{DEBC114B-255D-406D-9C1D-27B7B45A463C}" destId="{A7044B09-CDA5-4E53-81CF-5BF419B884F2}" srcOrd="0" destOrd="0" presId="urn:microsoft.com/office/officeart/2008/layout/VerticalCurvedList"/>
    <dgm:cxn modelId="{8C9F0373-DB27-49D9-AA70-F53F70AE929B}" type="presOf" srcId="{08B6DDDE-0F47-4218-904E-07DEE06D2F62}" destId="{F64A19EF-3FB5-4083-9685-D06CB3E2DAC2}" srcOrd="0" destOrd="0" presId="urn:microsoft.com/office/officeart/2008/layout/VerticalCurvedList"/>
    <dgm:cxn modelId="{B9A97C90-1EF0-4D3C-8EED-E6A96E83ED9D}" type="presOf" srcId="{838CCE15-DB1E-4F6F-BC7D-36084A7A63A5}" destId="{B976F32C-0CEF-447A-A825-DB7729CEDFB7}" srcOrd="0" destOrd="0" presId="urn:microsoft.com/office/officeart/2008/layout/VerticalCurvedList"/>
    <dgm:cxn modelId="{07FC27B0-170C-4205-9A37-AA38699A6A58}" type="presOf" srcId="{10935C33-9A01-4675-BB88-BAD0564E6B8A}" destId="{59E99DA6-E8D9-42DA-A172-C4CFFF649E2C}" srcOrd="0" destOrd="0" presId="urn:microsoft.com/office/officeart/2008/layout/VerticalCurvedList"/>
    <dgm:cxn modelId="{582C9EC8-0C3F-40F8-BD10-3A96EE757A07}" type="presOf" srcId="{93217FC0-2CCF-4DFE-9865-47A6805C203F}" destId="{B7F8E53D-F606-42CA-BFA6-100CF3DD07F2}" srcOrd="0" destOrd="0" presId="urn:microsoft.com/office/officeart/2008/layout/VerticalCurvedList"/>
    <dgm:cxn modelId="{4C595350-1840-41B3-87F0-EB9F186CCC3D}" type="presParOf" srcId="{59E99DA6-E8D9-42DA-A172-C4CFFF649E2C}" destId="{AD179C4C-AD79-4241-AC80-B36397750E20}" srcOrd="0" destOrd="0" presId="urn:microsoft.com/office/officeart/2008/layout/VerticalCurvedList"/>
    <dgm:cxn modelId="{8D6AF3E9-C62C-401F-BF90-B9144B9AFFC8}" type="presParOf" srcId="{AD179C4C-AD79-4241-AC80-B36397750E20}" destId="{976C8C86-8036-410E-81E2-ED011046B731}" srcOrd="0" destOrd="0" presId="urn:microsoft.com/office/officeart/2008/layout/VerticalCurvedList"/>
    <dgm:cxn modelId="{E2C6F079-6B35-4D36-A0DB-997C37BC1FC8}" type="presParOf" srcId="{976C8C86-8036-410E-81E2-ED011046B731}" destId="{F4DC4709-2A76-4FAF-AC51-D031B125BC61}" srcOrd="0" destOrd="0" presId="urn:microsoft.com/office/officeart/2008/layout/VerticalCurvedList"/>
    <dgm:cxn modelId="{29888BCB-8F17-4CAC-881C-CC898684707E}" type="presParOf" srcId="{976C8C86-8036-410E-81E2-ED011046B731}" destId="{A7044B09-CDA5-4E53-81CF-5BF419B884F2}" srcOrd="1" destOrd="0" presId="urn:microsoft.com/office/officeart/2008/layout/VerticalCurvedList"/>
    <dgm:cxn modelId="{342E7F8C-7BBB-4862-A28E-287D17127985}" type="presParOf" srcId="{976C8C86-8036-410E-81E2-ED011046B731}" destId="{491BC41D-CBA4-4101-91DC-B354CE47FA0E}" srcOrd="2" destOrd="0" presId="urn:microsoft.com/office/officeart/2008/layout/VerticalCurvedList"/>
    <dgm:cxn modelId="{57502AB5-69BA-42B9-AB8A-C776FB804256}" type="presParOf" srcId="{976C8C86-8036-410E-81E2-ED011046B731}" destId="{827B3510-AAD2-4380-88AE-D37FDC512B81}" srcOrd="3" destOrd="0" presId="urn:microsoft.com/office/officeart/2008/layout/VerticalCurvedList"/>
    <dgm:cxn modelId="{5FCF62DA-0DC5-4499-B184-2FAEF89532A6}" type="presParOf" srcId="{AD179C4C-AD79-4241-AC80-B36397750E20}" destId="{B7F8E53D-F606-42CA-BFA6-100CF3DD07F2}" srcOrd="1" destOrd="0" presId="urn:microsoft.com/office/officeart/2008/layout/VerticalCurvedList"/>
    <dgm:cxn modelId="{B100EE31-3F7B-417D-B400-2D868847A651}" type="presParOf" srcId="{AD179C4C-AD79-4241-AC80-B36397750E20}" destId="{0EA2C926-A0DD-4FE8-9F5D-E4DB4511D656}" srcOrd="2" destOrd="0" presId="urn:microsoft.com/office/officeart/2008/layout/VerticalCurvedList"/>
    <dgm:cxn modelId="{839A76E8-15B5-4058-8D69-8FAC25F87D49}" type="presParOf" srcId="{0EA2C926-A0DD-4FE8-9F5D-E4DB4511D656}" destId="{61F79485-8606-44DE-BA97-EA45DA231997}" srcOrd="0" destOrd="0" presId="urn:microsoft.com/office/officeart/2008/layout/VerticalCurvedList"/>
    <dgm:cxn modelId="{368B1CD5-B8A3-4220-9CF8-EF07D9F7C7EA}" type="presParOf" srcId="{AD179C4C-AD79-4241-AC80-B36397750E20}" destId="{F64A19EF-3FB5-4083-9685-D06CB3E2DAC2}" srcOrd="3" destOrd="0" presId="urn:microsoft.com/office/officeart/2008/layout/VerticalCurvedList"/>
    <dgm:cxn modelId="{206B7C57-DCD5-43E4-8797-6F89F93A19B7}" type="presParOf" srcId="{AD179C4C-AD79-4241-AC80-B36397750E20}" destId="{4E04D8DF-22A6-4AD5-A58C-6BFFC2E9BC51}" srcOrd="4" destOrd="0" presId="urn:microsoft.com/office/officeart/2008/layout/VerticalCurvedList"/>
    <dgm:cxn modelId="{C3AF8D63-540B-45CB-B1E8-3E71DF19514F}" type="presParOf" srcId="{4E04D8DF-22A6-4AD5-A58C-6BFFC2E9BC51}" destId="{E03CDC2D-B4DB-48C7-8448-B09E819825BC}" srcOrd="0" destOrd="0" presId="urn:microsoft.com/office/officeart/2008/layout/VerticalCurvedList"/>
    <dgm:cxn modelId="{82E23E23-6748-4E01-B9E8-DF4B46990E73}" type="presParOf" srcId="{AD179C4C-AD79-4241-AC80-B36397750E20}" destId="{B976F32C-0CEF-447A-A825-DB7729CEDFB7}" srcOrd="5" destOrd="0" presId="urn:microsoft.com/office/officeart/2008/layout/VerticalCurvedList"/>
    <dgm:cxn modelId="{F5798F82-E6A5-46AC-B20A-40DE4BCB98E1}" type="presParOf" srcId="{AD179C4C-AD79-4241-AC80-B36397750E20}" destId="{7A6CA6DF-4B9D-4F0C-8342-10466CE8D456}" srcOrd="6" destOrd="0" presId="urn:microsoft.com/office/officeart/2008/layout/VerticalCurvedList"/>
    <dgm:cxn modelId="{1A5815FE-2ACB-4684-8410-6FB89EABBFF5}" type="presParOf" srcId="{7A6CA6DF-4B9D-4F0C-8342-10466CE8D456}" destId="{D3344BA3-C24E-4E4A-BB39-6BBC8C316D3D}" srcOrd="0" destOrd="0" presId="urn:microsoft.com/office/officeart/2008/layout/VerticalCurv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FD7D05-00A7-41EC-83A4-29DA69DAF06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40DBF962-4B74-4984-8A26-B2BEF11FC2C7}">
      <dgm:prSet/>
      <dgm:spPr/>
      <dgm:t>
        <a:bodyPr/>
        <a:lstStyle/>
        <a:p>
          <a:r>
            <a:rPr lang="en-US"/>
            <a:t>Predicted data saved in two data frame one for each variable.</a:t>
          </a:r>
          <a:endParaRPr lang="en-US" dirty="0"/>
        </a:p>
      </dgm:t>
    </dgm:pt>
    <dgm:pt modelId="{3AEA2879-9F46-4BF4-8A86-A87DB66527D5}" type="parTrans" cxnId="{65CFCDEC-9ADF-41A1-AF3D-FC153704981C}">
      <dgm:prSet/>
      <dgm:spPr/>
      <dgm:t>
        <a:bodyPr/>
        <a:lstStyle/>
        <a:p>
          <a:endParaRPr lang="en-US"/>
        </a:p>
      </dgm:t>
    </dgm:pt>
    <dgm:pt modelId="{2D96DA26-493B-406E-939B-68430B26AF55}" type="sibTrans" cxnId="{65CFCDEC-9ADF-41A1-AF3D-FC153704981C}">
      <dgm:prSet/>
      <dgm:spPr/>
      <dgm:t>
        <a:bodyPr/>
        <a:lstStyle/>
        <a:p>
          <a:endParaRPr lang="en-US"/>
        </a:p>
      </dgm:t>
    </dgm:pt>
    <dgm:pt modelId="{DE8391E2-585A-46AB-880D-B6F70C95DB03}">
      <dgm:prSet/>
      <dgm:spPr/>
      <dgm:t>
        <a:bodyPr/>
        <a:lstStyle/>
        <a:p>
          <a:r>
            <a:rPr lang="en-US" dirty="0"/>
            <a:t>Using streamlit  extension, a  web page was created to deploy the model for users </a:t>
          </a:r>
        </a:p>
      </dgm:t>
    </dgm:pt>
    <dgm:pt modelId="{ADED82FF-0AE2-46CC-88E3-0E1389859AFB}" type="parTrans" cxnId="{865A37E2-FCE4-4A5F-915B-688F835A9E5F}">
      <dgm:prSet/>
      <dgm:spPr/>
      <dgm:t>
        <a:bodyPr/>
        <a:lstStyle/>
        <a:p>
          <a:endParaRPr lang="en-US"/>
        </a:p>
      </dgm:t>
    </dgm:pt>
    <dgm:pt modelId="{098ACC70-B1B7-4752-B7C7-CF6C5B58E148}" type="sibTrans" cxnId="{865A37E2-FCE4-4A5F-915B-688F835A9E5F}">
      <dgm:prSet/>
      <dgm:spPr/>
      <dgm:t>
        <a:bodyPr/>
        <a:lstStyle/>
        <a:p>
          <a:endParaRPr lang="en-US"/>
        </a:p>
      </dgm:t>
    </dgm:pt>
    <dgm:pt modelId="{B8495BAA-5317-46F3-B72E-DE65AA4720F5}" type="pres">
      <dgm:prSet presAssocID="{D0FD7D05-00A7-41EC-83A4-29DA69DAF063}" presName="rootnode" presStyleCnt="0">
        <dgm:presLayoutVars>
          <dgm:chMax/>
          <dgm:chPref/>
          <dgm:dir/>
          <dgm:animLvl val="lvl"/>
        </dgm:presLayoutVars>
      </dgm:prSet>
      <dgm:spPr/>
    </dgm:pt>
    <dgm:pt modelId="{20DF161E-58BC-4E1F-AE27-02AC1AD9B1A3}" type="pres">
      <dgm:prSet presAssocID="{40DBF962-4B74-4984-8A26-B2BEF11FC2C7}" presName="composite" presStyleCnt="0"/>
      <dgm:spPr/>
    </dgm:pt>
    <dgm:pt modelId="{1D846620-72A0-4BB8-B347-CE9F916FEE85}" type="pres">
      <dgm:prSet presAssocID="{40DBF962-4B74-4984-8A26-B2BEF11FC2C7}" presName="bentUpArrow1" presStyleLbl="alignImgPlace1" presStyleIdx="0" presStyleCnt="1"/>
      <dgm:spPr/>
    </dgm:pt>
    <dgm:pt modelId="{017BA3D5-80BC-40FB-85D2-5FE1BE1814A5}" type="pres">
      <dgm:prSet presAssocID="{40DBF962-4B74-4984-8A26-B2BEF11FC2C7}" presName="ParentText" presStyleLbl="node1" presStyleIdx="0" presStyleCnt="2">
        <dgm:presLayoutVars>
          <dgm:chMax val="1"/>
          <dgm:chPref val="1"/>
          <dgm:bulletEnabled val="1"/>
        </dgm:presLayoutVars>
      </dgm:prSet>
      <dgm:spPr/>
    </dgm:pt>
    <dgm:pt modelId="{EA973039-F9C3-45A4-877B-8FBDC686C03A}" type="pres">
      <dgm:prSet presAssocID="{40DBF962-4B74-4984-8A26-B2BEF11FC2C7}" presName="ChildText" presStyleLbl="revTx" presStyleIdx="0" presStyleCnt="1">
        <dgm:presLayoutVars>
          <dgm:chMax val="0"/>
          <dgm:chPref val="0"/>
          <dgm:bulletEnabled val="1"/>
        </dgm:presLayoutVars>
      </dgm:prSet>
      <dgm:spPr/>
    </dgm:pt>
    <dgm:pt modelId="{E4DA903A-0798-4980-A8DF-0F6F4A10420F}" type="pres">
      <dgm:prSet presAssocID="{2D96DA26-493B-406E-939B-68430B26AF55}" presName="sibTrans" presStyleCnt="0"/>
      <dgm:spPr/>
    </dgm:pt>
    <dgm:pt modelId="{CA92F761-5AE8-480D-AC74-205459FF8808}" type="pres">
      <dgm:prSet presAssocID="{DE8391E2-585A-46AB-880D-B6F70C95DB03}" presName="composite" presStyleCnt="0"/>
      <dgm:spPr/>
    </dgm:pt>
    <dgm:pt modelId="{E4D5D87F-7A06-4506-BB21-83AF451F0868}" type="pres">
      <dgm:prSet presAssocID="{DE8391E2-585A-46AB-880D-B6F70C95DB03}" presName="ParentText" presStyleLbl="node1" presStyleIdx="1" presStyleCnt="2">
        <dgm:presLayoutVars>
          <dgm:chMax val="1"/>
          <dgm:chPref val="1"/>
          <dgm:bulletEnabled val="1"/>
        </dgm:presLayoutVars>
      </dgm:prSet>
      <dgm:spPr/>
    </dgm:pt>
  </dgm:ptLst>
  <dgm:cxnLst>
    <dgm:cxn modelId="{E2596843-0D97-4010-83C1-3A5FC7EDF1B2}" type="presOf" srcId="{DE8391E2-585A-46AB-880D-B6F70C95DB03}" destId="{E4D5D87F-7A06-4506-BB21-83AF451F0868}" srcOrd="0" destOrd="0" presId="urn:microsoft.com/office/officeart/2005/8/layout/StepDownProcess"/>
    <dgm:cxn modelId="{9E43C0C7-98CF-4E0D-9E41-C95149462B56}" type="presOf" srcId="{40DBF962-4B74-4984-8A26-B2BEF11FC2C7}" destId="{017BA3D5-80BC-40FB-85D2-5FE1BE1814A5}" srcOrd="0" destOrd="0" presId="urn:microsoft.com/office/officeart/2005/8/layout/StepDownProcess"/>
    <dgm:cxn modelId="{B8007CD7-F311-430E-8FC0-418D5D40CCE9}" type="presOf" srcId="{D0FD7D05-00A7-41EC-83A4-29DA69DAF063}" destId="{B8495BAA-5317-46F3-B72E-DE65AA4720F5}" srcOrd="0" destOrd="0" presId="urn:microsoft.com/office/officeart/2005/8/layout/StepDownProcess"/>
    <dgm:cxn modelId="{865A37E2-FCE4-4A5F-915B-688F835A9E5F}" srcId="{D0FD7D05-00A7-41EC-83A4-29DA69DAF063}" destId="{DE8391E2-585A-46AB-880D-B6F70C95DB03}" srcOrd="1" destOrd="0" parTransId="{ADED82FF-0AE2-46CC-88E3-0E1389859AFB}" sibTransId="{098ACC70-B1B7-4752-B7C7-CF6C5B58E148}"/>
    <dgm:cxn modelId="{65CFCDEC-9ADF-41A1-AF3D-FC153704981C}" srcId="{D0FD7D05-00A7-41EC-83A4-29DA69DAF063}" destId="{40DBF962-4B74-4984-8A26-B2BEF11FC2C7}" srcOrd="0" destOrd="0" parTransId="{3AEA2879-9F46-4BF4-8A86-A87DB66527D5}" sibTransId="{2D96DA26-493B-406E-939B-68430B26AF55}"/>
    <dgm:cxn modelId="{F69A59A5-E621-453A-B24D-807E926D575C}" type="presParOf" srcId="{B8495BAA-5317-46F3-B72E-DE65AA4720F5}" destId="{20DF161E-58BC-4E1F-AE27-02AC1AD9B1A3}" srcOrd="0" destOrd="0" presId="urn:microsoft.com/office/officeart/2005/8/layout/StepDownProcess"/>
    <dgm:cxn modelId="{A5011FFE-9B95-4854-8770-84375D59CEE3}" type="presParOf" srcId="{20DF161E-58BC-4E1F-AE27-02AC1AD9B1A3}" destId="{1D846620-72A0-4BB8-B347-CE9F916FEE85}" srcOrd="0" destOrd="0" presId="urn:microsoft.com/office/officeart/2005/8/layout/StepDownProcess"/>
    <dgm:cxn modelId="{27519A04-2B87-47F8-BD9B-5094F1A61C98}" type="presParOf" srcId="{20DF161E-58BC-4E1F-AE27-02AC1AD9B1A3}" destId="{017BA3D5-80BC-40FB-85D2-5FE1BE1814A5}" srcOrd="1" destOrd="0" presId="urn:microsoft.com/office/officeart/2005/8/layout/StepDownProcess"/>
    <dgm:cxn modelId="{CDB073F3-052C-45DF-B71C-062FE30F1DC6}" type="presParOf" srcId="{20DF161E-58BC-4E1F-AE27-02AC1AD9B1A3}" destId="{EA973039-F9C3-45A4-877B-8FBDC686C03A}" srcOrd="2" destOrd="0" presId="urn:microsoft.com/office/officeart/2005/8/layout/StepDownProcess"/>
    <dgm:cxn modelId="{8C77BB14-20B2-4BC3-8B53-E6F3DC983AB0}" type="presParOf" srcId="{B8495BAA-5317-46F3-B72E-DE65AA4720F5}" destId="{E4DA903A-0798-4980-A8DF-0F6F4A10420F}" srcOrd="1" destOrd="0" presId="urn:microsoft.com/office/officeart/2005/8/layout/StepDownProcess"/>
    <dgm:cxn modelId="{EFF1571C-3FA1-47CD-9934-75C45B135000}" type="presParOf" srcId="{B8495BAA-5317-46F3-B72E-DE65AA4720F5}" destId="{CA92F761-5AE8-480D-AC74-205459FF8808}" srcOrd="2" destOrd="0" presId="urn:microsoft.com/office/officeart/2005/8/layout/StepDownProcess"/>
    <dgm:cxn modelId="{E37204D3-D886-463A-AED2-757A24B2D234}" type="presParOf" srcId="{CA92F761-5AE8-480D-AC74-205459FF8808}" destId="{E4D5D87F-7A06-4506-BB21-83AF451F0868}" srcOrd="0" destOrd="0" presId="urn:microsoft.com/office/officeart/2005/8/layout/StepDownProces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EF58FF-B46D-4360-82C6-3D5841B5E8EF}"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9ECFE059-8F53-4E60-AF53-557BACF8D4D0}">
      <dgm:prSet/>
      <dgm:spPr/>
      <dgm:t>
        <a:bodyPr/>
        <a:lstStyle/>
        <a:p>
          <a:r>
            <a:rPr lang="en-US" dirty="0"/>
            <a:t>Notebooks link </a:t>
          </a:r>
        </a:p>
      </dgm:t>
    </dgm:pt>
    <dgm:pt modelId="{0D74B661-26D6-474C-B4E2-AB68D64F1549}" type="parTrans" cxnId="{4C5A9E30-B7AE-44BB-88EA-71BDF61D9E0B}">
      <dgm:prSet/>
      <dgm:spPr/>
      <dgm:t>
        <a:bodyPr/>
        <a:lstStyle/>
        <a:p>
          <a:endParaRPr lang="en-US"/>
        </a:p>
      </dgm:t>
    </dgm:pt>
    <dgm:pt modelId="{84602583-589D-4A75-BEE8-474EE388C5F2}" type="sibTrans" cxnId="{4C5A9E30-B7AE-44BB-88EA-71BDF61D9E0B}">
      <dgm:prSet/>
      <dgm:spPr/>
      <dgm:t>
        <a:bodyPr/>
        <a:lstStyle/>
        <a:p>
          <a:endParaRPr lang="en-US"/>
        </a:p>
      </dgm:t>
    </dgm:pt>
    <dgm:pt modelId="{40F9F002-83A9-41CC-BB80-4E94DBF42779}">
      <dgm:prSet/>
      <dgm:spPr/>
      <dgm:t>
        <a:bodyPr/>
        <a:lstStyle/>
        <a:p>
          <a:r>
            <a:rPr lang="en-US" dirty="0"/>
            <a:t>Streamlite link </a:t>
          </a:r>
        </a:p>
      </dgm:t>
    </dgm:pt>
    <dgm:pt modelId="{1EAB129D-091B-4ACA-B553-13BB527C814A}" type="parTrans" cxnId="{29F76810-F757-4811-B542-9FB9898FA4EF}">
      <dgm:prSet/>
      <dgm:spPr/>
      <dgm:t>
        <a:bodyPr/>
        <a:lstStyle/>
        <a:p>
          <a:endParaRPr lang="en-US"/>
        </a:p>
      </dgm:t>
    </dgm:pt>
    <dgm:pt modelId="{6DA64320-3D48-42A3-99ED-537663D5E7A1}" type="sibTrans" cxnId="{29F76810-F757-4811-B542-9FB9898FA4EF}">
      <dgm:prSet/>
      <dgm:spPr/>
      <dgm:t>
        <a:bodyPr/>
        <a:lstStyle/>
        <a:p>
          <a:endParaRPr lang="en-US"/>
        </a:p>
      </dgm:t>
    </dgm:pt>
    <dgm:pt modelId="{235EF304-4748-4593-BFFE-98D33727D81D}">
      <dgm:prSet/>
      <dgm:spPr/>
      <dgm:t>
        <a:bodyPr/>
        <a:lstStyle/>
        <a:p>
          <a:r>
            <a:rPr lang="en-US" dirty="0"/>
            <a:t>Feel free to connect </a:t>
          </a:r>
        </a:p>
      </dgm:t>
    </dgm:pt>
    <dgm:pt modelId="{77EEC54B-B891-446E-B8EB-8A74D3B8E704}" type="parTrans" cxnId="{EBBAA790-2C6B-40D9-9A78-F08C233AE832}">
      <dgm:prSet/>
      <dgm:spPr/>
      <dgm:t>
        <a:bodyPr/>
        <a:lstStyle/>
        <a:p>
          <a:endParaRPr lang="en-US"/>
        </a:p>
      </dgm:t>
    </dgm:pt>
    <dgm:pt modelId="{A0DB1298-683B-47A8-8232-C2448F08DB5F}" type="sibTrans" cxnId="{EBBAA790-2C6B-40D9-9A78-F08C233AE832}">
      <dgm:prSet/>
      <dgm:spPr/>
      <dgm:t>
        <a:bodyPr/>
        <a:lstStyle/>
        <a:p>
          <a:endParaRPr lang="en-US"/>
        </a:p>
      </dgm:t>
    </dgm:pt>
    <dgm:pt modelId="{E67AE37F-9416-4DF6-92F0-F1F0E495F542}">
      <dgm:prSet custT="1"/>
      <dgm:spPr/>
      <dgm:t>
        <a:bodyPr/>
        <a:lstStyle/>
        <a:p>
          <a:r>
            <a:rPr lang="en-US" sz="2000" u="sng" dirty="0">
              <a:hlinkClick xmlns:r="http://schemas.openxmlformats.org/officeDocument/2006/relationships" r:id="rId1"/>
            </a:rPr>
            <a:t>Preprocessing</a:t>
          </a:r>
          <a:endParaRPr lang="en-US" sz="2000" u="sng" dirty="0"/>
        </a:p>
      </dgm:t>
    </dgm:pt>
    <dgm:pt modelId="{E5CDDC2F-42DC-491E-9492-3F81EBC36C20}" type="parTrans" cxnId="{C0208A5E-F99B-4539-B077-CDDC825299D8}">
      <dgm:prSet/>
      <dgm:spPr/>
      <dgm:t>
        <a:bodyPr/>
        <a:lstStyle/>
        <a:p>
          <a:endParaRPr lang="en-US"/>
        </a:p>
      </dgm:t>
    </dgm:pt>
    <dgm:pt modelId="{BB10160E-19F8-4156-A0A4-4D0549FD1A2E}" type="sibTrans" cxnId="{C0208A5E-F99B-4539-B077-CDDC825299D8}">
      <dgm:prSet/>
      <dgm:spPr/>
      <dgm:t>
        <a:bodyPr/>
        <a:lstStyle/>
        <a:p>
          <a:endParaRPr lang="en-US"/>
        </a:p>
      </dgm:t>
    </dgm:pt>
    <dgm:pt modelId="{2DADD8BB-5EED-45CB-BE7A-6C080FE3AD1B}">
      <dgm:prSet custT="1"/>
      <dgm:spPr/>
      <dgm:t>
        <a:bodyPr/>
        <a:lstStyle/>
        <a:p>
          <a:pPr>
            <a:buNone/>
          </a:pPr>
          <a:r>
            <a:rPr lang="en-US" sz="2000" dirty="0"/>
            <a:t> </a:t>
          </a:r>
          <a:r>
            <a:rPr lang="en-US" sz="2000" dirty="0">
              <a:hlinkClick xmlns:r="http://schemas.openxmlformats.org/officeDocument/2006/relationships" r:id="rId2"/>
            </a:rPr>
            <a:t>https://www.linkedin.com/in/ahmed-mo-anwer03/</a:t>
          </a:r>
          <a:r>
            <a:rPr lang="en-US" sz="2000" dirty="0"/>
            <a:t> </a:t>
          </a:r>
        </a:p>
      </dgm:t>
    </dgm:pt>
    <dgm:pt modelId="{925E1CE6-2604-4BFA-A2B7-9842ADA03570}" type="parTrans" cxnId="{4A6DD070-FAEE-4B2D-8004-5B405D6CA359}">
      <dgm:prSet/>
      <dgm:spPr/>
      <dgm:t>
        <a:bodyPr/>
        <a:lstStyle/>
        <a:p>
          <a:endParaRPr lang="en-US"/>
        </a:p>
      </dgm:t>
    </dgm:pt>
    <dgm:pt modelId="{EE271B61-F4D9-4D9C-BAE1-DAACB5F126F2}" type="sibTrans" cxnId="{4A6DD070-FAEE-4B2D-8004-5B405D6CA359}">
      <dgm:prSet/>
      <dgm:spPr/>
      <dgm:t>
        <a:bodyPr/>
        <a:lstStyle/>
        <a:p>
          <a:endParaRPr lang="en-US"/>
        </a:p>
      </dgm:t>
    </dgm:pt>
    <dgm:pt modelId="{65C057F5-8267-4BC6-A058-649F3FE79A95}">
      <dgm:prSet custT="1"/>
      <dgm:spPr/>
      <dgm:t>
        <a:bodyPr/>
        <a:lstStyle/>
        <a:p>
          <a:r>
            <a:rPr lang="en-US" sz="2000" u="sng" dirty="0">
              <a:hlinkClick xmlns:r="http://schemas.openxmlformats.org/officeDocument/2006/relationships" r:id="rId3"/>
            </a:rPr>
            <a:t>Feature Engineering &amp; model </a:t>
          </a:r>
          <a:endParaRPr lang="en-US" sz="2000" u="sng" dirty="0"/>
        </a:p>
      </dgm:t>
    </dgm:pt>
    <dgm:pt modelId="{A551740F-23ED-4410-A5A8-C057684BCC78}" type="parTrans" cxnId="{3F433D16-8528-4838-B55E-F1BD6C72911D}">
      <dgm:prSet/>
      <dgm:spPr/>
      <dgm:t>
        <a:bodyPr/>
        <a:lstStyle/>
        <a:p>
          <a:endParaRPr lang="en-US"/>
        </a:p>
      </dgm:t>
    </dgm:pt>
    <dgm:pt modelId="{147A5ED0-2C54-456D-96B9-8896E3BF10A5}" type="sibTrans" cxnId="{3F433D16-8528-4838-B55E-F1BD6C72911D}">
      <dgm:prSet/>
      <dgm:spPr/>
      <dgm:t>
        <a:bodyPr/>
        <a:lstStyle/>
        <a:p>
          <a:endParaRPr lang="en-US"/>
        </a:p>
      </dgm:t>
    </dgm:pt>
    <dgm:pt modelId="{03C075DC-D750-49B5-9E6B-6AC600CED10B}">
      <dgm:prSet custT="1"/>
      <dgm:spPr/>
      <dgm:t>
        <a:bodyPr/>
        <a:lstStyle/>
        <a:p>
          <a:r>
            <a:rPr lang="en-US" sz="2000" dirty="0">
              <a:hlinkClick xmlns:r="http://schemas.openxmlformats.org/officeDocument/2006/relationships" r:id="rId4"/>
            </a:rPr>
            <a:t>https://depifinalproject-rfm.streamlit.app/</a:t>
          </a:r>
          <a:r>
            <a:rPr lang="en-US" sz="2000" dirty="0"/>
            <a:t> </a:t>
          </a:r>
        </a:p>
      </dgm:t>
    </dgm:pt>
    <dgm:pt modelId="{BE50D5FE-C5F2-4936-8FF5-296A2F746F56}" type="parTrans" cxnId="{D14DA072-9868-433F-90E2-1E5BBDC737A6}">
      <dgm:prSet/>
      <dgm:spPr/>
      <dgm:t>
        <a:bodyPr/>
        <a:lstStyle/>
        <a:p>
          <a:endParaRPr lang="en-US"/>
        </a:p>
      </dgm:t>
    </dgm:pt>
    <dgm:pt modelId="{6A3AEAC2-1403-4CD8-BD67-89CA1500BECE}" type="sibTrans" cxnId="{D14DA072-9868-433F-90E2-1E5BBDC737A6}">
      <dgm:prSet/>
      <dgm:spPr/>
      <dgm:t>
        <a:bodyPr/>
        <a:lstStyle/>
        <a:p>
          <a:endParaRPr lang="en-US"/>
        </a:p>
      </dgm:t>
    </dgm:pt>
    <dgm:pt modelId="{2E523CDD-94B4-456D-8C47-4E14B317A3D6}" type="pres">
      <dgm:prSet presAssocID="{CAEF58FF-B46D-4360-82C6-3D5841B5E8EF}" presName="linear" presStyleCnt="0">
        <dgm:presLayoutVars>
          <dgm:dir/>
          <dgm:animLvl val="lvl"/>
          <dgm:resizeHandles val="exact"/>
        </dgm:presLayoutVars>
      </dgm:prSet>
      <dgm:spPr/>
    </dgm:pt>
    <dgm:pt modelId="{2C90E8D7-F013-4D08-BAB1-C4D5BA9354F4}" type="pres">
      <dgm:prSet presAssocID="{9ECFE059-8F53-4E60-AF53-557BACF8D4D0}" presName="parentLin" presStyleCnt="0"/>
      <dgm:spPr/>
    </dgm:pt>
    <dgm:pt modelId="{B8FE7410-2D0E-429F-BD7B-1280EB8C7C9B}" type="pres">
      <dgm:prSet presAssocID="{9ECFE059-8F53-4E60-AF53-557BACF8D4D0}" presName="parentLeftMargin" presStyleLbl="node1" presStyleIdx="0" presStyleCnt="3"/>
      <dgm:spPr/>
    </dgm:pt>
    <dgm:pt modelId="{5252D654-DADB-45EE-8297-5541E822D71F}" type="pres">
      <dgm:prSet presAssocID="{9ECFE059-8F53-4E60-AF53-557BACF8D4D0}" presName="parentText" presStyleLbl="node1" presStyleIdx="0" presStyleCnt="3" custScaleX="49482" custScaleY="46049" custLinFactX="-2381" custLinFactNeighborX="-100000" custLinFactNeighborY="-22756">
        <dgm:presLayoutVars>
          <dgm:chMax val="0"/>
          <dgm:bulletEnabled val="1"/>
        </dgm:presLayoutVars>
      </dgm:prSet>
      <dgm:spPr/>
    </dgm:pt>
    <dgm:pt modelId="{805FF05A-1863-477D-8E0D-BFB011CD9A64}" type="pres">
      <dgm:prSet presAssocID="{9ECFE059-8F53-4E60-AF53-557BACF8D4D0}" presName="negativeSpace" presStyleCnt="0"/>
      <dgm:spPr/>
    </dgm:pt>
    <dgm:pt modelId="{65E0FF7A-BD2C-4A5F-A530-5EB1232CB46B}" type="pres">
      <dgm:prSet presAssocID="{9ECFE059-8F53-4E60-AF53-557BACF8D4D0}" presName="childText" presStyleLbl="conFgAcc1" presStyleIdx="0" presStyleCnt="3" custLinFactNeighborX="-15" custLinFactNeighborY="13033">
        <dgm:presLayoutVars>
          <dgm:bulletEnabled val="1"/>
        </dgm:presLayoutVars>
      </dgm:prSet>
      <dgm:spPr/>
    </dgm:pt>
    <dgm:pt modelId="{C0B5B340-52FF-457C-9290-65C00A63552F}" type="pres">
      <dgm:prSet presAssocID="{84602583-589D-4A75-BEE8-474EE388C5F2}" presName="spaceBetweenRectangles" presStyleCnt="0"/>
      <dgm:spPr/>
    </dgm:pt>
    <dgm:pt modelId="{D69501A6-DA51-4A03-8D47-B4B2BE0E4E52}" type="pres">
      <dgm:prSet presAssocID="{40F9F002-83A9-41CC-BB80-4E94DBF42779}" presName="parentLin" presStyleCnt="0"/>
      <dgm:spPr/>
    </dgm:pt>
    <dgm:pt modelId="{3AD7DDBE-6EEC-4FFE-B790-0EB02BB75699}" type="pres">
      <dgm:prSet presAssocID="{40F9F002-83A9-41CC-BB80-4E94DBF42779}" presName="parentLeftMargin" presStyleLbl="node1" presStyleIdx="0" presStyleCnt="3"/>
      <dgm:spPr/>
    </dgm:pt>
    <dgm:pt modelId="{C4C59055-4425-4364-A634-FB39416592B0}" type="pres">
      <dgm:prSet presAssocID="{40F9F002-83A9-41CC-BB80-4E94DBF42779}" presName="parentText" presStyleLbl="node1" presStyleIdx="1" presStyleCnt="3" custScaleX="53624" custScaleY="44533" custLinFactNeighborX="-100000" custLinFactNeighborY="-4695">
        <dgm:presLayoutVars>
          <dgm:chMax val="0"/>
          <dgm:bulletEnabled val="1"/>
        </dgm:presLayoutVars>
      </dgm:prSet>
      <dgm:spPr/>
    </dgm:pt>
    <dgm:pt modelId="{F849E8EA-6B92-4543-8654-B89CB55ED318}" type="pres">
      <dgm:prSet presAssocID="{40F9F002-83A9-41CC-BB80-4E94DBF42779}" presName="negativeSpace" presStyleCnt="0"/>
      <dgm:spPr/>
    </dgm:pt>
    <dgm:pt modelId="{E5ED7865-829A-496C-B76C-C5C4258A82A6}" type="pres">
      <dgm:prSet presAssocID="{40F9F002-83A9-41CC-BB80-4E94DBF42779}" presName="childText" presStyleLbl="conFgAcc1" presStyleIdx="1" presStyleCnt="3" custLinFactNeighborX="-748">
        <dgm:presLayoutVars>
          <dgm:bulletEnabled val="1"/>
        </dgm:presLayoutVars>
      </dgm:prSet>
      <dgm:spPr/>
    </dgm:pt>
    <dgm:pt modelId="{29ECE7E7-2BB2-4261-AC93-996F09B41C42}" type="pres">
      <dgm:prSet presAssocID="{6DA64320-3D48-42A3-99ED-537663D5E7A1}" presName="spaceBetweenRectangles" presStyleCnt="0"/>
      <dgm:spPr/>
    </dgm:pt>
    <dgm:pt modelId="{57B5B7A1-2DF3-464B-83B3-D9E98F2A059E}" type="pres">
      <dgm:prSet presAssocID="{235EF304-4748-4593-BFFE-98D33727D81D}" presName="parentLin" presStyleCnt="0"/>
      <dgm:spPr/>
    </dgm:pt>
    <dgm:pt modelId="{504CC14A-A963-4593-9A8C-6D53ED99BBB1}" type="pres">
      <dgm:prSet presAssocID="{235EF304-4748-4593-BFFE-98D33727D81D}" presName="parentLeftMargin" presStyleLbl="node1" presStyleIdx="1" presStyleCnt="3"/>
      <dgm:spPr/>
    </dgm:pt>
    <dgm:pt modelId="{C263190A-905A-463F-A824-54D93E010361}" type="pres">
      <dgm:prSet presAssocID="{235EF304-4748-4593-BFFE-98D33727D81D}" presName="parentText" presStyleLbl="node1" presStyleIdx="2" presStyleCnt="3" custScaleX="61904" custScaleY="42416" custLinFactNeighborX="-100000" custLinFactNeighborY="-7990">
        <dgm:presLayoutVars>
          <dgm:chMax val="0"/>
          <dgm:bulletEnabled val="1"/>
        </dgm:presLayoutVars>
      </dgm:prSet>
      <dgm:spPr/>
    </dgm:pt>
    <dgm:pt modelId="{21EBE71B-15E8-486F-8E40-DA3D74F07430}" type="pres">
      <dgm:prSet presAssocID="{235EF304-4748-4593-BFFE-98D33727D81D}" presName="negativeSpace" presStyleCnt="0"/>
      <dgm:spPr/>
    </dgm:pt>
    <dgm:pt modelId="{BB4D7FF3-E1D8-48A1-B2E0-7219B8D5EAC3}" type="pres">
      <dgm:prSet presAssocID="{235EF304-4748-4593-BFFE-98D33727D81D}" presName="childText" presStyleLbl="conFgAcc1" presStyleIdx="2" presStyleCnt="3">
        <dgm:presLayoutVars>
          <dgm:bulletEnabled val="1"/>
        </dgm:presLayoutVars>
      </dgm:prSet>
      <dgm:spPr/>
    </dgm:pt>
  </dgm:ptLst>
  <dgm:cxnLst>
    <dgm:cxn modelId="{29F76810-F757-4811-B542-9FB9898FA4EF}" srcId="{CAEF58FF-B46D-4360-82C6-3D5841B5E8EF}" destId="{40F9F002-83A9-41CC-BB80-4E94DBF42779}" srcOrd="1" destOrd="0" parTransId="{1EAB129D-091B-4ACA-B553-13BB527C814A}" sibTransId="{6DA64320-3D48-42A3-99ED-537663D5E7A1}"/>
    <dgm:cxn modelId="{B9864413-D74F-45C6-AF09-4B1DE2D08C70}" type="presOf" srcId="{235EF304-4748-4593-BFFE-98D33727D81D}" destId="{C263190A-905A-463F-A824-54D93E010361}" srcOrd="1" destOrd="0" presId="urn:microsoft.com/office/officeart/2005/8/layout/list1"/>
    <dgm:cxn modelId="{3F433D16-8528-4838-B55E-F1BD6C72911D}" srcId="{9ECFE059-8F53-4E60-AF53-557BACF8D4D0}" destId="{65C057F5-8267-4BC6-A058-649F3FE79A95}" srcOrd="1" destOrd="0" parTransId="{A551740F-23ED-4410-A5A8-C057684BCC78}" sibTransId="{147A5ED0-2C54-456D-96B9-8896E3BF10A5}"/>
    <dgm:cxn modelId="{4C5A9E30-B7AE-44BB-88EA-71BDF61D9E0B}" srcId="{CAEF58FF-B46D-4360-82C6-3D5841B5E8EF}" destId="{9ECFE059-8F53-4E60-AF53-557BACF8D4D0}" srcOrd="0" destOrd="0" parTransId="{0D74B661-26D6-474C-B4E2-AB68D64F1549}" sibTransId="{84602583-589D-4A75-BEE8-474EE388C5F2}"/>
    <dgm:cxn modelId="{480DF95C-C510-46A9-8F08-4D6C30505C0E}" type="presOf" srcId="{03C075DC-D750-49B5-9E6B-6AC600CED10B}" destId="{E5ED7865-829A-496C-B76C-C5C4258A82A6}" srcOrd="0" destOrd="0" presId="urn:microsoft.com/office/officeart/2005/8/layout/list1"/>
    <dgm:cxn modelId="{C0208A5E-F99B-4539-B077-CDDC825299D8}" srcId="{9ECFE059-8F53-4E60-AF53-557BACF8D4D0}" destId="{E67AE37F-9416-4DF6-92F0-F1F0E495F542}" srcOrd="0" destOrd="0" parTransId="{E5CDDC2F-42DC-491E-9492-3F81EBC36C20}" sibTransId="{BB10160E-19F8-4156-A0A4-4D0549FD1A2E}"/>
    <dgm:cxn modelId="{4A6DD070-FAEE-4B2D-8004-5B405D6CA359}" srcId="{235EF304-4748-4593-BFFE-98D33727D81D}" destId="{2DADD8BB-5EED-45CB-BE7A-6C080FE3AD1B}" srcOrd="0" destOrd="0" parTransId="{925E1CE6-2604-4BFA-A2B7-9842ADA03570}" sibTransId="{EE271B61-F4D9-4D9C-BAE1-DAACB5F126F2}"/>
    <dgm:cxn modelId="{D14DA072-9868-433F-90E2-1E5BBDC737A6}" srcId="{40F9F002-83A9-41CC-BB80-4E94DBF42779}" destId="{03C075DC-D750-49B5-9E6B-6AC600CED10B}" srcOrd="0" destOrd="0" parTransId="{BE50D5FE-C5F2-4936-8FF5-296A2F746F56}" sibTransId="{6A3AEAC2-1403-4CD8-BD67-89CA1500BECE}"/>
    <dgm:cxn modelId="{E5750977-4A8E-4490-99E3-C98CCDD7D47A}" type="presOf" srcId="{40F9F002-83A9-41CC-BB80-4E94DBF42779}" destId="{C4C59055-4425-4364-A634-FB39416592B0}" srcOrd="1" destOrd="0" presId="urn:microsoft.com/office/officeart/2005/8/layout/list1"/>
    <dgm:cxn modelId="{7CBBC958-4E14-42EF-BBAE-D6919108B99B}" type="presOf" srcId="{235EF304-4748-4593-BFFE-98D33727D81D}" destId="{504CC14A-A963-4593-9A8C-6D53ED99BBB1}" srcOrd="0" destOrd="0" presId="urn:microsoft.com/office/officeart/2005/8/layout/list1"/>
    <dgm:cxn modelId="{880B7A7B-D9DB-4D57-807A-52361D7A44FA}" type="presOf" srcId="{40F9F002-83A9-41CC-BB80-4E94DBF42779}" destId="{3AD7DDBE-6EEC-4FFE-B790-0EB02BB75699}" srcOrd="0" destOrd="0" presId="urn:microsoft.com/office/officeart/2005/8/layout/list1"/>
    <dgm:cxn modelId="{EBBAA790-2C6B-40D9-9A78-F08C233AE832}" srcId="{CAEF58FF-B46D-4360-82C6-3D5841B5E8EF}" destId="{235EF304-4748-4593-BFFE-98D33727D81D}" srcOrd="2" destOrd="0" parTransId="{77EEC54B-B891-446E-B8EB-8A74D3B8E704}" sibTransId="{A0DB1298-683B-47A8-8232-C2448F08DB5F}"/>
    <dgm:cxn modelId="{231E5395-56FD-4A41-8AC5-3BC005797197}" type="presOf" srcId="{CAEF58FF-B46D-4360-82C6-3D5841B5E8EF}" destId="{2E523CDD-94B4-456D-8C47-4E14B317A3D6}" srcOrd="0" destOrd="0" presId="urn:microsoft.com/office/officeart/2005/8/layout/list1"/>
    <dgm:cxn modelId="{422AE6B4-3A20-49F3-BF94-583FA0A9A48A}" type="presOf" srcId="{2DADD8BB-5EED-45CB-BE7A-6C080FE3AD1B}" destId="{BB4D7FF3-E1D8-48A1-B2E0-7219B8D5EAC3}" srcOrd="0" destOrd="0" presId="urn:microsoft.com/office/officeart/2005/8/layout/list1"/>
    <dgm:cxn modelId="{B9FA77B7-30BE-40FC-A369-872DF29E947E}" type="presOf" srcId="{9ECFE059-8F53-4E60-AF53-557BACF8D4D0}" destId="{5252D654-DADB-45EE-8297-5541E822D71F}" srcOrd="1" destOrd="0" presId="urn:microsoft.com/office/officeart/2005/8/layout/list1"/>
    <dgm:cxn modelId="{B7E158B8-B6D0-41A6-898D-691310A78DB8}" type="presOf" srcId="{E67AE37F-9416-4DF6-92F0-F1F0E495F542}" destId="{65E0FF7A-BD2C-4A5F-A530-5EB1232CB46B}" srcOrd="0" destOrd="0" presId="urn:microsoft.com/office/officeart/2005/8/layout/list1"/>
    <dgm:cxn modelId="{8C184EE0-17DC-408F-BC71-233EEC5ECA65}" type="presOf" srcId="{65C057F5-8267-4BC6-A058-649F3FE79A95}" destId="{65E0FF7A-BD2C-4A5F-A530-5EB1232CB46B}" srcOrd="0" destOrd="1" presId="urn:microsoft.com/office/officeart/2005/8/layout/list1"/>
    <dgm:cxn modelId="{6938AEF5-4EF6-4151-8814-EA09D99FBBAA}" type="presOf" srcId="{9ECFE059-8F53-4E60-AF53-557BACF8D4D0}" destId="{B8FE7410-2D0E-429F-BD7B-1280EB8C7C9B}" srcOrd="0" destOrd="0" presId="urn:microsoft.com/office/officeart/2005/8/layout/list1"/>
    <dgm:cxn modelId="{9F234E8C-0138-4392-AD1E-E08FF83973B6}" type="presParOf" srcId="{2E523CDD-94B4-456D-8C47-4E14B317A3D6}" destId="{2C90E8D7-F013-4D08-BAB1-C4D5BA9354F4}" srcOrd="0" destOrd="0" presId="urn:microsoft.com/office/officeart/2005/8/layout/list1"/>
    <dgm:cxn modelId="{32DFF0E9-2C69-455F-993C-24C5B277F72B}" type="presParOf" srcId="{2C90E8D7-F013-4D08-BAB1-C4D5BA9354F4}" destId="{B8FE7410-2D0E-429F-BD7B-1280EB8C7C9B}" srcOrd="0" destOrd="0" presId="urn:microsoft.com/office/officeart/2005/8/layout/list1"/>
    <dgm:cxn modelId="{B6FF9B27-D169-41D2-930A-3DFCC23E8DD0}" type="presParOf" srcId="{2C90E8D7-F013-4D08-BAB1-C4D5BA9354F4}" destId="{5252D654-DADB-45EE-8297-5541E822D71F}" srcOrd="1" destOrd="0" presId="urn:microsoft.com/office/officeart/2005/8/layout/list1"/>
    <dgm:cxn modelId="{32B39741-8577-42F3-AE45-53E95D197D8F}" type="presParOf" srcId="{2E523CDD-94B4-456D-8C47-4E14B317A3D6}" destId="{805FF05A-1863-477D-8E0D-BFB011CD9A64}" srcOrd="1" destOrd="0" presId="urn:microsoft.com/office/officeart/2005/8/layout/list1"/>
    <dgm:cxn modelId="{3395353A-6FA4-42F2-87BF-0D23032C3459}" type="presParOf" srcId="{2E523CDD-94B4-456D-8C47-4E14B317A3D6}" destId="{65E0FF7A-BD2C-4A5F-A530-5EB1232CB46B}" srcOrd="2" destOrd="0" presId="urn:microsoft.com/office/officeart/2005/8/layout/list1"/>
    <dgm:cxn modelId="{47E6B531-20EB-4057-AC45-7E59236733FC}" type="presParOf" srcId="{2E523CDD-94B4-456D-8C47-4E14B317A3D6}" destId="{C0B5B340-52FF-457C-9290-65C00A63552F}" srcOrd="3" destOrd="0" presId="urn:microsoft.com/office/officeart/2005/8/layout/list1"/>
    <dgm:cxn modelId="{E3F5ECC5-A64D-40AD-A6D7-3373ECA2AE87}" type="presParOf" srcId="{2E523CDD-94B4-456D-8C47-4E14B317A3D6}" destId="{D69501A6-DA51-4A03-8D47-B4B2BE0E4E52}" srcOrd="4" destOrd="0" presId="urn:microsoft.com/office/officeart/2005/8/layout/list1"/>
    <dgm:cxn modelId="{1AA365E9-356A-4DAD-899B-58B55414CBCB}" type="presParOf" srcId="{D69501A6-DA51-4A03-8D47-B4B2BE0E4E52}" destId="{3AD7DDBE-6EEC-4FFE-B790-0EB02BB75699}" srcOrd="0" destOrd="0" presId="urn:microsoft.com/office/officeart/2005/8/layout/list1"/>
    <dgm:cxn modelId="{C7993644-5F0A-4E7E-AD50-D7C653C45F1C}" type="presParOf" srcId="{D69501A6-DA51-4A03-8D47-B4B2BE0E4E52}" destId="{C4C59055-4425-4364-A634-FB39416592B0}" srcOrd="1" destOrd="0" presId="urn:microsoft.com/office/officeart/2005/8/layout/list1"/>
    <dgm:cxn modelId="{39CC6FF1-2051-4407-9CAF-577835E3237C}" type="presParOf" srcId="{2E523CDD-94B4-456D-8C47-4E14B317A3D6}" destId="{F849E8EA-6B92-4543-8654-B89CB55ED318}" srcOrd="5" destOrd="0" presId="urn:microsoft.com/office/officeart/2005/8/layout/list1"/>
    <dgm:cxn modelId="{B3F3D374-FD52-4D90-AB5B-D089E9A35BFB}" type="presParOf" srcId="{2E523CDD-94B4-456D-8C47-4E14B317A3D6}" destId="{E5ED7865-829A-496C-B76C-C5C4258A82A6}" srcOrd="6" destOrd="0" presId="urn:microsoft.com/office/officeart/2005/8/layout/list1"/>
    <dgm:cxn modelId="{7862786E-C142-4F0A-A44A-CAA8E04666C2}" type="presParOf" srcId="{2E523CDD-94B4-456D-8C47-4E14B317A3D6}" destId="{29ECE7E7-2BB2-4261-AC93-996F09B41C42}" srcOrd="7" destOrd="0" presId="urn:microsoft.com/office/officeart/2005/8/layout/list1"/>
    <dgm:cxn modelId="{4B498346-00E5-4ACD-85CA-1761937835CE}" type="presParOf" srcId="{2E523CDD-94B4-456D-8C47-4E14B317A3D6}" destId="{57B5B7A1-2DF3-464B-83B3-D9E98F2A059E}" srcOrd="8" destOrd="0" presId="urn:microsoft.com/office/officeart/2005/8/layout/list1"/>
    <dgm:cxn modelId="{B2D94785-62D1-4673-9A4E-A38A8E48F356}" type="presParOf" srcId="{57B5B7A1-2DF3-464B-83B3-D9E98F2A059E}" destId="{504CC14A-A963-4593-9A8C-6D53ED99BBB1}" srcOrd="0" destOrd="0" presId="urn:microsoft.com/office/officeart/2005/8/layout/list1"/>
    <dgm:cxn modelId="{F59A8C10-D93C-4CC4-BCA3-716D514B695C}" type="presParOf" srcId="{57B5B7A1-2DF3-464B-83B3-D9E98F2A059E}" destId="{C263190A-905A-463F-A824-54D93E010361}" srcOrd="1" destOrd="0" presId="urn:microsoft.com/office/officeart/2005/8/layout/list1"/>
    <dgm:cxn modelId="{D367FD33-DCBF-4D42-8C23-1B359CCDE3D3}" type="presParOf" srcId="{2E523CDD-94B4-456D-8C47-4E14B317A3D6}" destId="{21EBE71B-15E8-486F-8E40-DA3D74F07430}" srcOrd="9" destOrd="0" presId="urn:microsoft.com/office/officeart/2005/8/layout/list1"/>
    <dgm:cxn modelId="{53075025-2323-4AC0-957C-33103CCA508A}" type="presParOf" srcId="{2E523CDD-94B4-456D-8C47-4E14B317A3D6}" destId="{BB4D7FF3-E1D8-48A1-B2E0-7219B8D5EAC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BF8A2-A4A6-4E6E-84B3-66A32BB4B299}">
      <dsp:nvSpPr>
        <dsp:cNvPr id="0" name=""/>
        <dsp:cNvSpPr/>
      </dsp:nvSpPr>
      <dsp:spPr>
        <a:xfrm>
          <a:off x="169847" y="203204"/>
          <a:ext cx="843888" cy="84388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5E2519-DE9C-4DAD-AA32-D4853C3F18FF}">
      <dsp:nvSpPr>
        <dsp:cNvPr id="0" name=""/>
        <dsp:cNvSpPr/>
      </dsp:nvSpPr>
      <dsp:spPr>
        <a:xfrm>
          <a:off x="347063" y="314973"/>
          <a:ext cx="489455" cy="4894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3233A9-68E9-45E3-B0EE-3DF5FCD45118}">
      <dsp:nvSpPr>
        <dsp:cNvPr id="0" name=""/>
        <dsp:cNvSpPr/>
      </dsp:nvSpPr>
      <dsp:spPr>
        <a:xfrm>
          <a:off x="1194568" y="203204"/>
          <a:ext cx="1989165" cy="843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dirty="0"/>
            <a:t>Track : IBM Data Scientist </a:t>
          </a:r>
        </a:p>
      </dsp:txBody>
      <dsp:txXfrm>
        <a:off x="1194568" y="203204"/>
        <a:ext cx="1989165" cy="843888"/>
      </dsp:txXfrm>
    </dsp:sp>
    <dsp:sp modelId="{C6DDD6F4-E424-40B3-8154-B137A71CD266}">
      <dsp:nvSpPr>
        <dsp:cNvPr id="0" name=""/>
        <dsp:cNvSpPr/>
      </dsp:nvSpPr>
      <dsp:spPr>
        <a:xfrm>
          <a:off x="157073" y="1567552"/>
          <a:ext cx="843888" cy="84388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6BC8F4-75B1-4A0B-ACCE-999B6129B213}">
      <dsp:nvSpPr>
        <dsp:cNvPr id="0" name=""/>
        <dsp:cNvSpPr/>
      </dsp:nvSpPr>
      <dsp:spPr>
        <a:xfrm>
          <a:off x="334388" y="1744765"/>
          <a:ext cx="489455" cy="4894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DEBC5B-6FF2-43D7-A0BA-A36DC5B87ECF}">
      <dsp:nvSpPr>
        <dsp:cNvPr id="0" name=""/>
        <dsp:cNvSpPr/>
      </dsp:nvSpPr>
      <dsp:spPr>
        <a:xfrm>
          <a:off x="1191871" y="1567552"/>
          <a:ext cx="1989165" cy="843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Group : CLS CAI1_AIS3_S3e</a:t>
          </a:r>
        </a:p>
      </dsp:txBody>
      <dsp:txXfrm>
        <a:off x="1191871" y="1567552"/>
        <a:ext cx="1989165" cy="843888"/>
      </dsp:txXfrm>
    </dsp:sp>
    <dsp:sp modelId="{7E3019BD-BF20-4F0C-B915-34C358E2CC8A}">
      <dsp:nvSpPr>
        <dsp:cNvPr id="0" name=""/>
        <dsp:cNvSpPr/>
      </dsp:nvSpPr>
      <dsp:spPr>
        <a:xfrm>
          <a:off x="169847" y="2821540"/>
          <a:ext cx="843888" cy="84388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569B1-1458-4A8D-882E-7317E5AC34D9}">
      <dsp:nvSpPr>
        <dsp:cNvPr id="0" name=""/>
        <dsp:cNvSpPr/>
      </dsp:nvSpPr>
      <dsp:spPr>
        <a:xfrm>
          <a:off x="347063" y="2998756"/>
          <a:ext cx="489455" cy="4894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08A710-970B-4FA0-A699-2B41CA2D89B7}">
      <dsp:nvSpPr>
        <dsp:cNvPr id="0" name=""/>
        <dsp:cNvSpPr/>
      </dsp:nvSpPr>
      <dsp:spPr>
        <a:xfrm>
          <a:off x="1194568" y="2821540"/>
          <a:ext cx="1989165" cy="843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Instructor : ENG. Karim Ahmed</a:t>
          </a:r>
        </a:p>
      </dsp:txBody>
      <dsp:txXfrm>
        <a:off x="1194568" y="2821540"/>
        <a:ext cx="1989165" cy="843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EE8A8-2E94-4FD5-A311-C176A06E6B53}">
      <dsp:nvSpPr>
        <dsp:cNvPr id="0" name=""/>
        <dsp:cNvSpPr/>
      </dsp:nvSpPr>
      <dsp:spPr>
        <a:xfrm>
          <a:off x="327951" y="1069"/>
          <a:ext cx="2030503" cy="12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dirty="0" err="1">
              <a:latin typeface="Arial" panose="020B0604020202020204" pitchFamily="34" charset="0"/>
            </a:rPr>
            <a:t>product_class</a:t>
          </a:r>
          <a:endParaRPr lang="en-US" sz="1600" kern="1200" dirty="0"/>
        </a:p>
      </dsp:txBody>
      <dsp:txXfrm>
        <a:off x="327951" y="1069"/>
        <a:ext cx="2030503" cy="1218302"/>
      </dsp:txXfrm>
    </dsp:sp>
    <dsp:sp modelId="{A22472C3-6D44-42A2-B5FE-244B54090D46}">
      <dsp:nvSpPr>
        <dsp:cNvPr id="0" name=""/>
        <dsp:cNvSpPr/>
      </dsp:nvSpPr>
      <dsp:spPr>
        <a:xfrm>
          <a:off x="2561505" y="1069"/>
          <a:ext cx="2030503" cy="12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dirty="0" err="1">
              <a:latin typeface="Arial" panose="020B0604020202020204" pitchFamily="34" charset="0"/>
            </a:rPr>
            <a:t>product_size</a:t>
          </a:r>
          <a:endParaRPr lang="en-US" sz="1600" kern="1200" dirty="0"/>
        </a:p>
      </dsp:txBody>
      <dsp:txXfrm>
        <a:off x="2561505" y="1069"/>
        <a:ext cx="2030503" cy="1218302"/>
      </dsp:txXfrm>
    </dsp:sp>
    <dsp:sp modelId="{82EC494E-A4F1-4059-9A92-E826D53FD468}">
      <dsp:nvSpPr>
        <dsp:cNvPr id="0" name=""/>
        <dsp:cNvSpPr/>
      </dsp:nvSpPr>
      <dsp:spPr>
        <a:xfrm>
          <a:off x="4795059" y="1069"/>
          <a:ext cx="2030503" cy="12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err="1">
              <a:latin typeface="Arial" panose="020B0604020202020204" pitchFamily="34" charset="0"/>
            </a:rPr>
            <a:t>product_first_sold_date</a:t>
          </a:r>
          <a:endParaRPr lang="en-US" sz="1800" kern="1200" dirty="0"/>
        </a:p>
      </dsp:txBody>
      <dsp:txXfrm>
        <a:off x="4795059" y="1069"/>
        <a:ext cx="2030503" cy="1218302"/>
      </dsp:txXfrm>
    </dsp:sp>
    <dsp:sp modelId="{63231FDE-5A49-4ADD-B59C-881378990311}">
      <dsp:nvSpPr>
        <dsp:cNvPr id="0" name=""/>
        <dsp:cNvSpPr/>
      </dsp:nvSpPr>
      <dsp:spPr>
        <a:xfrm>
          <a:off x="7028613" y="1069"/>
          <a:ext cx="2030503" cy="12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latin typeface="Arial" panose="020B0604020202020204" pitchFamily="34" charset="0"/>
            </a:rPr>
            <a:t>Day , month </a:t>
          </a:r>
          <a:endParaRPr lang="en-US" sz="1600" kern="1200" dirty="0"/>
        </a:p>
      </dsp:txBody>
      <dsp:txXfrm>
        <a:off x="7028613" y="1069"/>
        <a:ext cx="2030503" cy="1218302"/>
      </dsp:txXfrm>
    </dsp:sp>
    <dsp:sp modelId="{D55BFE61-C01D-461C-8608-8EEA1CACB646}">
      <dsp:nvSpPr>
        <dsp:cNvPr id="0" name=""/>
        <dsp:cNvSpPr/>
      </dsp:nvSpPr>
      <dsp:spPr>
        <a:xfrm>
          <a:off x="327951" y="1422421"/>
          <a:ext cx="2030503" cy="12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Brand</a:t>
          </a:r>
        </a:p>
      </dsp:txBody>
      <dsp:txXfrm>
        <a:off x="327951" y="1422421"/>
        <a:ext cx="2030503" cy="1218302"/>
      </dsp:txXfrm>
    </dsp:sp>
    <dsp:sp modelId="{DAFC6336-C6B2-4146-97F0-42EB4BCA4B39}">
      <dsp:nvSpPr>
        <dsp:cNvPr id="0" name=""/>
        <dsp:cNvSpPr/>
      </dsp:nvSpPr>
      <dsp:spPr>
        <a:xfrm>
          <a:off x="2561505" y="1422421"/>
          <a:ext cx="2030503" cy="12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a:latin typeface="Arial" panose="020B0604020202020204" pitchFamily="34" charset="0"/>
            </a:rPr>
            <a:t>product_line</a:t>
          </a:r>
          <a:endParaRPr lang="en-US" sz="1600" kern="1200"/>
        </a:p>
      </dsp:txBody>
      <dsp:txXfrm>
        <a:off x="2561505" y="1422421"/>
        <a:ext cx="2030503" cy="1218302"/>
      </dsp:txXfrm>
    </dsp:sp>
    <dsp:sp modelId="{37C350DB-0D2E-4129-8665-4E0D75D0B432}">
      <dsp:nvSpPr>
        <dsp:cNvPr id="0" name=""/>
        <dsp:cNvSpPr/>
      </dsp:nvSpPr>
      <dsp:spPr>
        <a:xfrm>
          <a:off x="4795059" y="1422421"/>
          <a:ext cx="2030503" cy="12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latin typeface="Arial" panose="020B0604020202020204" pitchFamily="34" charset="0"/>
            </a:rPr>
            <a:t>past_3_years_bike_related_purchases</a:t>
          </a:r>
          <a:endParaRPr lang="en-US" sz="1600" kern="1200" dirty="0"/>
        </a:p>
      </dsp:txBody>
      <dsp:txXfrm>
        <a:off x="4795059" y="1422421"/>
        <a:ext cx="2030503" cy="1218302"/>
      </dsp:txXfrm>
    </dsp:sp>
    <dsp:sp modelId="{0D69E75E-47B9-4DE9-BC98-B2A9371B553A}">
      <dsp:nvSpPr>
        <dsp:cNvPr id="0" name=""/>
        <dsp:cNvSpPr/>
      </dsp:nvSpPr>
      <dsp:spPr>
        <a:xfrm>
          <a:off x="7028613" y="1422421"/>
          <a:ext cx="2030503" cy="12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dirty="0" err="1">
              <a:latin typeface="Arial" panose="020B0604020202020204" pitchFamily="34" charset="0"/>
            </a:rPr>
            <a:t>wealth_segment</a:t>
          </a:r>
          <a:endParaRPr lang="en-US" sz="1600" kern="1200" dirty="0"/>
        </a:p>
      </dsp:txBody>
      <dsp:txXfrm>
        <a:off x="7028613" y="1422421"/>
        <a:ext cx="2030503" cy="1218302"/>
      </dsp:txXfrm>
    </dsp:sp>
    <dsp:sp modelId="{9E8E178D-7765-4775-BF47-98F50E981E39}">
      <dsp:nvSpPr>
        <dsp:cNvPr id="0" name=""/>
        <dsp:cNvSpPr/>
      </dsp:nvSpPr>
      <dsp:spPr>
        <a:xfrm>
          <a:off x="327951" y="2843773"/>
          <a:ext cx="2030503" cy="12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a:latin typeface="Arial" panose="020B0604020202020204" pitchFamily="34" charset="0"/>
            </a:rPr>
            <a:t>owns_car</a:t>
          </a:r>
          <a:endParaRPr lang="en-US" sz="1600" kern="1200"/>
        </a:p>
      </dsp:txBody>
      <dsp:txXfrm>
        <a:off x="327951" y="2843773"/>
        <a:ext cx="2030503" cy="1218302"/>
      </dsp:txXfrm>
    </dsp:sp>
    <dsp:sp modelId="{277E9BC5-7C4B-48D7-8B20-AFF39AD80E36}">
      <dsp:nvSpPr>
        <dsp:cNvPr id="0" name=""/>
        <dsp:cNvSpPr/>
      </dsp:nvSpPr>
      <dsp:spPr>
        <a:xfrm>
          <a:off x="2561505" y="2843773"/>
          <a:ext cx="2030503" cy="12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a:latin typeface="Arial" panose="020B0604020202020204" pitchFamily="34" charset="0"/>
            </a:rPr>
            <a:t>tenure</a:t>
          </a:r>
          <a:endParaRPr lang="en-US" sz="1600" kern="1200"/>
        </a:p>
      </dsp:txBody>
      <dsp:txXfrm>
        <a:off x="2561505" y="2843773"/>
        <a:ext cx="2030503" cy="1218302"/>
      </dsp:txXfrm>
    </dsp:sp>
    <dsp:sp modelId="{066333AE-6572-4BD4-93FA-70F49F0544A3}">
      <dsp:nvSpPr>
        <dsp:cNvPr id="0" name=""/>
        <dsp:cNvSpPr/>
      </dsp:nvSpPr>
      <dsp:spPr>
        <a:xfrm>
          <a:off x="4795059" y="2843773"/>
          <a:ext cx="2030503" cy="12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a:latin typeface="Arial" panose="020B0604020202020204" pitchFamily="34" charset="0"/>
            </a:rPr>
            <a:t>customer_age</a:t>
          </a:r>
          <a:endParaRPr lang="en-US" sz="1600" kern="1200"/>
        </a:p>
      </dsp:txBody>
      <dsp:txXfrm>
        <a:off x="4795059" y="2843773"/>
        <a:ext cx="2030503" cy="1218302"/>
      </dsp:txXfrm>
    </dsp:sp>
    <dsp:sp modelId="{C743A67A-6E38-402B-8A96-351D3C946D5F}">
      <dsp:nvSpPr>
        <dsp:cNvPr id="0" name=""/>
        <dsp:cNvSpPr/>
      </dsp:nvSpPr>
      <dsp:spPr>
        <a:xfrm>
          <a:off x="7028613" y="2843773"/>
          <a:ext cx="2030503" cy="12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a:latin typeface="Arial" panose="020B0604020202020204" pitchFamily="34" charset="0"/>
            </a:rPr>
            <a:t>profit</a:t>
          </a:r>
          <a:endParaRPr lang="en-US" sz="1600" kern="1200"/>
        </a:p>
      </dsp:txBody>
      <dsp:txXfrm>
        <a:off x="7028613" y="2843773"/>
        <a:ext cx="2030503" cy="1218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044B09-CDA5-4E53-81CF-5BF419B884F2}">
      <dsp:nvSpPr>
        <dsp:cNvPr id="0" name=""/>
        <dsp:cNvSpPr/>
      </dsp:nvSpPr>
      <dsp:spPr>
        <a:xfrm>
          <a:off x="-5227875" y="-800756"/>
          <a:ext cx="6225677" cy="6225677"/>
        </a:xfrm>
        <a:prstGeom prst="blockArc">
          <a:avLst>
            <a:gd name="adj1" fmla="val 18900000"/>
            <a:gd name="adj2" fmla="val 2700000"/>
            <a:gd name="adj3" fmla="val 347"/>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F8E53D-F606-42CA-BFA6-100CF3DD07F2}">
      <dsp:nvSpPr>
        <dsp:cNvPr id="0" name=""/>
        <dsp:cNvSpPr/>
      </dsp:nvSpPr>
      <dsp:spPr>
        <a:xfrm>
          <a:off x="641834" y="462416"/>
          <a:ext cx="6685137" cy="9248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408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Use data to prepare a plan for the next year </a:t>
          </a:r>
        </a:p>
      </dsp:txBody>
      <dsp:txXfrm>
        <a:off x="641834" y="462416"/>
        <a:ext cx="6685137" cy="924833"/>
      </dsp:txXfrm>
    </dsp:sp>
    <dsp:sp modelId="{61F79485-8606-44DE-BA97-EA45DA231997}">
      <dsp:nvSpPr>
        <dsp:cNvPr id="0" name=""/>
        <dsp:cNvSpPr/>
      </dsp:nvSpPr>
      <dsp:spPr>
        <a:xfrm>
          <a:off x="63813" y="346812"/>
          <a:ext cx="1156041" cy="1156041"/>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F64A19EF-3FB5-4083-9685-D06CB3E2DAC2}">
      <dsp:nvSpPr>
        <dsp:cNvPr id="0" name=""/>
        <dsp:cNvSpPr/>
      </dsp:nvSpPr>
      <dsp:spPr>
        <a:xfrm>
          <a:off x="978010" y="1849666"/>
          <a:ext cx="6348960" cy="9248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408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Predict and manage demand on brands  </a:t>
          </a:r>
        </a:p>
      </dsp:txBody>
      <dsp:txXfrm>
        <a:off x="978010" y="1849666"/>
        <a:ext cx="6348960" cy="924833"/>
      </dsp:txXfrm>
    </dsp:sp>
    <dsp:sp modelId="{E03CDC2D-B4DB-48C7-8448-B09E819825BC}">
      <dsp:nvSpPr>
        <dsp:cNvPr id="0" name=""/>
        <dsp:cNvSpPr/>
      </dsp:nvSpPr>
      <dsp:spPr>
        <a:xfrm>
          <a:off x="399990" y="1734061"/>
          <a:ext cx="1156041" cy="1156041"/>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B976F32C-0CEF-447A-A825-DB7729CEDFB7}">
      <dsp:nvSpPr>
        <dsp:cNvPr id="0" name=""/>
        <dsp:cNvSpPr/>
      </dsp:nvSpPr>
      <dsp:spPr>
        <a:xfrm>
          <a:off x="641834" y="3236915"/>
          <a:ext cx="6685137" cy="9248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408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Prepare the budget   </a:t>
          </a:r>
        </a:p>
      </dsp:txBody>
      <dsp:txXfrm>
        <a:off x="641834" y="3236915"/>
        <a:ext cx="6685137" cy="924833"/>
      </dsp:txXfrm>
    </dsp:sp>
    <dsp:sp modelId="{D3344BA3-C24E-4E4A-BB39-6BBC8C316D3D}">
      <dsp:nvSpPr>
        <dsp:cNvPr id="0" name=""/>
        <dsp:cNvSpPr/>
      </dsp:nvSpPr>
      <dsp:spPr>
        <a:xfrm>
          <a:off x="63813" y="3121311"/>
          <a:ext cx="1156041" cy="1156041"/>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46620-72A0-4BB8-B347-CE9F916FEE85}">
      <dsp:nvSpPr>
        <dsp:cNvPr id="0" name=""/>
        <dsp:cNvSpPr/>
      </dsp:nvSpPr>
      <dsp:spPr>
        <a:xfrm rot="5400000">
          <a:off x="446175" y="2007329"/>
          <a:ext cx="1674833" cy="1906738"/>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7BA3D5-80BC-40FB-85D2-5FE1BE1814A5}">
      <dsp:nvSpPr>
        <dsp:cNvPr id="0" name=""/>
        <dsp:cNvSpPr/>
      </dsp:nvSpPr>
      <dsp:spPr>
        <a:xfrm>
          <a:off x="2446" y="150743"/>
          <a:ext cx="2819433" cy="1973511"/>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Predicted data saved in two data frame one for each variable.</a:t>
          </a:r>
          <a:endParaRPr lang="en-US" sz="2200" kern="1200" dirty="0"/>
        </a:p>
      </dsp:txBody>
      <dsp:txXfrm>
        <a:off x="98802" y="247099"/>
        <a:ext cx="2626721" cy="1780799"/>
      </dsp:txXfrm>
    </dsp:sp>
    <dsp:sp modelId="{EA973039-F9C3-45A4-877B-8FBDC686C03A}">
      <dsp:nvSpPr>
        <dsp:cNvPr id="0" name=""/>
        <dsp:cNvSpPr/>
      </dsp:nvSpPr>
      <dsp:spPr>
        <a:xfrm>
          <a:off x="2821879" y="338962"/>
          <a:ext cx="2050587" cy="1595079"/>
        </a:xfrm>
        <a:prstGeom prst="rect">
          <a:avLst/>
        </a:prstGeom>
        <a:noFill/>
        <a:ln>
          <a:noFill/>
        </a:ln>
        <a:effectLst/>
      </dsp:spPr>
      <dsp:style>
        <a:lnRef idx="0">
          <a:scrgbClr r="0" g="0" b="0"/>
        </a:lnRef>
        <a:fillRef idx="0">
          <a:scrgbClr r="0" g="0" b="0"/>
        </a:fillRef>
        <a:effectRef idx="0">
          <a:scrgbClr r="0" g="0" b="0"/>
        </a:effectRef>
        <a:fontRef idx="minor"/>
      </dsp:style>
    </dsp:sp>
    <dsp:sp modelId="{E4D5D87F-7A06-4506-BB21-83AF451F0868}">
      <dsp:nvSpPr>
        <dsp:cNvPr id="0" name=""/>
        <dsp:cNvSpPr/>
      </dsp:nvSpPr>
      <dsp:spPr>
        <a:xfrm>
          <a:off x="2340056" y="2367648"/>
          <a:ext cx="2819433" cy="1973511"/>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Using streamlit  extension, a  web page was created to deploy the model for users </a:t>
          </a:r>
        </a:p>
      </dsp:txBody>
      <dsp:txXfrm>
        <a:off x="2436412" y="2464004"/>
        <a:ext cx="2626721" cy="17807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0FF7A-BD2C-4A5F-A530-5EB1232CB46B}">
      <dsp:nvSpPr>
        <dsp:cNvPr id="0" name=""/>
        <dsp:cNvSpPr/>
      </dsp:nvSpPr>
      <dsp:spPr>
        <a:xfrm>
          <a:off x="0" y="62187"/>
          <a:ext cx="10515600" cy="1659262"/>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49808"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u="sng" kern="1200" dirty="0">
              <a:hlinkClick xmlns:r="http://schemas.openxmlformats.org/officeDocument/2006/relationships" r:id="rId1"/>
            </a:rPr>
            <a:t>Preprocessing</a:t>
          </a:r>
          <a:endParaRPr lang="en-US" sz="2000" u="sng" kern="1200" dirty="0"/>
        </a:p>
        <a:p>
          <a:pPr marL="228600" lvl="1" indent="-228600" algn="l" defTabSz="889000">
            <a:lnSpc>
              <a:spcPct val="90000"/>
            </a:lnSpc>
            <a:spcBef>
              <a:spcPct val="0"/>
            </a:spcBef>
            <a:spcAft>
              <a:spcPct val="15000"/>
            </a:spcAft>
            <a:buChar char="•"/>
          </a:pPr>
          <a:r>
            <a:rPr lang="en-US" sz="2000" u="sng" kern="1200" dirty="0">
              <a:hlinkClick xmlns:r="http://schemas.openxmlformats.org/officeDocument/2006/relationships" r:id="rId2"/>
            </a:rPr>
            <a:t>Feature Engineering &amp; model </a:t>
          </a:r>
          <a:endParaRPr lang="en-US" sz="2000" u="sng" kern="1200" dirty="0"/>
        </a:p>
      </dsp:txBody>
      <dsp:txXfrm>
        <a:off x="0" y="62187"/>
        <a:ext cx="10515600" cy="1659262"/>
      </dsp:txXfrm>
    </dsp:sp>
    <dsp:sp modelId="{5252D654-DADB-45EE-8297-5541E822D71F}">
      <dsp:nvSpPr>
        <dsp:cNvPr id="0" name=""/>
        <dsp:cNvSpPr/>
      </dsp:nvSpPr>
      <dsp:spPr>
        <a:xfrm>
          <a:off x="0" y="0"/>
          <a:ext cx="3642330" cy="584527"/>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600200">
            <a:lnSpc>
              <a:spcPct val="90000"/>
            </a:lnSpc>
            <a:spcBef>
              <a:spcPct val="0"/>
            </a:spcBef>
            <a:spcAft>
              <a:spcPct val="35000"/>
            </a:spcAft>
            <a:buNone/>
          </a:pPr>
          <a:r>
            <a:rPr lang="en-US" sz="3600" kern="1200" dirty="0"/>
            <a:t>Notebooks link </a:t>
          </a:r>
        </a:p>
      </dsp:txBody>
      <dsp:txXfrm>
        <a:off x="28534" y="28534"/>
        <a:ext cx="3585262" cy="527459"/>
      </dsp:txXfrm>
    </dsp:sp>
    <dsp:sp modelId="{E5ED7865-829A-496C-B76C-C5C4258A82A6}">
      <dsp:nvSpPr>
        <dsp:cNvPr id="0" name=""/>
        <dsp:cNvSpPr/>
      </dsp:nvSpPr>
      <dsp:spPr>
        <a:xfrm>
          <a:off x="0" y="1853991"/>
          <a:ext cx="10515600" cy="1320637"/>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49808"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hlinkClick xmlns:r="http://schemas.openxmlformats.org/officeDocument/2006/relationships" r:id="rId3"/>
            </a:rPr>
            <a:t>https://depifinalproject-rfm.streamlit.app/</a:t>
          </a:r>
          <a:r>
            <a:rPr lang="en-US" sz="2000" kern="1200" dirty="0"/>
            <a:t> </a:t>
          </a:r>
        </a:p>
      </dsp:txBody>
      <dsp:txXfrm>
        <a:off x="0" y="1853991"/>
        <a:ext cx="10515600" cy="1320637"/>
      </dsp:txXfrm>
    </dsp:sp>
    <dsp:sp modelId="{C4C59055-4425-4364-A634-FB39416592B0}">
      <dsp:nvSpPr>
        <dsp:cNvPr id="0" name=""/>
        <dsp:cNvSpPr/>
      </dsp:nvSpPr>
      <dsp:spPr>
        <a:xfrm>
          <a:off x="0" y="1863790"/>
          <a:ext cx="3947219" cy="565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600200">
            <a:lnSpc>
              <a:spcPct val="90000"/>
            </a:lnSpc>
            <a:spcBef>
              <a:spcPct val="0"/>
            </a:spcBef>
            <a:spcAft>
              <a:spcPct val="35000"/>
            </a:spcAft>
            <a:buNone/>
          </a:pPr>
          <a:r>
            <a:rPr lang="en-US" sz="3600" kern="1200" dirty="0"/>
            <a:t>Streamlite link </a:t>
          </a:r>
        </a:p>
      </dsp:txBody>
      <dsp:txXfrm>
        <a:off x="27595" y="1891385"/>
        <a:ext cx="3892029" cy="510094"/>
      </dsp:txXfrm>
    </dsp:sp>
    <dsp:sp modelId="{BB4D7FF3-E1D8-48A1-B2E0-7219B8D5EAC3}">
      <dsp:nvSpPr>
        <dsp:cNvPr id="0" name=""/>
        <dsp:cNvSpPr/>
      </dsp:nvSpPr>
      <dsp:spPr>
        <a:xfrm>
          <a:off x="0" y="3310560"/>
          <a:ext cx="10515600" cy="1320637"/>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49808" rIns="816127" bIns="142240" numCol="1" spcCol="1270" anchor="t" anchorCtr="0">
          <a:noAutofit/>
        </a:bodyPr>
        <a:lstStyle/>
        <a:p>
          <a:pPr marL="228600" lvl="1" indent="-228600" algn="l" defTabSz="889000">
            <a:lnSpc>
              <a:spcPct val="90000"/>
            </a:lnSpc>
            <a:spcBef>
              <a:spcPct val="0"/>
            </a:spcBef>
            <a:spcAft>
              <a:spcPct val="15000"/>
            </a:spcAft>
            <a:buNone/>
          </a:pPr>
          <a:r>
            <a:rPr lang="en-US" sz="2000" kern="1200" dirty="0"/>
            <a:t> </a:t>
          </a:r>
          <a:r>
            <a:rPr lang="en-US" sz="2000" kern="1200" dirty="0">
              <a:hlinkClick xmlns:r="http://schemas.openxmlformats.org/officeDocument/2006/relationships" r:id="rId4"/>
            </a:rPr>
            <a:t>https://www.linkedin.com/in/ahmed-mo-anwer03/</a:t>
          </a:r>
          <a:r>
            <a:rPr lang="en-US" sz="2000" kern="1200" dirty="0"/>
            <a:t> </a:t>
          </a:r>
        </a:p>
      </dsp:txBody>
      <dsp:txXfrm>
        <a:off x="0" y="3310560"/>
        <a:ext cx="10515600" cy="1320637"/>
      </dsp:txXfrm>
    </dsp:sp>
    <dsp:sp modelId="{C263190A-905A-463F-A824-54D93E010361}">
      <dsp:nvSpPr>
        <dsp:cNvPr id="0" name=""/>
        <dsp:cNvSpPr/>
      </dsp:nvSpPr>
      <dsp:spPr>
        <a:xfrm>
          <a:off x="0" y="3305407"/>
          <a:ext cx="4556703" cy="538411"/>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600200">
            <a:lnSpc>
              <a:spcPct val="90000"/>
            </a:lnSpc>
            <a:spcBef>
              <a:spcPct val="0"/>
            </a:spcBef>
            <a:spcAft>
              <a:spcPct val="35000"/>
            </a:spcAft>
            <a:buNone/>
          </a:pPr>
          <a:r>
            <a:rPr lang="en-US" sz="3600" kern="1200" dirty="0"/>
            <a:t>Feel free to connect </a:t>
          </a:r>
        </a:p>
      </dsp:txBody>
      <dsp:txXfrm>
        <a:off x="26283" y="3331690"/>
        <a:ext cx="4504137" cy="48584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B2DD6-5F4F-492B-A525-7AA63084000C}" type="datetimeFigureOut">
              <a:rPr lang="en-US" smtClean="0"/>
              <a:t>04-Oct-24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34B8A-2F88-4C3B-A7E2-ADC26D77DEA2}" type="slidenum">
              <a:rPr lang="en-US" smtClean="0"/>
              <a:t>‹#›</a:t>
            </a:fld>
            <a:endParaRPr lang="en-US"/>
          </a:p>
        </p:txBody>
      </p:sp>
    </p:spTree>
    <p:extLst>
      <p:ext uri="{BB962C8B-B14F-4D97-AF65-F5344CB8AC3E}">
        <p14:creationId xmlns:p14="http://schemas.microsoft.com/office/powerpoint/2010/main" val="3689277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D34B8A-2F88-4C3B-A7E2-ADC26D77DEA2}" type="slidenum">
              <a:rPr lang="en-US" smtClean="0"/>
              <a:t>5</a:t>
            </a:fld>
            <a:endParaRPr lang="en-US"/>
          </a:p>
        </p:txBody>
      </p:sp>
    </p:spTree>
    <p:extLst>
      <p:ext uri="{BB962C8B-B14F-4D97-AF65-F5344CB8AC3E}">
        <p14:creationId xmlns:p14="http://schemas.microsoft.com/office/powerpoint/2010/main" val="2434309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D34B8A-2F88-4C3B-A7E2-ADC26D77DEA2}" type="slidenum">
              <a:rPr lang="en-US" smtClean="0"/>
              <a:t>24</a:t>
            </a:fld>
            <a:endParaRPr lang="en-US"/>
          </a:p>
        </p:txBody>
      </p:sp>
    </p:spTree>
    <p:extLst>
      <p:ext uri="{BB962C8B-B14F-4D97-AF65-F5344CB8AC3E}">
        <p14:creationId xmlns:p14="http://schemas.microsoft.com/office/powerpoint/2010/main" val="1623379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D34B8A-2F88-4C3B-A7E2-ADC26D77DEA2}" type="slidenum">
              <a:rPr lang="en-US" smtClean="0"/>
              <a:t>25</a:t>
            </a:fld>
            <a:endParaRPr lang="en-US"/>
          </a:p>
        </p:txBody>
      </p:sp>
    </p:spTree>
    <p:extLst>
      <p:ext uri="{BB962C8B-B14F-4D97-AF65-F5344CB8AC3E}">
        <p14:creationId xmlns:p14="http://schemas.microsoft.com/office/powerpoint/2010/main" val="3357469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D34B8A-2F88-4C3B-A7E2-ADC26D77DEA2}" type="slidenum">
              <a:rPr lang="en-US" smtClean="0"/>
              <a:t>26</a:t>
            </a:fld>
            <a:endParaRPr lang="en-US"/>
          </a:p>
        </p:txBody>
      </p:sp>
    </p:spTree>
    <p:extLst>
      <p:ext uri="{BB962C8B-B14F-4D97-AF65-F5344CB8AC3E}">
        <p14:creationId xmlns:p14="http://schemas.microsoft.com/office/powerpoint/2010/main" val="389406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D34B8A-2F88-4C3B-A7E2-ADC26D77DEA2}" type="slidenum">
              <a:rPr lang="en-US" smtClean="0"/>
              <a:t>36</a:t>
            </a:fld>
            <a:endParaRPr lang="en-US"/>
          </a:p>
        </p:txBody>
      </p:sp>
    </p:spTree>
    <p:extLst>
      <p:ext uri="{BB962C8B-B14F-4D97-AF65-F5344CB8AC3E}">
        <p14:creationId xmlns:p14="http://schemas.microsoft.com/office/powerpoint/2010/main" val="1434558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D34B8A-2F88-4C3B-A7E2-ADC26D77DEA2}" type="slidenum">
              <a:rPr lang="en-US" smtClean="0"/>
              <a:t>38</a:t>
            </a:fld>
            <a:endParaRPr lang="en-US"/>
          </a:p>
        </p:txBody>
      </p:sp>
    </p:spTree>
    <p:extLst>
      <p:ext uri="{BB962C8B-B14F-4D97-AF65-F5344CB8AC3E}">
        <p14:creationId xmlns:p14="http://schemas.microsoft.com/office/powerpoint/2010/main" val="3343968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4B8B-D80C-2F2A-08A8-3AB8D59564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B82B6B-C345-6885-17BE-74F751D14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E06B07-EBA9-8472-E77F-EA5283FE4D71}"/>
              </a:ext>
            </a:extLst>
          </p:cNvPr>
          <p:cNvSpPr>
            <a:spLocks noGrp="1"/>
          </p:cNvSpPr>
          <p:nvPr>
            <p:ph type="dt" sz="half" idx="10"/>
          </p:nvPr>
        </p:nvSpPr>
        <p:spPr/>
        <p:txBody>
          <a:bodyPr/>
          <a:lstStyle/>
          <a:p>
            <a:fld id="{02AC24A9-CCB6-4F8D-B8DB-C2F3692CFA5A}" type="datetimeFigureOut">
              <a:rPr lang="en-US" smtClean="0"/>
              <a:t>04-Oct-24</a:t>
            </a:fld>
            <a:endParaRPr lang="en-US" dirty="0"/>
          </a:p>
        </p:txBody>
      </p:sp>
      <p:sp>
        <p:nvSpPr>
          <p:cNvPr id="5" name="Footer Placeholder 4">
            <a:extLst>
              <a:ext uri="{FF2B5EF4-FFF2-40B4-BE49-F238E27FC236}">
                <a16:creationId xmlns:a16="http://schemas.microsoft.com/office/drawing/2014/main" id="{6289BA9F-0A0F-66DA-8D25-1FA3254915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C2CFDB-0EB5-6F85-AD36-966489A4BF0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717882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D5F2-116D-6FD6-1A57-AC9D8E543C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1E3319-8F85-F053-EDAB-0CEBA4A0FC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F8D5A-D40D-DBD9-841F-CD30564DD49E}"/>
              </a:ext>
            </a:extLst>
          </p:cNvPr>
          <p:cNvSpPr>
            <a:spLocks noGrp="1"/>
          </p:cNvSpPr>
          <p:nvPr>
            <p:ph type="dt" sz="half" idx="10"/>
          </p:nvPr>
        </p:nvSpPr>
        <p:spPr/>
        <p:txBody>
          <a:bodyPr/>
          <a:lstStyle/>
          <a:p>
            <a:fld id="{02AC24A9-CCB6-4F8D-B8DB-C2F3692CFA5A}" type="datetimeFigureOut">
              <a:rPr lang="en-US" smtClean="0"/>
              <a:t>04-Oct-24</a:t>
            </a:fld>
            <a:endParaRPr lang="en-US"/>
          </a:p>
        </p:txBody>
      </p:sp>
      <p:sp>
        <p:nvSpPr>
          <p:cNvPr id="5" name="Footer Placeholder 4">
            <a:extLst>
              <a:ext uri="{FF2B5EF4-FFF2-40B4-BE49-F238E27FC236}">
                <a16:creationId xmlns:a16="http://schemas.microsoft.com/office/drawing/2014/main" id="{46DEE430-B599-8FAD-9166-6F3FC996A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1FC85-E6F0-5AD7-2E82-F7002FD0389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2891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8126F-552B-0F9F-243D-5866642FFA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70FBEC-88B0-4A0E-768B-445FED7A12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2CF4D-16F1-3E71-F7AE-8DD041F8CF42}"/>
              </a:ext>
            </a:extLst>
          </p:cNvPr>
          <p:cNvSpPr>
            <a:spLocks noGrp="1"/>
          </p:cNvSpPr>
          <p:nvPr>
            <p:ph type="dt" sz="half" idx="10"/>
          </p:nvPr>
        </p:nvSpPr>
        <p:spPr/>
        <p:txBody>
          <a:bodyPr/>
          <a:lstStyle/>
          <a:p>
            <a:fld id="{02AC24A9-CCB6-4F8D-B8DB-C2F3692CFA5A}" type="datetimeFigureOut">
              <a:rPr lang="en-US" smtClean="0"/>
              <a:t>04-Oct-24</a:t>
            </a:fld>
            <a:endParaRPr lang="en-US"/>
          </a:p>
        </p:txBody>
      </p:sp>
      <p:sp>
        <p:nvSpPr>
          <p:cNvPr id="5" name="Footer Placeholder 4">
            <a:extLst>
              <a:ext uri="{FF2B5EF4-FFF2-40B4-BE49-F238E27FC236}">
                <a16:creationId xmlns:a16="http://schemas.microsoft.com/office/drawing/2014/main" id="{F1CC8233-46EF-E823-C562-2B55714FB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7106B-80AF-5B6D-3D14-9E3403AA00C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528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34C7F-7C18-495A-17C8-18FD44070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CB492-94D1-5845-9F4E-96BC08AADC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79B90-EC40-912A-8B03-44F6B6324D1C}"/>
              </a:ext>
            </a:extLst>
          </p:cNvPr>
          <p:cNvSpPr>
            <a:spLocks noGrp="1"/>
          </p:cNvSpPr>
          <p:nvPr>
            <p:ph type="dt" sz="half" idx="10"/>
          </p:nvPr>
        </p:nvSpPr>
        <p:spPr/>
        <p:txBody>
          <a:bodyPr/>
          <a:lstStyle/>
          <a:p>
            <a:fld id="{02AC24A9-CCB6-4F8D-B8DB-C2F3692CFA5A}" type="datetimeFigureOut">
              <a:rPr lang="en-US" smtClean="0"/>
              <a:t>04-Oct-24</a:t>
            </a:fld>
            <a:endParaRPr lang="en-US"/>
          </a:p>
        </p:txBody>
      </p:sp>
      <p:sp>
        <p:nvSpPr>
          <p:cNvPr id="5" name="Footer Placeholder 4">
            <a:extLst>
              <a:ext uri="{FF2B5EF4-FFF2-40B4-BE49-F238E27FC236}">
                <a16:creationId xmlns:a16="http://schemas.microsoft.com/office/drawing/2014/main" id="{91ADAB50-121B-2F94-F834-1A4B38F35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4F530-A670-9D32-3DDB-7D873EBDFD3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4744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195E-D16C-7C59-0767-071CDE9F2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0F2015-9AB5-9292-5C24-E334EBF2AF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3AA8B0-32EA-22CC-73E3-527513E5F33F}"/>
              </a:ext>
            </a:extLst>
          </p:cNvPr>
          <p:cNvSpPr>
            <a:spLocks noGrp="1"/>
          </p:cNvSpPr>
          <p:nvPr>
            <p:ph type="dt" sz="half" idx="10"/>
          </p:nvPr>
        </p:nvSpPr>
        <p:spPr/>
        <p:txBody>
          <a:bodyPr/>
          <a:lstStyle/>
          <a:p>
            <a:fld id="{02AC24A9-CCB6-4F8D-B8DB-C2F3692CFA5A}" type="datetimeFigureOut">
              <a:rPr lang="en-US" smtClean="0"/>
              <a:t>04-Oct-24</a:t>
            </a:fld>
            <a:endParaRPr lang="en-US"/>
          </a:p>
        </p:txBody>
      </p:sp>
      <p:sp>
        <p:nvSpPr>
          <p:cNvPr id="5" name="Footer Placeholder 4">
            <a:extLst>
              <a:ext uri="{FF2B5EF4-FFF2-40B4-BE49-F238E27FC236}">
                <a16:creationId xmlns:a16="http://schemas.microsoft.com/office/drawing/2014/main" id="{CC41F3B1-1499-A95C-F032-27D3B4FC3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25140-C40B-339B-2305-2493FAF3DA2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7461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E219-87C9-A3C5-ECB0-CB7EE521A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311987-D6FE-B4D2-9EA8-B12AD750C4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474936-F93D-C638-7C9F-2A7D8E22E9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265404-3DE5-47C0-56FC-3584950BFAC6}"/>
              </a:ext>
            </a:extLst>
          </p:cNvPr>
          <p:cNvSpPr>
            <a:spLocks noGrp="1"/>
          </p:cNvSpPr>
          <p:nvPr>
            <p:ph type="dt" sz="half" idx="10"/>
          </p:nvPr>
        </p:nvSpPr>
        <p:spPr/>
        <p:txBody>
          <a:bodyPr/>
          <a:lstStyle/>
          <a:p>
            <a:fld id="{02AC24A9-CCB6-4F8D-B8DB-C2F3692CFA5A}" type="datetimeFigureOut">
              <a:rPr lang="en-US" smtClean="0"/>
              <a:t>04-Oct-24</a:t>
            </a:fld>
            <a:endParaRPr lang="en-US"/>
          </a:p>
        </p:txBody>
      </p:sp>
      <p:sp>
        <p:nvSpPr>
          <p:cNvPr id="6" name="Footer Placeholder 5">
            <a:extLst>
              <a:ext uri="{FF2B5EF4-FFF2-40B4-BE49-F238E27FC236}">
                <a16:creationId xmlns:a16="http://schemas.microsoft.com/office/drawing/2014/main" id="{AB3419E7-086F-5E7F-20CF-2C76BD154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BAC687-37E5-81E8-E676-ECA0DADEB8E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4558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9A06-01C0-6A83-9F61-C8CC4C9748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9C180-E455-2B4F-570E-E4CC2CEFC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E529B-7153-5082-3749-DEFB7ADED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428818-EA22-BF10-714C-C7F4FD42B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8EABFC-8D3B-501E-8516-25BFC89FC0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0B0B3A-C7AD-7999-FBB9-AAAF4B4EB271}"/>
              </a:ext>
            </a:extLst>
          </p:cNvPr>
          <p:cNvSpPr>
            <a:spLocks noGrp="1"/>
          </p:cNvSpPr>
          <p:nvPr>
            <p:ph type="dt" sz="half" idx="10"/>
          </p:nvPr>
        </p:nvSpPr>
        <p:spPr/>
        <p:txBody>
          <a:bodyPr/>
          <a:lstStyle/>
          <a:p>
            <a:fld id="{02AC24A9-CCB6-4F8D-B8DB-C2F3692CFA5A}" type="datetimeFigureOut">
              <a:rPr lang="en-US" smtClean="0"/>
              <a:t>04-Oct-24</a:t>
            </a:fld>
            <a:endParaRPr lang="en-US"/>
          </a:p>
        </p:txBody>
      </p:sp>
      <p:sp>
        <p:nvSpPr>
          <p:cNvPr id="8" name="Footer Placeholder 7">
            <a:extLst>
              <a:ext uri="{FF2B5EF4-FFF2-40B4-BE49-F238E27FC236}">
                <a16:creationId xmlns:a16="http://schemas.microsoft.com/office/drawing/2014/main" id="{7ED3F8C8-A8E1-63F8-82BA-B0E3352D12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0EC22A-0AA1-FD2D-AE92-421A87AB14D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270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B658-6AB4-22E7-3108-A463547CD1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665586-BC96-15B7-1D6D-12845D143D46}"/>
              </a:ext>
            </a:extLst>
          </p:cNvPr>
          <p:cNvSpPr>
            <a:spLocks noGrp="1"/>
          </p:cNvSpPr>
          <p:nvPr>
            <p:ph type="dt" sz="half" idx="10"/>
          </p:nvPr>
        </p:nvSpPr>
        <p:spPr/>
        <p:txBody>
          <a:bodyPr/>
          <a:lstStyle/>
          <a:p>
            <a:fld id="{02AC24A9-CCB6-4F8D-B8DB-C2F3692CFA5A}" type="datetimeFigureOut">
              <a:rPr lang="en-US" smtClean="0"/>
              <a:t>04-Oct-24</a:t>
            </a:fld>
            <a:endParaRPr lang="en-US"/>
          </a:p>
        </p:txBody>
      </p:sp>
      <p:sp>
        <p:nvSpPr>
          <p:cNvPr id="4" name="Footer Placeholder 3">
            <a:extLst>
              <a:ext uri="{FF2B5EF4-FFF2-40B4-BE49-F238E27FC236}">
                <a16:creationId xmlns:a16="http://schemas.microsoft.com/office/drawing/2014/main" id="{B868D432-D50E-32AD-B05E-C63D9FA5FA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4F1B82-4360-A9A7-9116-FB8DAFE7CE1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298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F2B9CD-00B0-3836-F72C-AC31A278DB3D}"/>
              </a:ext>
            </a:extLst>
          </p:cNvPr>
          <p:cNvSpPr>
            <a:spLocks noGrp="1"/>
          </p:cNvSpPr>
          <p:nvPr>
            <p:ph type="dt" sz="half" idx="10"/>
          </p:nvPr>
        </p:nvSpPr>
        <p:spPr/>
        <p:txBody>
          <a:bodyPr/>
          <a:lstStyle/>
          <a:p>
            <a:fld id="{02AC24A9-CCB6-4F8D-B8DB-C2F3692CFA5A}" type="datetimeFigureOut">
              <a:rPr lang="en-US" smtClean="0"/>
              <a:t>04-Oct-24</a:t>
            </a:fld>
            <a:endParaRPr lang="en-US"/>
          </a:p>
        </p:txBody>
      </p:sp>
      <p:sp>
        <p:nvSpPr>
          <p:cNvPr id="3" name="Footer Placeholder 2">
            <a:extLst>
              <a:ext uri="{FF2B5EF4-FFF2-40B4-BE49-F238E27FC236}">
                <a16:creationId xmlns:a16="http://schemas.microsoft.com/office/drawing/2014/main" id="{506D9A6A-88BD-DECD-518B-E26E34968B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8A55B-A8F4-16ED-D144-827651722C02}"/>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630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C729-F0A5-179B-2950-986E30611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8FCFA7-8CD5-03AA-802A-532F88F81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4993CE-79A7-6866-53A2-A5519B264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F32863-175F-5CF0-530C-5CE39163D031}"/>
              </a:ext>
            </a:extLst>
          </p:cNvPr>
          <p:cNvSpPr>
            <a:spLocks noGrp="1"/>
          </p:cNvSpPr>
          <p:nvPr>
            <p:ph type="dt" sz="half" idx="10"/>
          </p:nvPr>
        </p:nvSpPr>
        <p:spPr/>
        <p:txBody>
          <a:bodyPr/>
          <a:lstStyle/>
          <a:p>
            <a:fld id="{02AC24A9-CCB6-4F8D-B8DB-C2F3692CFA5A}" type="datetimeFigureOut">
              <a:rPr lang="en-US" smtClean="0"/>
              <a:t>04-Oct-24</a:t>
            </a:fld>
            <a:endParaRPr lang="en-US" dirty="0"/>
          </a:p>
        </p:txBody>
      </p:sp>
      <p:sp>
        <p:nvSpPr>
          <p:cNvPr id="6" name="Footer Placeholder 5">
            <a:extLst>
              <a:ext uri="{FF2B5EF4-FFF2-40B4-BE49-F238E27FC236}">
                <a16:creationId xmlns:a16="http://schemas.microsoft.com/office/drawing/2014/main" id="{BC5E049D-B910-CAA0-6B9E-FA30CBF40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2C3C91-2D12-DD69-A77D-23FA3EEABFD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177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9FB18-68F8-EA73-957E-DF971AD39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4AAF2F-B6C3-5818-F528-0556A3BBDC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B166D3-76AE-CD5D-5B88-3EB01F17D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4794B-84B7-F43B-4837-60A3DDC1455B}"/>
              </a:ext>
            </a:extLst>
          </p:cNvPr>
          <p:cNvSpPr>
            <a:spLocks noGrp="1"/>
          </p:cNvSpPr>
          <p:nvPr>
            <p:ph type="dt" sz="half" idx="10"/>
          </p:nvPr>
        </p:nvSpPr>
        <p:spPr/>
        <p:txBody>
          <a:bodyPr/>
          <a:lstStyle/>
          <a:p>
            <a:fld id="{02AC24A9-CCB6-4F8D-B8DB-C2F3692CFA5A}" type="datetimeFigureOut">
              <a:rPr lang="en-US" smtClean="0"/>
              <a:t>04-Oct-24</a:t>
            </a:fld>
            <a:endParaRPr lang="en-US"/>
          </a:p>
        </p:txBody>
      </p:sp>
      <p:sp>
        <p:nvSpPr>
          <p:cNvPr id="6" name="Footer Placeholder 5">
            <a:extLst>
              <a:ext uri="{FF2B5EF4-FFF2-40B4-BE49-F238E27FC236}">
                <a16:creationId xmlns:a16="http://schemas.microsoft.com/office/drawing/2014/main" id="{027AD90A-B7EE-9267-F464-591576FF0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610E5-FAB4-34A6-B909-7CFB07751B0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37328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0456-8527-5F23-4F3E-0985DA6428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1BE569-16D0-117F-B000-780374564C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39BED-AB31-BEB4-FF57-E15A77FE3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AC24A9-CCB6-4F8D-B8DB-C2F3692CFA5A}" type="datetimeFigureOut">
              <a:rPr lang="en-US" smtClean="0"/>
              <a:t>04-Oct-24</a:t>
            </a:fld>
            <a:endParaRPr lang="en-US"/>
          </a:p>
        </p:txBody>
      </p:sp>
      <p:sp>
        <p:nvSpPr>
          <p:cNvPr id="5" name="Footer Placeholder 4">
            <a:extLst>
              <a:ext uri="{FF2B5EF4-FFF2-40B4-BE49-F238E27FC236}">
                <a16:creationId xmlns:a16="http://schemas.microsoft.com/office/drawing/2014/main" id="{CFF02237-D43B-895E-BF86-33CA8BF7DE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C756D6-773B-DD00-9C4B-B3056B8A8E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67689414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freepngimg.com/png/63583-visualization-data-illustration-png-image-high-quality" TargetMode="Externa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7" Type="http://schemas.openxmlformats.org/officeDocument/2006/relationships/hyperlink" Target="https://www.scalablepath.com/data-science/data-preprocessing-phase"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7"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www.pngall.com/bicycle-png/download/86" TargetMode="External"/><Relationship Id="rId7"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7"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7" Type="http://schemas.openxmlformats.org/officeDocument/2006/relationships/image" Target="../media/image3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7" Type="http://schemas.openxmlformats.org/officeDocument/2006/relationships/hyperlink" Target="https://www.pngall.com/business-growth-chart-png/"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iconfinder.com/icons/4905275/direction_forecast_leaves_nature_weather_wind_icon" TargetMode="External"/><Relationship Id="rId5" Type="http://schemas.openxmlformats.org/officeDocument/2006/relationships/image" Target="../media/image11.png"/><Relationship Id="rId4" Type="http://schemas.openxmlformats.org/officeDocument/2006/relationships/hyperlink" Target="https://www.pngall.com/bicycle-png/download/86"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iconfinder.com/icons/4905275/direction_forecast_leaves_nature_weather_wind_icon" TargetMode="External"/><Relationship Id="rId5" Type="http://schemas.openxmlformats.org/officeDocument/2006/relationships/image" Target="../media/image11.png"/><Relationship Id="rId4" Type="http://schemas.openxmlformats.org/officeDocument/2006/relationships/hyperlink" Target="https://www.pngall.com/bicycle-png/download/86"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iconfinder.com/icons/4905275/direction_forecast_leaves_nature_weather_wind_icon" TargetMode="External"/><Relationship Id="rId5" Type="http://schemas.openxmlformats.org/officeDocument/2006/relationships/image" Target="../media/image11.png"/><Relationship Id="rId4" Type="http://schemas.openxmlformats.org/officeDocument/2006/relationships/hyperlink" Target="https://www.pngall.com/bicycle-png/download/86"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7" Type="http://schemas.openxmlformats.org/officeDocument/2006/relationships/hyperlink" Target="https://rfmformarketing.com/resources/blogs/what-is-rfm-analysis/"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7" Type="http://schemas.openxmlformats.org/officeDocument/2006/relationships/hyperlink" Target="https://www.moengage.com/blog/rfm-analysis-using-rfm-segments/"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0.jp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hyperlink" Target="https://www.pngall.com/bicycle-png/download/86" TargetMode="External"/><Relationship Id="rId7" Type="http://schemas.openxmlformats.org/officeDocument/2006/relationships/image" Target="../media/image4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 Id="rId9"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bike-bicycle-velocipede-beach-sea-1700749/"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7" Type="http://schemas.openxmlformats.org/officeDocument/2006/relationships/hyperlink" Target="https://ar.inspiredpencil.com/pictures-2023/machine-learning-icon"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hyperlink" Target="https://www.iconfinder.com/icons/4905275/direction_forecast_leaves_nature_weather_wind_icon"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www.pngall.com/bicycle-png/download/86" TargetMode="Externa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hyperlink" Target="https://www.pngall.com/bicycle-png/download/86" TargetMode="External"/><Relationship Id="rId7" Type="http://schemas.openxmlformats.org/officeDocument/2006/relationships/diagramLayout" Target="../diagrams/layout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hyperlink" Target="https://www.iconfinder.com/icons/4905275/direction_forecast_leaves_nature_weather_wind_icon" TargetMode="External"/><Relationship Id="rId10" Type="http://schemas.microsoft.com/office/2007/relationships/diagramDrawing" Target="../diagrams/drawing2.xml"/><Relationship Id="rId4" Type="http://schemas.openxmlformats.org/officeDocument/2006/relationships/image" Target="../media/image11.png"/><Relationship Id="rId9" Type="http://schemas.openxmlformats.org/officeDocument/2006/relationships/diagramColors" Target="../diagrams/colors2.xml"/></Relationships>
</file>

<file path=ppt/slides/_rels/slide34.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7" Type="http://schemas.openxmlformats.org/officeDocument/2006/relationships/image" Target="../media/image4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8" Type="http://schemas.openxmlformats.org/officeDocument/2006/relationships/hyperlink" Target="https://www.iconfinder.com/icons/4905275/direction_forecast_leaves_nature_weather_wind_icon" TargetMode="External"/><Relationship Id="rId3" Type="http://schemas.openxmlformats.org/officeDocument/2006/relationships/image" Target="../media/image50.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pngall.com/bicycle-png/download/86" TargetMode="External"/><Relationship Id="rId5" Type="http://schemas.openxmlformats.org/officeDocument/2006/relationships/image" Target="../media/image10.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hyperlink" Target="https://www.pngall.com/bicycle-png/download/86" TargetMode="External"/><Relationship Id="rId7" Type="http://schemas.openxmlformats.org/officeDocument/2006/relationships/diagramLayout" Target="../diagrams/layout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hyperlink" Target="https://www.iconfinder.com/icons/4905275/direction_forecast_leaves_nature_weather_wind_icon" TargetMode="External"/><Relationship Id="rId10" Type="http://schemas.microsoft.com/office/2007/relationships/diagramDrawing" Target="../diagrams/drawing3.xml"/><Relationship Id="rId4" Type="http://schemas.openxmlformats.org/officeDocument/2006/relationships/image" Target="../media/image11.png"/><Relationship Id="rId9" Type="http://schemas.openxmlformats.org/officeDocument/2006/relationships/diagramColors" Target="../diagrams/colors3.xml"/></Relationships>
</file>

<file path=ppt/slides/_rels/slide38.xml.rels><?xml version="1.0" encoding="UTF-8" standalone="yes"?>
<Relationships xmlns="http://schemas.openxmlformats.org/package/2006/relationships"><Relationship Id="rId8" Type="http://schemas.openxmlformats.org/officeDocument/2006/relationships/hyperlink" Target="https://www.forbes.com/sites/quora/2017/05/10/the-best-practices-for-training-machine-learning-models/" TargetMode="External"/><Relationship Id="rId3" Type="http://schemas.openxmlformats.org/officeDocument/2006/relationships/image" Target="../media/image10.png"/><Relationship Id="rId7" Type="http://schemas.openxmlformats.org/officeDocument/2006/relationships/image" Target="../media/image52.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iconfinder.com/icons/4905275/direction_forecast_leaves_nature_weather_wind_icon" TargetMode="External"/><Relationship Id="rId5" Type="http://schemas.openxmlformats.org/officeDocument/2006/relationships/image" Target="../media/image11.png"/><Relationship Id="rId4" Type="http://schemas.openxmlformats.org/officeDocument/2006/relationships/hyperlink" Target="https://www.pngall.com/bicycle-png/download/86" TargetMode="External"/></Relationships>
</file>

<file path=ppt/slides/_rels/slide39.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hyperlink" Target="https://www.pngall.com/bicycle-png/download/86" TargetMode="External"/><Relationship Id="rId7" Type="http://schemas.openxmlformats.org/officeDocument/2006/relationships/diagramLayout" Target="../diagrams/layout4.xml"/><Relationship Id="rId12" Type="http://schemas.openxmlformats.org/officeDocument/2006/relationships/image" Target="../media/image5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Data" Target="../diagrams/data4.xml"/><Relationship Id="rId11" Type="http://schemas.openxmlformats.org/officeDocument/2006/relationships/image" Target="../media/image53.png"/><Relationship Id="rId5" Type="http://schemas.openxmlformats.org/officeDocument/2006/relationships/hyperlink" Target="https://www.iconfinder.com/icons/4905275/direction_forecast_leaves_nature_weather_wind_icon" TargetMode="External"/><Relationship Id="rId10" Type="http://schemas.microsoft.com/office/2007/relationships/diagramDrawing" Target="../diagrams/drawing4.xml"/><Relationship Id="rId4" Type="http://schemas.openxmlformats.org/officeDocument/2006/relationships/image" Target="../media/image11.png"/><Relationship Id="rId9" Type="http://schemas.openxmlformats.org/officeDocument/2006/relationships/diagramColors" Target="../diagrams/colors4.xml"/></Relationships>
</file>

<file path=ppt/slides/_rels/slide4.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optikmelawai.com/id/lens/illustro/bi-focal" TargetMode="External"/><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pngall.com/bicycle-png/download/86" TargetMode="External"/><Relationship Id="rId5" Type="http://schemas.openxmlformats.org/officeDocument/2006/relationships/image" Target="../media/image10.png"/><Relationship Id="rId4" Type="http://schemas.openxmlformats.org/officeDocument/2006/relationships/hyperlink" Target="https://www.iconfinder.com/icons/4905275/direction_forecast_leaves_nature_weather_wind_ic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iconfinder.com/icons/4905275/direction_forecast_leaves_nature_weather_wind_icon"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www.pngall.com/bicycle-png/download/86"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www.pngall.com/bicycle-png/download/86"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www.iconfinder.com/icons/4905275/direction_forecast_leaves_nature_weather_wind_icon"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Vintage bike parked on country road at sunset">
            <a:extLst>
              <a:ext uri="{FF2B5EF4-FFF2-40B4-BE49-F238E27FC236}">
                <a16:creationId xmlns:a16="http://schemas.microsoft.com/office/drawing/2014/main" id="{32CBDC1D-B005-2F41-D534-25DA2DAD109D}"/>
              </a:ext>
            </a:extLst>
          </p:cNvPr>
          <p:cNvPicPr>
            <a:picLocks noChangeAspect="1"/>
          </p:cNvPicPr>
          <p:nvPr/>
        </p:nvPicPr>
        <p:blipFill>
          <a:blip r:embed="rId2"/>
          <a:srcRect l="7815" r="7812"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71642B2E-6A40-16FB-CBDD-0235A36CE128}"/>
              </a:ext>
            </a:extLst>
          </p:cNvPr>
          <p:cNvSpPr>
            <a:spLocks noGrp="1"/>
          </p:cNvSpPr>
          <p:nvPr>
            <p:ph type="ctrTitle"/>
          </p:nvPr>
        </p:nvSpPr>
        <p:spPr>
          <a:xfrm>
            <a:off x="-264201" y="771480"/>
            <a:ext cx="4023360" cy="3204134"/>
          </a:xfrm>
        </p:spPr>
        <p:txBody>
          <a:bodyPr anchor="b">
            <a:normAutofit/>
          </a:bodyPr>
          <a:lstStyle/>
          <a:p>
            <a:r>
              <a:rPr lang="en-US" sz="4800" dirty="0">
                <a:latin typeface="Algerian" panose="04020705040A02060702" pitchFamily="82" charset="0"/>
              </a:rPr>
              <a:t>DEPI Final Project </a:t>
            </a:r>
          </a:p>
        </p:txBody>
      </p:sp>
      <p:sp>
        <p:nvSpPr>
          <p:cNvPr id="3" name="Subtitle 2">
            <a:extLst>
              <a:ext uri="{FF2B5EF4-FFF2-40B4-BE49-F238E27FC236}">
                <a16:creationId xmlns:a16="http://schemas.microsoft.com/office/drawing/2014/main" id="{4B025642-5E0F-25D7-66B9-7A1A661F6CFE}"/>
              </a:ext>
            </a:extLst>
          </p:cNvPr>
          <p:cNvSpPr>
            <a:spLocks noGrp="1"/>
          </p:cNvSpPr>
          <p:nvPr>
            <p:ph type="subTitle" idx="1"/>
          </p:nvPr>
        </p:nvSpPr>
        <p:spPr>
          <a:xfrm>
            <a:off x="-257037" y="4077741"/>
            <a:ext cx="4023359" cy="1208141"/>
          </a:xfrm>
        </p:spPr>
        <p:txBody>
          <a:bodyPr>
            <a:normAutofit/>
          </a:bodyPr>
          <a:lstStyle/>
          <a:p>
            <a:r>
              <a:rPr lang="en-US" sz="2000"/>
              <a:t>Ahmed Mohamed Anwer</a:t>
            </a:r>
            <a:endParaRPr lang="en-US" sz="2000" dirty="0"/>
          </a:p>
        </p:txBody>
      </p:sp>
      <p:pic>
        <p:nvPicPr>
          <p:cNvPr id="5" name="Picture 4" descr="A logo of a globe with a graduation cap&#10;&#10;Description automatically generated">
            <a:extLst>
              <a:ext uri="{FF2B5EF4-FFF2-40B4-BE49-F238E27FC236}">
                <a16:creationId xmlns:a16="http://schemas.microsoft.com/office/drawing/2014/main" id="{D3424316-C8FA-3A57-D8B9-9EB16BB33B6B}"/>
              </a:ext>
            </a:extLst>
          </p:cNvPr>
          <p:cNvPicPr>
            <a:picLocks noChangeAspect="1"/>
          </p:cNvPicPr>
          <p:nvPr/>
        </p:nvPicPr>
        <p:blipFill>
          <a:blip r:embed="rId3"/>
          <a:stretch>
            <a:fillRect/>
          </a:stretch>
        </p:blipFill>
        <p:spPr>
          <a:xfrm>
            <a:off x="561705" y="771480"/>
            <a:ext cx="2194548" cy="1315725"/>
          </a:xfrm>
          <a:prstGeom prst="rect">
            <a:avLst/>
          </a:prstGeom>
        </p:spPr>
      </p:pic>
    </p:spTree>
    <p:extLst>
      <p:ext uri="{BB962C8B-B14F-4D97-AF65-F5344CB8AC3E}">
        <p14:creationId xmlns:p14="http://schemas.microsoft.com/office/powerpoint/2010/main" val="36891570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F0FF-77BB-2D5E-B221-23271CB970D5}"/>
              </a:ext>
            </a:extLst>
          </p:cNvPr>
          <p:cNvSpPr>
            <a:spLocks noGrp="1"/>
          </p:cNvSpPr>
          <p:nvPr>
            <p:ph type="title"/>
          </p:nvPr>
        </p:nvSpPr>
        <p:spPr>
          <a:xfrm>
            <a:off x="1524000" y="4914855"/>
            <a:ext cx="9144000" cy="786703"/>
          </a:xfrm>
        </p:spPr>
        <p:txBody>
          <a:bodyPr vert="horz" lIns="91440" tIns="45720" rIns="91440" bIns="45720" rtlCol="0" anchor="b">
            <a:normAutofit/>
          </a:bodyPr>
          <a:lstStyle/>
          <a:p>
            <a:pPr algn="ctr"/>
            <a:r>
              <a:rPr lang="en-US" sz="3600" dirty="0"/>
              <a:t>Data Analysis and Visualization </a:t>
            </a:r>
          </a:p>
        </p:txBody>
      </p:sp>
      <p:grpSp>
        <p:nvGrpSpPr>
          <p:cNvPr id="31" name="Group 30">
            <a:extLst>
              <a:ext uri="{FF2B5EF4-FFF2-40B4-BE49-F238E27FC236}">
                <a16:creationId xmlns:a16="http://schemas.microsoft.com/office/drawing/2014/main" id="{B0F380AC-9202-53E9-8D39-90E7C2AC75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32" name="Rectangle 31">
              <a:extLst>
                <a:ext uri="{FF2B5EF4-FFF2-40B4-BE49-F238E27FC236}">
                  <a16:creationId xmlns:a16="http://schemas.microsoft.com/office/drawing/2014/main" id="{B9334AC3-F97B-AAEB-193C-D6FEF2851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F0F8F8-6D3A-38F2-F9D7-AA175316B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1111" y="10420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509950" y="5764661"/>
            <a:ext cx="1617751" cy="1050095"/>
          </a:xfrm>
          <a:prstGeom prst="rect">
            <a:avLst/>
          </a:prstGeom>
        </p:spPr>
      </p:pic>
      <p:pic>
        <p:nvPicPr>
          <p:cNvPr id="4" name="Picture 3">
            <a:extLst>
              <a:ext uri="{FF2B5EF4-FFF2-40B4-BE49-F238E27FC236}">
                <a16:creationId xmlns:a16="http://schemas.microsoft.com/office/drawing/2014/main" id="{577CBD99-04B8-71CF-40DF-A4FDD8063E3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380740" y="419184"/>
            <a:ext cx="5031740" cy="4612428"/>
          </a:xfrm>
          <a:prstGeom prst="rect">
            <a:avLst/>
          </a:prstGeom>
        </p:spPr>
      </p:pic>
    </p:spTree>
    <p:extLst>
      <p:ext uri="{BB962C8B-B14F-4D97-AF65-F5344CB8AC3E}">
        <p14:creationId xmlns:p14="http://schemas.microsoft.com/office/powerpoint/2010/main" val="474014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sp>
        <p:nvSpPr>
          <p:cNvPr id="20" name="TextBox 19">
            <a:extLst>
              <a:ext uri="{FF2B5EF4-FFF2-40B4-BE49-F238E27FC236}">
                <a16:creationId xmlns:a16="http://schemas.microsoft.com/office/drawing/2014/main" id="{7AB9E241-41C5-0649-C231-997A9C4351DA}"/>
              </a:ext>
            </a:extLst>
          </p:cNvPr>
          <p:cNvSpPr txBox="1"/>
          <p:nvPr/>
        </p:nvSpPr>
        <p:spPr>
          <a:xfrm>
            <a:off x="2875227" y="3312594"/>
            <a:ext cx="6271591" cy="400110"/>
          </a:xfrm>
          <a:prstGeom prst="rect">
            <a:avLst/>
          </a:prstGeom>
          <a:noFill/>
        </p:spPr>
        <p:txBody>
          <a:bodyPr wrap="square" rtlCol="0">
            <a:spAutoFit/>
          </a:bodyPr>
          <a:lstStyle/>
          <a:p>
            <a:pPr algn="ctr"/>
            <a:r>
              <a:rPr lang="en-US" sz="2000" dirty="0"/>
              <a:t>Data cleaning and preprocessing </a:t>
            </a:r>
          </a:p>
        </p:txBody>
      </p:sp>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6" name="Arrow: Right 5">
            <a:extLst>
              <a:ext uri="{FF2B5EF4-FFF2-40B4-BE49-F238E27FC236}">
                <a16:creationId xmlns:a16="http://schemas.microsoft.com/office/drawing/2014/main" id="{B39EE23B-FD52-803C-DC88-D235D6EAA977}"/>
              </a:ext>
            </a:extLst>
          </p:cNvPr>
          <p:cNvSpPr/>
          <p:nvPr/>
        </p:nvSpPr>
        <p:spPr>
          <a:xfrm>
            <a:off x="666946" y="4027987"/>
            <a:ext cx="2550077" cy="1211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Handling missing values </a:t>
            </a:r>
          </a:p>
        </p:txBody>
      </p:sp>
      <p:sp>
        <p:nvSpPr>
          <p:cNvPr id="10" name="Arrow: Right 9">
            <a:extLst>
              <a:ext uri="{FF2B5EF4-FFF2-40B4-BE49-F238E27FC236}">
                <a16:creationId xmlns:a16="http://schemas.microsoft.com/office/drawing/2014/main" id="{7DC7FE4B-2A2D-137A-B6C8-32ECB0E51314}"/>
              </a:ext>
            </a:extLst>
          </p:cNvPr>
          <p:cNvSpPr/>
          <p:nvPr/>
        </p:nvSpPr>
        <p:spPr>
          <a:xfrm>
            <a:off x="3460946" y="4017827"/>
            <a:ext cx="2550077" cy="1211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Checking for duplicates</a:t>
            </a:r>
          </a:p>
        </p:txBody>
      </p:sp>
      <p:sp>
        <p:nvSpPr>
          <p:cNvPr id="11" name="Arrow: Right 10">
            <a:extLst>
              <a:ext uri="{FF2B5EF4-FFF2-40B4-BE49-F238E27FC236}">
                <a16:creationId xmlns:a16="http://schemas.microsoft.com/office/drawing/2014/main" id="{515DA266-A30C-E4AC-6407-1060C84E83DF}"/>
              </a:ext>
            </a:extLst>
          </p:cNvPr>
          <p:cNvSpPr/>
          <p:nvPr/>
        </p:nvSpPr>
        <p:spPr>
          <a:xfrm>
            <a:off x="6204146" y="4017827"/>
            <a:ext cx="2550077" cy="1211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Remove nonrelevant columns</a:t>
            </a:r>
          </a:p>
        </p:txBody>
      </p:sp>
      <p:sp>
        <p:nvSpPr>
          <p:cNvPr id="12" name="Arrow: Right 11">
            <a:extLst>
              <a:ext uri="{FF2B5EF4-FFF2-40B4-BE49-F238E27FC236}">
                <a16:creationId xmlns:a16="http://schemas.microsoft.com/office/drawing/2014/main" id="{DF68A668-61F1-E2AF-0688-E0433E6FB2ED}"/>
              </a:ext>
            </a:extLst>
          </p:cNvPr>
          <p:cNvSpPr/>
          <p:nvPr/>
        </p:nvSpPr>
        <p:spPr>
          <a:xfrm>
            <a:off x="9008306" y="4017827"/>
            <a:ext cx="2550077" cy="1211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Validity and  data quality</a:t>
            </a:r>
          </a:p>
        </p:txBody>
      </p:sp>
      <p:pic>
        <p:nvPicPr>
          <p:cNvPr id="14" name="Picture 13" descr="A person standing next to a large server&#10;&#10;Description automatically generated">
            <a:extLst>
              <a:ext uri="{FF2B5EF4-FFF2-40B4-BE49-F238E27FC236}">
                <a16:creationId xmlns:a16="http://schemas.microsoft.com/office/drawing/2014/main" id="{EBAE6DB1-55CE-19DD-46BA-B9ED5D34817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346073" y="884603"/>
            <a:ext cx="3329897" cy="2275430"/>
          </a:xfrm>
          <a:prstGeom prst="rect">
            <a:avLst/>
          </a:prstGeom>
        </p:spPr>
      </p:pic>
    </p:spTree>
    <p:extLst>
      <p:ext uri="{BB962C8B-B14F-4D97-AF65-F5344CB8AC3E}">
        <p14:creationId xmlns:p14="http://schemas.microsoft.com/office/powerpoint/2010/main" val="1382254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sp>
        <p:nvSpPr>
          <p:cNvPr id="20" name="TextBox 19">
            <a:extLst>
              <a:ext uri="{FF2B5EF4-FFF2-40B4-BE49-F238E27FC236}">
                <a16:creationId xmlns:a16="http://schemas.microsoft.com/office/drawing/2014/main" id="{7AB9E241-41C5-0649-C231-997A9C4351DA}"/>
              </a:ext>
            </a:extLst>
          </p:cNvPr>
          <p:cNvSpPr txBox="1"/>
          <p:nvPr/>
        </p:nvSpPr>
        <p:spPr>
          <a:xfrm>
            <a:off x="2506559" y="598771"/>
            <a:ext cx="6271591" cy="461665"/>
          </a:xfrm>
          <a:prstGeom prst="rect">
            <a:avLst/>
          </a:prstGeom>
          <a:noFill/>
        </p:spPr>
        <p:txBody>
          <a:bodyPr wrap="square" rtlCol="0">
            <a:spAutoFit/>
          </a:bodyPr>
          <a:lstStyle/>
          <a:p>
            <a:pPr algn="ctr"/>
            <a:r>
              <a:rPr lang="en-US" sz="2400" dirty="0"/>
              <a:t>Preparing sheet one</a:t>
            </a:r>
          </a:p>
        </p:txBody>
      </p:sp>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4" name="Title 3">
            <a:extLst>
              <a:ext uri="{FF2B5EF4-FFF2-40B4-BE49-F238E27FC236}">
                <a16:creationId xmlns:a16="http://schemas.microsoft.com/office/drawing/2014/main" id="{DF71D107-B4B9-D803-06D3-BD3DB6A322D3}"/>
              </a:ext>
            </a:extLst>
          </p:cNvPr>
          <p:cNvSpPr>
            <a:spLocks noGrp="1"/>
          </p:cNvSpPr>
          <p:nvPr>
            <p:ph type="title"/>
          </p:nvPr>
        </p:nvSpPr>
        <p:spPr>
          <a:xfrm>
            <a:off x="384554" y="1766613"/>
            <a:ext cx="5172966" cy="3749365"/>
          </a:xfrm>
        </p:spPr>
        <p:txBody>
          <a:bodyPr>
            <a:normAutofit fontScale="90000"/>
          </a:bodyPr>
          <a:lstStyle/>
          <a:p>
            <a:pPr marL="285750" indent="-285750">
              <a:buFont typeface="Arial" panose="020B0604020202020204" pitchFamily="34" charset="0"/>
              <a:buChar char="•"/>
            </a:pPr>
            <a:r>
              <a:rPr lang="en-US" sz="2000" dirty="0">
                <a:latin typeface="+mn-lt"/>
              </a:rPr>
              <a:t>Handling missing values and duplicates :</a:t>
            </a:r>
            <a:br>
              <a:rPr lang="en-US" sz="2000" dirty="0">
                <a:latin typeface="+mn-lt"/>
              </a:rPr>
            </a:br>
            <a:br>
              <a:rPr lang="en-US" sz="2000" dirty="0">
                <a:latin typeface="+mn-lt"/>
              </a:rPr>
            </a:br>
            <a:r>
              <a:rPr lang="en-US" sz="2000" dirty="0">
                <a:latin typeface="+mn-lt"/>
              </a:rPr>
              <a:t>In sheet one there is no  duplicated values, but we got number of null  values  in different columns.</a:t>
            </a:r>
            <a:br>
              <a:rPr lang="en-US" sz="2000" dirty="0">
                <a:latin typeface="+mn-lt"/>
              </a:rPr>
            </a:br>
            <a:br>
              <a:rPr lang="en-US" sz="2000" dirty="0">
                <a:latin typeface="+mn-lt"/>
              </a:rPr>
            </a:br>
            <a:r>
              <a:rPr lang="en-US" sz="2000" dirty="0">
                <a:latin typeface="+mn-lt"/>
              </a:rPr>
              <a:t>However, the number of missing values is quite small compared to size of data, also  we can observe the missing values refers to uncomplete transactions.</a:t>
            </a:r>
            <a:br>
              <a:rPr lang="en-US" sz="2000" dirty="0">
                <a:latin typeface="+mn-lt"/>
              </a:rPr>
            </a:br>
            <a:br>
              <a:rPr lang="en-US" sz="2000" dirty="0">
                <a:latin typeface="+mn-lt"/>
              </a:rPr>
            </a:br>
            <a:r>
              <a:rPr lang="en-US" sz="2000" dirty="0">
                <a:latin typeface="+mn-lt"/>
              </a:rPr>
              <a:t>So, the optimal solution here is to drop missing values from dataset.</a:t>
            </a:r>
            <a:br>
              <a:rPr lang="en-US" sz="2200" dirty="0">
                <a:latin typeface="+mn-lt"/>
              </a:rPr>
            </a:br>
            <a:br>
              <a:rPr lang="en-US" sz="1800" dirty="0">
                <a:latin typeface="+mn-lt"/>
              </a:rPr>
            </a:br>
            <a:br>
              <a:rPr lang="en-US" sz="1800" dirty="0">
                <a:latin typeface="+mn-lt"/>
              </a:rPr>
            </a:br>
            <a:r>
              <a:rPr lang="en-US" sz="1800" dirty="0">
                <a:latin typeface="+mn-lt"/>
              </a:rPr>
              <a:t> </a:t>
            </a:r>
          </a:p>
        </p:txBody>
      </p:sp>
      <p:pic>
        <p:nvPicPr>
          <p:cNvPr id="6" name="Picture 5" descr="A screenshot of a computer code&#10;&#10;Description automatically generated">
            <a:extLst>
              <a:ext uri="{FF2B5EF4-FFF2-40B4-BE49-F238E27FC236}">
                <a16:creationId xmlns:a16="http://schemas.microsoft.com/office/drawing/2014/main" id="{C19ACDBD-CEA6-4BEC-6F05-12D8B1ABF2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0480" y="1483197"/>
            <a:ext cx="5646909" cy="3749365"/>
          </a:xfrm>
          <a:prstGeom prst="rect">
            <a:avLst/>
          </a:prstGeom>
        </p:spPr>
      </p:pic>
    </p:spTree>
    <p:extLst>
      <p:ext uri="{BB962C8B-B14F-4D97-AF65-F5344CB8AC3E}">
        <p14:creationId xmlns:p14="http://schemas.microsoft.com/office/powerpoint/2010/main" val="344542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sp>
        <p:nvSpPr>
          <p:cNvPr id="20" name="TextBox 19">
            <a:extLst>
              <a:ext uri="{FF2B5EF4-FFF2-40B4-BE49-F238E27FC236}">
                <a16:creationId xmlns:a16="http://schemas.microsoft.com/office/drawing/2014/main" id="{7AB9E241-41C5-0649-C231-997A9C4351DA}"/>
              </a:ext>
            </a:extLst>
          </p:cNvPr>
          <p:cNvSpPr txBox="1"/>
          <p:nvPr/>
        </p:nvSpPr>
        <p:spPr>
          <a:xfrm>
            <a:off x="2506559" y="598771"/>
            <a:ext cx="6271591" cy="461665"/>
          </a:xfrm>
          <a:prstGeom prst="rect">
            <a:avLst/>
          </a:prstGeom>
          <a:noFill/>
        </p:spPr>
        <p:txBody>
          <a:bodyPr wrap="square" rtlCol="0">
            <a:spAutoFit/>
          </a:bodyPr>
          <a:lstStyle/>
          <a:p>
            <a:pPr algn="ctr"/>
            <a:r>
              <a:rPr lang="en-US" sz="2400" dirty="0"/>
              <a:t>Preparing sheet one</a:t>
            </a:r>
          </a:p>
        </p:txBody>
      </p:sp>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4" name="Title 3">
            <a:extLst>
              <a:ext uri="{FF2B5EF4-FFF2-40B4-BE49-F238E27FC236}">
                <a16:creationId xmlns:a16="http://schemas.microsoft.com/office/drawing/2014/main" id="{DF71D107-B4B9-D803-06D3-BD3DB6A322D3}"/>
              </a:ext>
            </a:extLst>
          </p:cNvPr>
          <p:cNvSpPr>
            <a:spLocks noGrp="1"/>
          </p:cNvSpPr>
          <p:nvPr>
            <p:ph type="title"/>
          </p:nvPr>
        </p:nvSpPr>
        <p:spPr>
          <a:xfrm>
            <a:off x="384554" y="1766613"/>
            <a:ext cx="5172966" cy="3749365"/>
          </a:xfrm>
        </p:spPr>
        <p:txBody>
          <a:bodyPr>
            <a:normAutofit/>
          </a:bodyPr>
          <a:lstStyle/>
          <a:p>
            <a:pPr marL="285750" indent="-285750">
              <a:buFont typeface="Arial" panose="020B0604020202020204" pitchFamily="34" charset="0"/>
              <a:buChar char="•"/>
            </a:pPr>
            <a:r>
              <a:rPr lang="en-US" sz="1800" dirty="0">
                <a:latin typeface="+mn-lt"/>
              </a:rPr>
              <a:t>Validation and quality :</a:t>
            </a:r>
            <a:br>
              <a:rPr lang="en-US" sz="1800" dirty="0">
                <a:latin typeface="+mn-lt"/>
              </a:rPr>
            </a:br>
            <a:br>
              <a:rPr lang="en-US" sz="1800" dirty="0">
                <a:latin typeface="+mn-lt"/>
              </a:rPr>
            </a:br>
            <a:r>
              <a:rPr lang="en-US" sz="1800" dirty="0">
                <a:latin typeface="+mn-lt"/>
              </a:rPr>
              <a:t>converting “standard_cost” column by removing “$”.</a:t>
            </a:r>
            <a:br>
              <a:rPr lang="en-US" sz="1800" dirty="0">
                <a:latin typeface="+mn-lt"/>
              </a:rPr>
            </a:br>
            <a:br>
              <a:rPr lang="en-US" sz="1800" dirty="0">
                <a:latin typeface="+mn-lt"/>
              </a:rPr>
            </a:br>
            <a:r>
              <a:rPr lang="en-US" sz="1800" dirty="0">
                <a:latin typeface="+mn-lt"/>
              </a:rPr>
              <a:t>Splitting “transaction date” into day, year and month.</a:t>
            </a:r>
            <a:br>
              <a:rPr lang="en-US" sz="1800" dirty="0">
                <a:latin typeface="+mn-lt"/>
              </a:rPr>
            </a:br>
            <a:br>
              <a:rPr lang="en-US" sz="1800" dirty="0">
                <a:latin typeface="+mn-lt"/>
              </a:rPr>
            </a:br>
            <a:br>
              <a:rPr lang="en-US" sz="1800" dirty="0">
                <a:latin typeface="+mn-lt"/>
              </a:rPr>
            </a:br>
            <a:br>
              <a:rPr lang="en-US" sz="1800" dirty="0">
                <a:latin typeface="+mn-lt"/>
              </a:rPr>
            </a:br>
            <a:br>
              <a:rPr lang="en-US" sz="1800" dirty="0">
                <a:latin typeface="+mn-lt"/>
              </a:rPr>
            </a:br>
            <a:br>
              <a:rPr lang="en-US" sz="1800" dirty="0">
                <a:latin typeface="+mn-lt"/>
              </a:rPr>
            </a:br>
            <a:br>
              <a:rPr lang="en-US" sz="1800" dirty="0">
                <a:latin typeface="+mn-lt"/>
              </a:rPr>
            </a:br>
            <a:r>
              <a:rPr lang="en-US" sz="1800" dirty="0">
                <a:latin typeface="+mn-lt"/>
              </a:rPr>
              <a:t> </a:t>
            </a:r>
          </a:p>
        </p:txBody>
      </p:sp>
      <p:pic>
        <p:nvPicPr>
          <p:cNvPr id="3" name="Picture 2" descr="A computer code with text&#10;&#10;Description automatically generated with medium confidence">
            <a:extLst>
              <a:ext uri="{FF2B5EF4-FFF2-40B4-BE49-F238E27FC236}">
                <a16:creationId xmlns:a16="http://schemas.microsoft.com/office/drawing/2014/main" id="{55B4859D-6DE4-7CB8-41FC-5CAB1A236D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4560" y="1360594"/>
            <a:ext cx="6945196" cy="1048672"/>
          </a:xfrm>
          <a:prstGeom prst="rect">
            <a:avLst/>
          </a:prstGeom>
        </p:spPr>
      </p:pic>
      <p:pic>
        <p:nvPicPr>
          <p:cNvPr id="7" name="Picture 6">
            <a:extLst>
              <a:ext uri="{FF2B5EF4-FFF2-40B4-BE49-F238E27FC236}">
                <a16:creationId xmlns:a16="http://schemas.microsoft.com/office/drawing/2014/main" id="{7A428102-C5CC-6D19-6BB4-8B03214AD9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4560" y="3888230"/>
            <a:ext cx="7022086" cy="883997"/>
          </a:xfrm>
          <a:prstGeom prst="rect">
            <a:avLst/>
          </a:prstGeom>
        </p:spPr>
      </p:pic>
    </p:spTree>
    <p:extLst>
      <p:ext uri="{BB962C8B-B14F-4D97-AF65-F5344CB8AC3E}">
        <p14:creationId xmlns:p14="http://schemas.microsoft.com/office/powerpoint/2010/main" val="979750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sp>
        <p:nvSpPr>
          <p:cNvPr id="20" name="TextBox 19">
            <a:extLst>
              <a:ext uri="{FF2B5EF4-FFF2-40B4-BE49-F238E27FC236}">
                <a16:creationId xmlns:a16="http://schemas.microsoft.com/office/drawing/2014/main" id="{7AB9E241-41C5-0649-C231-997A9C4351DA}"/>
              </a:ext>
            </a:extLst>
          </p:cNvPr>
          <p:cNvSpPr txBox="1"/>
          <p:nvPr/>
        </p:nvSpPr>
        <p:spPr>
          <a:xfrm>
            <a:off x="2421724" y="598771"/>
            <a:ext cx="6271591" cy="461665"/>
          </a:xfrm>
          <a:prstGeom prst="rect">
            <a:avLst/>
          </a:prstGeom>
          <a:noFill/>
        </p:spPr>
        <p:txBody>
          <a:bodyPr wrap="square" rtlCol="0">
            <a:spAutoFit/>
          </a:bodyPr>
          <a:lstStyle/>
          <a:p>
            <a:pPr algn="ctr"/>
            <a:r>
              <a:rPr lang="en-US" sz="2400" dirty="0"/>
              <a:t>Preparing sheet one</a:t>
            </a:r>
          </a:p>
        </p:txBody>
      </p:sp>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4" name="Title 3">
            <a:extLst>
              <a:ext uri="{FF2B5EF4-FFF2-40B4-BE49-F238E27FC236}">
                <a16:creationId xmlns:a16="http://schemas.microsoft.com/office/drawing/2014/main" id="{DF71D107-B4B9-D803-06D3-BD3DB6A322D3}"/>
              </a:ext>
            </a:extLst>
          </p:cNvPr>
          <p:cNvSpPr>
            <a:spLocks noGrp="1"/>
          </p:cNvSpPr>
          <p:nvPr>
            <p:ph type="title"/>
          </p:nvPr>
        </p:nvSpPr>
        <p:spPr>
          <a:xfrm>
            <a:off x="384554" y="1766613"/>
            <a:ext cx="5172966" cy="3749365"/>
          </a:xfrm>
        </p:spPr>
        <p:txBody>
          <a:bodyPr>
            <a:normAutofit/>
          </a:bodyPr>
          <a:lstStyle/>
          <a:p>
            <a:pPr marL="285750" indent="-285750">
              <a:buFont typeface="Arial" panose="020B0604020202020204" pitchFamily="34" charset="0"/>
              <a:buChar char="•"/>
            </a:pPr>
            <a:r>
              <a:rPr lang="en-US" sz="1800" dirty="0">
                <a:latin typeface="+mn-lt"/>
              </a:rPr>
              <a:t>Validation and quality :</a:t>
            </a:r>
            <a:br>
              <a:rPr lang="en-US" sz="1800" dirty="0">
                <a:latin typeface="+mn-lt"/>
              </a:rPr>
            </a:br>
            <a:br>
              <a:rPr lang="en-US" sz="1800" dirty="0">
                <a:latin typeface="+mn-lt"/>
              </a:rPr>
            </a:br>
            <a:r>
              <a:rPr lang="en-US" sz="1800" dirty="0">
                <a:latin typeface="+mn-lt"/>
              </a:rPr>
              <a:t>Checking unique values and saving data.</a:t>
            </a:r>
            <a:br>
              <a:rPr lang="en-US" sz="1800" dirty="0">
                <a:latin typeface="+mn-lt"/>
              </a:rPr>
            </a:br>
            <a:br>
              <a:rPr lang="en-US" sz="1800" dirty="0">
                <a:latin typeface="+mn-lt"/>
              </a:rPr>
            </a:br>
            <a:br>
              <a:rPr lang="en-US" sz="1800" dirty="0">
                <a:latin typeface="+mn-lt"/>
              </a:rPr>
            </a:br>
            <a:br>
              <a:rPr lang="en-US" sz="1800" dirty="0">
                <a:latin typeface="+mn-lt"/>
              </a:rPr>
            </a:br>
            <a:br>
              <a:rPr lang="en-US" sz="1800" dirty="0">
                <a:latin typeface="+mn-lt"/>
              </a:rPr>
            </a:br>
            <a:br>
              <a:rPr lang="en-US" sz="1800" dirty="0">
                <a:latin typeface="+mn-lt"/>
              </a:rPr>
            </a:br>
            <a:br>
              <a:rPr lang="en-US" sz="1800" dirty="0">
                <a:latin typeface="+mn-lt"/>
              </a:rPr>
            </a:br>
            <a:r>
              <a:rPr lang="en-US" sz="1800" dirty="0">
                <a:latin typeface="+mn-lt"/>
              </a:rPr>
              <a:t> </a:t>
            </a:r>
          </a:p>
        </p:txBody>
      </p:sp>
      <p:pic>
        <p:nvPicPr>
          <p:cNvPr id="5" name="Picture 4" descr="A screenshot of a computer code&#10;&#10;Description automatically generated">
            <a:extLst>
              <a:ext uri="{FF2B5EF4-FFF2-40B4-BE49-F238E27FC236}">
                <a16:creationId xmlns:a16="http://schemas.microsoft.com/office/drawing/2014/main" id="{808CF767-4AAD-DD89-F022-8C30546B4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6558" y="1342022"/>
            <a:ext cx="6492803" cy="4198984"/>
          </a:xfrm>
          <a:prstGeom prst="rect">
            <a:avLst/>
          </a:prstGeom>
        </p:spPr>
      </p:pic>
    </p:spTree>
    <p:extLst>
      <p:ext uri="{BB962C8B-B14F-4D97-AF65-F5344CB8AC3E}">
        <p14:creationId xmlns:p14="http://schemas.microsoft.com/office/powerpoint/2010/main" val="2645389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sp>
        <p:nvSpPr>
          <p:cNvPr id="20" name="TextBox 19">
            <a:extLst>
              <a:ext uri="{FF2B5EF4-FFF2-40B4-BE49-F238E27FC236}">
                <a16:creationId xmlns:a16="http://schemas.microsoft.com/office/drawing/2014/main" id="{7AB9E241-41C5-0649-C231-997A9C4351DA}"/>
              </a:ext>
            </a:extLst>
          </p:cNvPr>
          <p:cNvSpPr txBox="1"/>
          <p:nvPr/>
        </p:nvSpPr>
        <p:spPr>
          <a:xfrm>
            <a:off x="2960204" y="598771"/>
            <a:ext cx="6271591" cy="461665"/>
          </a:xfrm>
          <a:prstGeom prst="rect">
            <a:avLst/>
          </a:prstGeom>
          <a:noFill/>
        </p:spPr>
        <p:txBody>
          <a:bodyPr wrap="square" rtlCol="0">
            <a:spAutoFit/>
          </a:bodyPr>
          <a:lstStyle/>
          <a:p>
            <a:pPr algn="ctr"/>
            <a:r>
              <a:rPr lang="en-US" sz="2400" dirty="0"/>
              <a:t>Preparing sheet two </a:t>
            </a:r>
          </a:p>
        </p:txBody>
      </p:sp>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4" name="Title 3">
            <a:extLst>
              <a:ext uri="{FF2B5EF4-FFF2-40B4-BE49-F238E27FC236}">
                <a16:creationId xmlns:a16="http://schemas.microsoft.com/office/drawing/2014/main" id="{3510D5A2-E5C8-964D-B114-53FB92A62C04}"/>
              </a:ext>
            </a:extLst>
          </p:cNvPr>
          <p:cNvSpPr>
            <a:spLocks noGrp="1"/>
          </p:cNvSpPr>
          <p:nvPr>
            <p:ph type="title"/>
          </p:nvPr>
        </p:nvSpPr>
        <p:spPr>
          <a:xfrm>
            <a:off x="764819" y="2056765"/>
            <a:ext cx="4650461" cy="3114675"/>
          </a:xfrm>
        </p:spPr>
        <p:txBody>
          <a:bodyPr>
            <a:normAutofit/>
          </a:bodyPr>
          <a:lstStyle/>
          <a:p>
            <a:r>
              <a:rPr lang="en-US" sz="1800" dirty="0">
                <a:latin typeface="+mn-lt"/>
              </a:rPr>
              <a:t>The sheet contains missing values in categorical data that probably refers to unemployed people.</a:t>
            </a:r>
            <a:br>
              <a:rPr lang="en-US" sz="1800" dirty="0">
                <a:latin typeface="+mn-lt"/>
              </a:rPr>
            </a:br>
            <a:br>
              <a:rPr lang="en-US" sz="1800" dirty="0">
                <a:latin typeface="+mn-lt"/>
              </a:rPr>
            </a:br>
            <a:r>
              <a:rPr lang="en-US" sz="1800" dirty="0">
                <a:latin typeface="+mn-lt"/>
              </a:rPr>
              <a:t>Dropping this number of records will affect our data because they are much compared the size </a:t>
            </a:r>
            <a:br>
              <a:rPr lang="en-US" sz="1800" dirty="0">
                <a:latin typeface="+mn-lt"/>
              </a:rPr>
            </a:br>
            <a:br>
              <a:rPr lang="en-US" sz="1800" dirty="0">
                <a:latin typeface="+mn-lt"/>
              </a:rPr>
            </a:br>
            <a:r>
              <a:rPr lang="en-US" sz="1800" dirty="0">
                <a:latin typeface="+mn-lt"/>
              </a:rPr>
              <a:t>The sheet contains five unnamed columns </a:t>
            </a:r>
          </a:p>
        </p:txBody>
      </p:sp>
      <p:pic>
        <p:nvPicPr>
          <p:cNvPr id="6" name="Picture 5" descr="A screenshot of a computer program&#10;&#10;Description automatically generated">
            <a:extLst>
              <a:ext uri="{FF2B5EF4-FFF2-40B4-BE49-F238E27FC236}">
                <a16:creationId xmlns:a16="http://schemas.microsoft.com/office/drawing/2014/main" id="{37DA5C48-2A8F-EBCB-7E66-248A943100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0005" y="1282388"/>
            <a:ext cx="4497105" cy="4649315"/>
          </a:xfrm>
          <a:prstGeom prst="rect">
            <a:avLst/>
          </a:prstGeom>
        </p:spPr>
      </p:pic>
    </p:spTree>
    <p:extLst>
      <p:ext uri="{BB962C8B-B14F-4D97-AF65-F5344CB8AC3E}">
        <p14:creationId xmlns:p14="http://schemas.microsoft.com/office/powerpoint/2010/main" val="3718937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sp>
        <p:nvSpPr>
          <p:cNvPr id="20" name="TextBox 19">
            <a:extLst>
              <a:ext uri="{FF2B5EF4-FFF2-40B4-BE49-F238E27FC236}">
                <a16:creationId xmlns:a16="http://schemas.microsoft.com/office/drawing/2014/main" id="{7AB9E241-41C5-0649-C231-997A9C4351DA}"/>
              </a:ext>
            </a:extLst>
          </p:cNvPr>
          <p:cNvSpPr txBox="1"/>
          <p:nvPr/>
        </p:nvSpPr>
        <p:spPr>
          <a:xfrm>
            <a:off x="603874" y="1351998"/>
            <a:ext cx="1098425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Remove unnamed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Fill null with unknow , remove null from DOB column , convert DOB to calculate customer age </a:t>
            </a:r>
          </a:p>
        </p:txBody>
      </p:sp>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3" name="TextBox 2">
            <a:extLst>
              <a:ext uri="{FF2B5EF4-FFF2-40B4-BE49-F238E27FC236}">
                <a16:creationId xmlns:a16="http://schemas.microsoft.com/office/drawing/2014/main" id="{4A27DB12-B468-252C-061A-C3C9A5259F66}"/>
              </a:ext>
            </a:extLst>
          </p:cNvPr>
          <p:cNvSpPr txBox="1"/>
          <p:nvPr/>
        </p:nvSpPr>
        <p:spPr>
          <a:xfrm>
            <a:off x="2960204" y="591822"/>
            <a:ext cx="6271591" cy="461665"/>
          </a:xfrm>
          <a:prstGeom prst="rect">
            <a:avLst/>
          </a:prstGeom>
          <a:noFill/>
        </p:spPr>
        <p:txBody>
          <a:bodyPr wrap="square" rtlCol="0">
            <a:spAutoFit/>
          </a:bodyPr>
          <a:lstStyle/>
          <a:p>
            <a:pPr algn="ctr"/>
            <a:r>
              <a:rPr lang="en-US" sz="2400" dirty="0"/>
              <a:t>Preparing sheet two </a:t>
            </a:r>
          </a:p>
        </p:txBody>
      </p:sp>
      <p:pic>
        <p:nvPicPr>
          <p:cNvPr id="5" name="Picture 4">
            <a:extLst>
              <a:ext uri="{FF2B5EF4-FFF2-40B4-BE49-F238E27FC236}">
                <a16:creationId xmlns:a16="http://schemas.microsoft.com/office/drawing/2014/main" id="{5C452073-2DAF-466E-1FEF-648A66E972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74" y="1662439"/>
            <a:ext cx="10676545" cy="609653"/>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DAE8A603-3DBC-D84B-E9AC-33A473617B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874" y="2805735"/>
            <a:ext cx="10267326" cy="1661666"/>
          </a:xfrm>
          <a:prstGeom prst="rect">
            <a:avLst/>
          </a:prstGeom>
        </p:spPr>
      </p:pic>
      <p:pic>
        <p:nvPicPr>
          <p:cNvPr id="11" name="Picture 10" descr="A screenshot of a computer code&#10;&#10;Description automatically generated">
            <a:extLst>
              <a:ext uri="{FF2B5EF4-FFF2-40B4-BE49-F238E27FC236}">
                <a16:creationId xmlns:a16="http://schemas.microsoft.com/office/drawing/2014/main" id="{58D95354-3F3C-87B8-46E0-018DED8AB1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43150" y="4532134"/>
            <a:ext cx="7795678" cy="2167079"/>
          </a:xfrm>
          <a:prstGeom prst="rect">
            <a:avLst/>
          </a:prstGeom>
        </p:spPr>
      </p:pic>
    </p:spTree>
    <p:extLst>
      <p:ext uri="{BB962C8B-B14F-4D97-AF65-F5344CB8AC3E}">
        <p14:creationId xmlns:p14="http://schemas.microsoft.com/office/powerpoint/2010/main" val="507335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sp>
        <p:nvSpPr>
          <p:cNvPr id="20" name="TextBox 19">
            <a:extLst>
              <a:ext uri="{FF2B5EF4-FFF2-40B4-BE49-F238E27FC236}">
                <a16:creationId xmlns:a16="http://schemas.microsoft.com/office/drawing/2014/main" id="{7AB9E241-41C5-0649-C231-997A9C4351DA}"/>
              </a:ext>
            </a:extLst>
          </p:cNvPr>
          <p:cNvSpPr txBox="1"/>
          <p:nvPr/>
        </p:nvSpPr>
        <p:spPr>
          <a:xfrm>
            <a:off x="521804" y="1527551"/>
            <a:ext cx="6271591" cy="646331"/>
          </a:xfrm>
          <a:prstGeom prst="rect">
            <a:avLst/>
          </a:prstGeom>
          <a:noFill/>
        </p:spPr>
        <p:txBody>
          <a:bodyPr wrap="square" rtlCol="0">
            <a:spAutoFit/>
          </a:bodyPr>
          <a:lstStyle/>
          <a:p>
            <a:pPr marL="285750" indent="-285750">
              <a:buFont typeface="Arial" panose="020B0604020202020204" pitchFamily="34" charset="0"/>
              <a:buChar char="•"/>
            </a:pPr>
            <a:r>
              <a:rPr lang="en-US" dirty="0"/>
              <a:t>Checking unique values </a:t>
            </a:r>
          </a:p>
          <a:p>
            <a:pPr marL="285750" indent="-285750">
              <a:buFont typeface="Arial" panose="020B0604020202020204" pitchFamily="34" charset="0"/>
              <a:buChar char="•"/>
            </a:pPr>
            <a:r>
              <a:rPr lang="en-US" dirty="0"/>
              <a:t>Replace the inconsistent data with more readable values </a:t>
            </a:r>
          </a:p>
        </p:txBody>
      </p:sp>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3" name="TextBox 2">
            <a:extLst>
              <a:ext uri="{FF2B5EF4-FFF2-40B4-BE49-F238E27FC236}">
                <a16:creationId xmlns:a16="http://schemas.microsoft.com/office/drawing/2014/main" id="{87C1EE5B-23D3-00F7-5D36-9CC74BB01436}"/>
              </a:ext>
            </a:extLst>
          </p:cNvPr>
          <p:cNvSpPr txBox="1"/>
          <p:nvPr/>
        </p:nvSpPr>
        <p:spPr>
          <a:xfrm>
            <a:off x="2960204" y="449864"/>
            <a:ext cx="6271591" cy="461665"/>
          </a:xfrm>
          <a:prstGeom prst="rect">
            <a:avLst/>
          </a:prstGeom>
          <a:noFill/>
        </p:spPr>
        <p:txBody>
          <a:bodyPr wrap="square" rtlCol="0">
            <a:spAutoFit/>
          </a:bodyPr>
          <a:lstStyle/>
          <a:p>
            <a:pPr algn="ctr"/>
            <a:r>
              <a:rPr lang="en-US" sz="2400" dirty="0"/>
              <a:t>Preparing sheet two </a:t>
            </a:r>
          </a:p>
        </p:txBody>
      </p:sp>
      <p:pic>
        <p:nvPicPr>
          <p:cNvPr id="5" name="Picture 4" descr="A screenshot of a computer code&#10;&#10;Description automatically generated">
            <a:extLst>
              <a:ext uri="{FF2B5EF4-FFF2-40B4-BE49-F238E27FC236}">
                <a16:creationId xmlns:a16="http://schemas.microsoft.com/office/drawing/2014/main" id="{B65306CB-B789-95E5-D1F9-F512FC9E1E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7571" y="2173882"/>
            <a:ext cx="9486382" cy="3555687"/>
          </a:xfrm>
          <a:prstGeom prst="rect">
            <a:avLst/>
          </a:prstGeom>
        </p:spPr>
      </p:pic>
    </p:spTree>
    <p:extLst>
      <p:ext uri="{BB962C8B-B14F-4D97-AF65-F5344CB8AC3E}">
        <p14:creationId xmlns:p14="http://schemas.microsoft.com/office/powerpoint/2010/main" val="3683439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3" name="TextBox 2">
            <a:extLst>
              <a:ext uri="{FF2B5EF4-FFF2-40B4-BE49-F238E27FC236}">
                <a16:creationId xmlns:a16="http://schemas.microsoft.com/office/drawing/2014/main" id="{196EBA0B-6D2F-8AD4-7391-61225D45F557}"/>
              </a:ext>
            </a:extLst>
          </p:cNvPr>
          <p:cNvSpPr txBox="1"/>
          <p:nvPr/>
        </p:nvSpPr>
        <p:spPr>
          <a:xfrm>
            <a:off x="2960204" y="449864"/>
            <a:ext cx="6271591" cy="461665"/>
          </a:xfrm>
          <a:prstGeom prst="rect">
            <a:avLst/>
          </a:prstGeom>
          <a:noFill/>
        </p:spPr>
        <p:txBody>
          <a:bodyPr wrap="square" rtlCol="0">
            <a:spAutoFit/>
          </a:bodyPr>
          <a:lstStyle/>
          <a:p>
            <a:pPr algn="ctr"/>
            <a:r>
              <a:rPr lang="en-US" sz="2400" dirty="0"/>
              <a:t>Preparing sheet three </a:t>
            </a:r>
          </a:p>
        </p:txBody>
      </p:sp>
      <p:pic>
        <p:nvPicPr>
          <p:cNvPr id="7" name="Picture 6" descr="A computer code with text&#10;&#10;Description automatically generated">
            <a:extLst>
              <a:ext uri="{FF2B5EF4-FFF2-40B4-BE49-F238E27FC236}">
                <a16:creationId xmlns:a16="http://schemas.microsoft.com/office/drawing/2014/main" id="{6A679B49-CC8D-A146-B70F-5B447097A7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872" y="4954175"/>
            <a:ext cx="4858590" cy="1560012"/>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7114CDF9-BE63-C2F9-6271-5762CFC812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9514" y="1370263"/>
            <a:ext cx="5002030" cy="3401964"/>
          </a:xfrm>
          <a:prstGeom prst="rect">
            <a:avLst/>
          </a:prstGeom>
        </p:spPr>
      </p:pic>
      <p:sp>
        <p:nvSpPr>
          <p:cNvPr id="10" name="TextBox 9">
            <a:extLst>
              <a:ext uri="{FF2B5EF4-FFF2-40B4-BE49-F238E27FC236}">
                <a16:creationId xmlns:a16="http://schemas.microsoft.com/office/drawing/2014/main" id="{7535450C-EA40-B4E9-E7DA-86A9D82116BF}"/>
              </a:ext>
            </a:extLst>
          </p:cNvPr>
          <p:cNvSpPr txBox="1"/>
          <p:nvPr/>
        </p:nvSpPr>
        <p:spPr>
          <a:xfrm>
            <a:off x="507619" y="2502911"/>
            <a:ext cx="4115182"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The sheet contains missing values in categorical data that probably refers to unemployed people.</a:t>
            </a:r>
          </a:p>
          <a:p>
            <a:pPr marL="285750" indent="-285750">
              <a:buFont typeface="Arial" panose="020B0604020202020204" pitchFamily="34" charset="0"/>
              <a:buChar char="•"/>
            </a:pPr>
            <a:r>
              <a:rPr lang="en-US" dirty="0"/>
              <a:t>Number of missing values in “tenure” and “DOB”.</a:t>
            </a:r>
          </a:p>
          <a:p>
            <a:pPr marL="285750" indent="-285750">
              <a:buFont typeface="Arial" panose="020B0604020202020204" pitchFamily="34" charset="0"/>
              <a:buChar char="•"/>
            </a:pPr>
            <a:r>
              <a:rPr lang="en-US" sz="1800" dirty="0">
                <a:latin typeface="+mn-lt"/>
              </a:rPr>
              <a:t>Non relevant column “default”</a:t>
            </a:r>
          </a:p>
        </p:txBody>
      </p:sp>
    </p:spTree>
    <p:extLst>
      <p:ext uri="{BB962C8B-B14F-4D97-AF65-F5344CB8AC3E}">
        <p14:creationId xmlns:p14="http://schemas.microsoft.com/office/powerpoint/2010/main" val="99430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sp>
        <p:nvSpPr>
          <p:cNvPr id="20" name="TextBox 19">
            <a:extLst>
              <a:ext uri="{FF2B5EF4-FFF2-40B4-BE49-F238E27FC236}">
                <a16:creationId xmlns:a16="http://schemas.microsoft.com/office/drawing/2014/main" id="{7AB9E241-41C5-0649-C231-997A9C4351DA}"/>
              </a:ext>
            </a:extLst>
          </p:cNvPr>
          <p:cNvSpPr txBox="1"/>
          <p:nvPr/>
        </p:nvSpPr>
        <p:spPr>
          <a:xfrm>
            <a:off x="258277" y="1866154"/>
            <a:ext cx="401812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Drop “default” column  </a:t>
            </a:r>
          </a:p>
          <a:p>
            <a:pPr marL="285750" indent="-285750">
              <a:buFont typeface="Arial" panose="020B0604020202020204" pitchFamily="34" charset="0"/>
              <a:buChar char="•"/>
            </a:pPr>
            <a:r>
              <a:rPr lang="en-US" dirty="0"/>
              <a:t>Drop nulls by “DOB” and ”tenure”</a:t>
            </a:r>
          </a:p>
          <a:p>
            <a:pPr marL="285750" indent="-285750">
              <a:buFont typeface="Arial" panose="020B0604020202020204" pitchFamily="34" charset="0"/>
              <a:buChar char="•"/>
            </a:pPr>
            <a:r>
              <a:rPr lang="en-US" dirty="0"/>
              <a:t>Removing “first_name” and “last_name” then concatenate them to “customer_name”</a:t>
            </a:r>
          </a:p>
          <a:p>
            <a:pPr marL="285750" indent="-285750">
              <a:buFont typeface="Arial" panose="020B0604020202020204" pitchFamily="34" charset="0"/>
              <a:buChar char="•"/>
            </a:pPr>
            <a:r>
              <a:rPr lang="en-US" dirty="0"/>
              <a:t>Fill </a:t>
            </a:r>
            <a:r>
              <a:rPr lang="en-US" sz="1800" dirty="0">
                <a:latin typeface="+mn-lt"/>
              </a:rPr>
              <a:t>categorical</a:t>
            </a:r>
            <a:r>
              <a:rPr lang="en-US" dirty="0"/>
              <a:t> missing values  with “unknwon”</a:t>
            </a:r>
          </a:p>
        </p:txBody>
      </p:sp>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pic>
        <p:nvPicPr>
          <p:cNvPr id="4" name="Picture 3" descr="A screenshot of a computer code&#10;&#10;Description automatically generated">
            <a:extLst>
              <a:ext uri="{FF2B5EF4-FFF2-40B4-BE49-F238E27FC236}">
                <a16:creationId xmlns:a16="http://schemas.microsoft.com/office/drawing/2014/main" id="{E7D4EC8A-D411-D24D-8496-A7E3BCB586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6406" y="1356193"/>
            <a:ext cx="7522621" cy="3416033"/>
          </a:xfrm>
          <a:prstGeom prst="rect">
            <a:avLst/>
          </a:prstGeom>
        </p:spPr>
      </p:pic>
      <p:pic>
        <p:nvPicPr>
          <p:cNvPr id="6" name="Picture 5" descr="A black and white text&#10;&#10;Description automatically generated">
            <a:extLst>
              <a:ext uri="{FF2B5EF4-FFF2-40B4-BE49-F238E27FC236}">
                <a16:creationId xmlns:a16="http://schemas.microsoft.com/office/drawing/2014/main" id="{F9D39384-C451-BCAB-3855-76E58C8E13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76406" y="4944437"/>
            <a:ext cx="6840336" cy="557582"/>
          </a:xfrm>
          <a:prstGeom prst="rect">
            <a:avLst/>
          </a:prstGeom>
        </p:spPr>
      </p:pic>
      <p:sp>
        <p:nvSpPr>
          <p:cNvPr id="9" name="TextBox 8">
            <a:extLst>
              <a:ext uri="{FF2B5EF4-FFF2-40B4-BE49-F238E27FC236}">
                <a16:creationId xmlns:a16="http://schemas.microsoft.com/office/drawing/2014/main" id="{7432A1B2-22A4-FC90-6540-D6F81A187B71}"/>
              </a:ext>
            </a:extLst>
          </p:cNvPr>
          <p:cNvSpPr txBox="1"/>
          <p:nvPr/>
        </p:nvSpPr>
        <p:spPr>
          <a:xfrm>
            <a:off x="2960204" y="449864"/>
            <a:ext cx="6271591" cy="461665"/>
          </a:xfrm>
          <a:prstGeom prst="rect">
            <a:avLst/>
          </a:prstGeom>
          <a:noFill/>
        </p:spPr>
        <p:txBody>
          <a:bodyPr wrap="square" rtlCol="0">
            <a:spAutoFit/>
          </a:bodyPr>
          <a:lstStyle/>
          <a:p>
            <a:pPr algn="ctr"/>
            <a:r>
              <a:rPr lang="en-US" sz="2400" dirty="0"/>
              <a:t>Preparing sheet three </a:t>
            </a:r>
          </a:p>
        </p:txBody>
      </p:sp>
    </p:spTree>
    <p:extLst>
      <p:ext uri="{BB962C8B-B14F-4D97-AF65-F5344CB8AC3E}">
        <p14:creationId xmlns:p14="http://schemas.microsoft.com/office/powerpoint/2010/main" val="296540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of a globe with a graduation cap&#10;&#10;Description automatically generated">
            <a:extLst>
              <a:ext uri="{FF2B5EF4-FFF2-40B4-BE49-F238E27FC236}">
                <a16:creationId xmlns:a16="http://schemas.microsoft.com/office/drawing/2014/main" id="{D71E3263-1F8B-34B9-F5AE-BCBA68278679}"/>
              </a:ext>
            </a:extLst>
          </p:cNvPr>
          <p:cNvPicPr>
            <a:picLocks noChangeAspect="1"/>
          </p:cNvPicPr>
          <p:nvPr/>
        </p:nvPicPr>
        <p:blipFill>
          <a:blip r:embed="rId2"/>
          <a:srcRect l="23118" r="22781" b="-2"/>
          <a:stretch/>
        </p:blipFill>
        <p:spPr>
          <a:xfrm>
            <a:off x="7400016" y="843280"/>
            <a:ext cx="3364502" cy="3728611"/>
          </a:xfrm>
          <a:prstGeom prst="rect">
            <a:avLst/>
          </a:prstGeom>
        </p:spPr>
      </p:pic>
      <p:graphicFrame>
        <p:nvGraphicFramePr>
          <p:cNvPr id="5" name="Content Placeholder 2">
            <a:extLst>
              <a:ext uri="{FF2B5EF4-FFF2-40B4-BE49-F238E27FC236}">
                <a16:creationId xmlns:a16="http://schemas.microsoft.com/office/drawing/2014/main" id="{BBD70E05-BACC-298C-E759-34DC22AA1647}"/>
              </a:ext>
            </a:extLst>
          </p:cNvPr>
          <p:cNvGraphicFramePr>
            <a:graphicFrameLocks noGrp="1"/>
          </p:cNvGraphicFramePr>
          <p:nvPr>
            <p:ph idx="1"/>
            <p:extLst>
              <p:ext uri="{D42A27DB-BD31-4B8C-83A1-F6EECF244321}">
                <p14:modId xmlns:p14="http://schemas.microsoft.com/office/powerpoint/2010/main" val="441044112"/>
              </p:ext>
            </p:extLst>
          </p:nvPr>
        </p:nvGraphicFramePr>
        <p:xfrm>
          <a:off x="1945640" y="1198880"/>
          <a:ext cx="6714066" cy="5283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5563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sp>
        <p:nvSpPr>
          <p:cNvPr id="20" name="TextBox 19">
            <a:extLst>
              <a:ext uri="{FF2B5EF4-FFF2-40B4-BE49-F238E27FC236}">
                <a16:creationId xmlns:a16="http://schemas.microsoft.com/office/drawing/2014/main" id="{7AB9E241-41C5-0649-C231-997A9C4351DA}"/>
              </a:ext>
            </a:extLst>
          </p:cNvPr>
          <p:cNvSpPr txBox="1"/>
          <p:nvPr/>
        </p:nvSpPr>
        <p:spPr>
          <a:xfrm>
            <a:off x="657439" y="2228671"/>
            <a:ext cx="320336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Checking unique values </a:t>
            </a:r>
          </a:p>
          <a:p>
            <a:pPr marL="285750" indent="-285750">
              <a:buFont typeface="Arial" panose="020B0604020202020204" pitchFamily="34" charset="0"/>
              <a:buChar char="•"/>
            </a:pPr>
            <a:r>
              <a:rPr lang="en-US" dirty="0"/>
              <a:t>Replace the inconsistent values </a:t>
            </a:r>
          </a:p>
          <a:p>
            <a:pPr marL="285750" indent="-285750">
              <a:buFont typeface="Arial" panose="020B0604020202020204" pitchFamily="34" charset="0"/>
              <a:buChar char="•"/>
            </a:pPr>
            <a:r>
              <a:rPr lang="en-US" dirty="0"/>
              <a:t>Calculating customer age  </a:t>
            </a:r>
          </a:p>
        </p:txBody>
      </p:sp>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3" name="TextBox 2">
            <a:extLst>
              <a:ext uri="{FF2B5EF4-FFF2-40B4-BE49-F238E27FC236}">
                <a16:creationId xmlns:a16="http://schemas.microsoft.com/office/drawing/2014/main" id="{589AA31A-6FCE-BBAE-A65B-667A8ADCB437}"/>
              </a:ext>
            </a:extLst>
          </p:cNvPr>
          <p:cNvSpPr txBox="1"/>
          <p:nvPr/>
        </p:nvSpPr>
        <p:spPr>
          <a:xfrm>
            <a:off x="2960204" y="449864"/>
            <a:ext cx="6271591" cy="461665"/>
          </a:xfrm>
          <a:prstGeom prst="rect">
            <a:avLst/>
          </a:prstGeom>
          <a:noFill/>
        </p:spPr>
        <p:txBody>
          <a:bodyPr wrap="square" rtlCol="0">
            <a:spAutoFit/>
          </a:bodyPr>
          <a:lstStyle/>
          <a:p>
            <a:pPr algn="ctr"/>
            <a:r>
              <a:rPr lang="en-US" sz="2400" dirty="0"/>
              <a:t>Preparing sheet three </a:t>
            </a:r>
          </a:p>
        </p:txBody>
      </p:sp>
      <p:pic>
        <p:nvPicPr>
          <p:cNvPr id="5" name="Picture 4" descr="A screenshot of a computer code&#10;&#10;Description automatically generated">
            <a:extLst>
              <a:ext uri="{FF2B5EF4-FFF2-40B4-BE49-F238E27FC236}">
                <a16:creationId xmlns:a16="http://schemas.microsoft.com/office/drawing/2014/main" id="{587FDBBC-8B11-B131-3C68-61D88631C7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7064" y="1562590"/>
            <a:ext cx="6774675" cy="3425970"/>
          </a:xfrm>
          <a:prstGeom prst="rect">
            <a:avLst/>
          </a:prstGeom>
        </p:spPr>
      </p:pic>
    </p:spTree>
    <p:extLst>
      <p:ext uri="{BB962C8B-B14F-4D97-AF65-F5344CB8AC3E}">
        <p14:creationId xmlns:p14="http://schemas.microsoft.com/office/powerpoint/2010/main" val="131014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sp>
        <p:nvSpPr>
          <p:cNvPr id="20" name="TextBox 19">
            <a:extLst>
              <a:ext uri="{FF2B5EF4-FFF2-40B4-BE49-F238E27FC236}">
                <a16:creationId xmlns:a16="http://schemas.microsoft.com/office/drawing/2014/main" id="{7AB9E241-41C5-0649-C231-997A9C4351DA}"/>
              </a:ext>
            </a:extLst>
          </p:cNvPr>
          <p:cNvSpPr txBox="1"/>
          <p:nvPr/>
        </p:nvSpPr>
        <p:spPr>
          <a:xfrm>
            <a:off x="243459" y="1662643"/>
            <a:ext cx="322110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Delete the record with age 174 (inconsistent value value)</a:t>
            </a:r>
          </a:p>
          <a:p>
            <a:pPr marL="285750" indent="-285750">
              <a:buFont typeface="Arial" panose="020B0604020202020204" pitchFamily="34" charset="0"/>
              <a:buChar char="•"/>
            </a:pPr>
            <a:r>
              <a:rPr lang="en-US" dirty="0"/>
              <a:t>Save data </a:t>
            </a:r>
          </a:p>
        </p:txBody>
      </p:sp>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3" name="TextBox 2">
            <a:extLst>
              <a:ext uri="{FF2B5EF4-FFF2-40B4-BE49-F238E27FC236}">
                <a16:creationId xmlns:a16="http://schemas.microsoft.com/office/drawing/2014/main" id="{5F6616B4-750B-E7BE-E049-CA83B90BC78F}"/>
              </a:ext>
            </a:extLst>
          </p:cNvPr>
          <p:cNvSpPr txBox="1"/>
          <p:nvPr/>
        </p:nvSpPr>
        <p:spPr>
          <a:xfrm>
            <a:off x="2960204" y="449864"/>
            <a:ext cx="6271591" cy="461665"/>
          </a:xfrm>
          <a:prstGeom prst="rect">
            <a:avLst/>
          </a:prstGeom>
          <a:noFill/>
        </p:spPr>
        <p:txBody>
          <a:bodyPr wrap="square" rtlCol="0">
            <a:spAutoFit/>
          </a:bodyPr>
          <a:lstStyle/>
          <a:p>
            <a:pPr algn="ctr"/>
            <a:r>
              <a:rPr lang="en-US" sz="2400" dirty="0"/>
              <a:t>Preparing sheet three </a:t>
            </a:r>
          </a:p>
        </p:txBody>
      </p:sp>
      <p:pic>
        <p:nvPicPr>
          <p:cNvPr id="5" name="Picture 4" descr="A screenshot of a computer code&#10;&#10;Description automatically generated">
            <a:extLst>
              <a:ext uri="{FF2B5EF4-FFF2-40B4-BE49-F238E27FC236}">
                <a16:creationId xmlns:a16="http://schemas.microsoft.com/office/drawing/2014/main" id="{A476066E-D4E2-E765-21BF-1370E4F765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9611" y="1678936"/>
            <a:ext cx="8283658" cy="2796782"/>
          </a:xfrm>
          <a:prstGeom prst="rect">
            <a:avLst/>
          </a:prstGeom>
        </p:spPr>
      </p:pic>
    </p:spTree>
    <p:extLst>
      <p:ext uri="{BB962C8B-B14F-4D97-AF65-F5344CB8AC3E}">
        <p14:creationId xmlns:p14="http://schemas.microsoft.com/office/powerpoint/2010/main" val="1204683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62067"/>
            <a:ext cx="2381556" cy="2381556"/>
          </a:xfrm>
          <a:prstGeom prst="rect">
            <a:avLst/>
          </a:prstGeom>
        </p:spPr>
      </p:pic>
      <p:sp>
        <p:nvSpPr>
          <p:cNvPr id="3" name="TextBox 2">
            <a:extLst>
              <a:ext uri="{FF2B5EF4-FFF2-40B4-BE49-F238E27FC236}">
                <a16:creationId xmlns:a16="http://schemas.microsoft.com/office/drawing/2014/main" id="{5F6616B4-750B-E7BE-E049-CA83B90BC78F}"/>
              </a:ext>
            </a:extLst>
          </p:cNvPr>
          <p:cNvSpPr txBox="1"/>
          <p:nvPr/>
        </p:nvSpPr>
        <p:spPr>
          <a:xfrm>
            <a:off x="2960204" y="449864"/>
            <a:ext cx="6271591" cy="461665"/>
          </a:xfrm>
          <a:prstGeom prst="rect">
            <a:avLst/>
          </a:prstGeom>
          <a:noFill/>
        </p:spPr>
        <p:txBody>
          <a:bodyPr wrap="square" rtlCol="0">
            <a:spAutoFit/>
          </a:bodyPr>
          <a:lstStyle/>
          <a:p>
            <a:pPr algn="ctr"/>
            <a:r>
              <a:rPr lang="en-US" sz="2400" dirty="0"/>
              <a:t>Preparing sheet four</a:t>
            </a:r>
          </a:p>
        </p:txBody>
      </p:sp>
      <p:pic>
        <p:nvPicPr>
          <p:cNvPr id="4" name="Picture 3" descr="A screenshot of a computer&#10;&#10;Description automatically generated">
            <a:extLst>
              <a:ext uri="{FF2B5EF4-FFF2-40B4-BE49-F238E27FC236}">
                <a16:creationId xmlns:a16="http://schemas.microsoft.com/office/drawing/2014/main" id="{A22B5C35-C0B4-8889-37A3-2B6EEF48F5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4193" y="1443818"/>
            <a:ext cx="7322941" cy="3910502"/>
          </a:xfrm>
          <a:prstGeom prst="rect">
            <a:avLst/>
          </a:prstGeom>
        </p:spPr>
      </p:pic>
      <p:sp>
        <p:nvSpPr>
          <p:cNvPr id="6" name="TextBox 5">
            <a:extLst>
              <a:ext uri="{FF2B5EF4-FFF2-40B4-BE49-F238E27FC236}">
                <a16:creationId xmlns:a16="http://schemas.microsoft.com/office/drawing/2014/main" id="{C577D877-F6CD-89C4-12DD-FB93E60BB65A}"/>
              </a:ext>
            </a:extLst>
          </p:cNvPr>
          <p:cNvSpPr txBox="1"/>
          <p:nvPr/>
        </p:nvSpPr>
        <p:spPr>
          <a:xfrm>
            <a:off x="408823" y="2505670"/>
            <a:ext cx="3660561" cy="646331"/>
          </a:xfrm>
          <a:prstGeom prst="rect">
            <a:avLst/>
          </a:prstGeom>
          <a:noFill/>
        </p:spPr>
        <p:txBody>
          <a:bodyPr wrap="square" rtlCol="0">
            <a:spAutoFit/>
          </a:bodyPr>
          <a:lstStyle/>
          <a:p>
            <a:pPr marL="285750" indent="-285750">
              <a:buFont typeface="Arial" panose="020B0604020202020204" pitchFamily="34" charset="0"/>
              <a:buChar char="•"/>
            </a:pPr>
            <a:r>
              <a:rPr lang="en-US" dirty="0"/>
              <a:t>Replace  “state” with more readable values </a:t>
            </a:r>
          </a:p>
        </p:txBody>
      </p:sp>
    </p:spTree>
    <p:extLst>
      <p:ext uri="{BB962C8B-B14F-4D97-AF65-F5344CB8AC3E}">
        <p14:creationId xmlns:p14="http://schemas.microsoft.com/office/powerpoint/2010/main" val="2688826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4" name="Title 3">
            <a:extLst>
              <a:ext uri="{FF2B5EF4-FFF2-40B4-BE49-F238E27FC236}">
                <a16:creationId xmlns:a16="http://schemas.microsoft.com/office/drawing/2014/main" id="{B2509163-6547-8A21-83FA-9F02F3FB7593}"/>
              </a:ext>
            </a:extLst>
          </p:cNvPr>
          <p:cNvSpPr>
            <a:spLocks noGrp="1"/>
          </p:cNvSpPr>
          <p:nvPr>
            <p:ph type="title"/>
          </p:nvPr>
        </p:nvSpPr>
        <p:spPr>
          <a:xfrm>
            <a:off x="838200" y="3927640"/>
            <a:ext cx="10515600" cy="1325563"/>
          </a:xfrm>
        </p:spPr>
        <p:txBody>
          <a:bodyPr>
            <a:normAutofit/>
          </a:bodyPr>
          <a:lstStyle/>
          <a:p>
            <a:pPr algn="ctr"/>
            <a:r>
              <a:rPr lang="en-US" sz="3600" dirty="0"/>
              <a:t>Analysis &amp; Visualization</a:t>
            </a:r>
            <a:br>
              <a:rPr lang="en-US" sz="3600" dirty="0"/>
            </a:br>
            <a:r>
              <a:rPr lang="en-US" sz="1800" dirty="0"/>
              <a:t>Power BI</a:t>
            </a:r>
            <a:r>
              <a:rPr lang="en-US" sz="3600" dirty="0"/>
              <a:t> </a:t>
            </a:r>
          </a:p>
        </p:txBody>
      </p:sp>
      <p:pic>
        <p:nvPicPr>
          <p:cNvPr id="6" name="Picture 5" descr="A blue arrow pointing up&#10;&#10;Description automatically generated">
            <a:extLst>
              <a:ext uri="{FF2B5EF4-FFF2-40B4-BE49-F238E27FC236}">
                <a16:creationId xmlns:a16="http://schemas.microsoft.com/office/drawing/2014/main" id="{CFF4F479-25E1-F925-5D20-B4F6A7B3B3A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191000" y="117640"/>
            <a:ext cx="3810000" cy="3810000"/>
          </a:xfrm>
          <a:prstGeom prst="rect">
            <a:avLst/>
          </a:prstGeom>
        </p:spPr>
      </p:pic>
    </p:spTree>
    <p:extLst>
      <p:ext uri="{BB962C8B-B14F-4D97-AF65-F5344CB8AC3E}">
        <p14:creationId xmlns:p14="http://schemas.microsoft.com/office/powerpoint/2010/main" val="2876426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10471544" y="5734181"/>
            <a:ext cx="1617751" cy="1050095"/>
          </a:xfrm>
          <a:prstGeom prst="rect">
            <a:avLst/>
          </a:prstGeom>
        </p:spPr>
      </p:pic>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8406" y="4772227"/>
            <a:ext cx="2381556" cy="2381556"/>
          </a:xfrm>
          <a:prstGeom prst="rect">
            <a:avLst/>
          </a:prstGeom>
        </p:spPr>
      </p:pic>
      <p:sp>
        <p:nvSpPr>
          <p:cNvPr id="4" name="Title 3">
            <a:extLst>
              <a:ext uri="{FF2B5EF4-FFF2-40B4-BE49-F238E27FC236}">
                <a16:creationId xmlns:a16="http://schemas.microsoft.com/office/drawing/2014/main" id="{93517186-E593-C2E6-2FAC-6E2349C3A818}"/>
              </a:ext>
            </a:extLst>
          </p:cNvPr>
          <p:cNvSpPr>
            <a:spLocks noGrp="1"/>
          </p:cNvSpPr>
          <p:nvPr>
            <p:ph type="title"/>
          </p:nvPr>
        </p:nvSpPr>
        <p:spPr/>
        <p:txBody>
          <a:bodyPr>
            <a:normAutofit/>
          </a:bodyPr>
          <a:lstStyle/>
          <a:p>
            <a:pPr algn="ctr"/>
            <a:r>
              <a:rPr lang="en-US" sz="2400" dirty="0"/>
              <a:t>Transactions Dashboard</a:t>
            </a:r>
          </a:p>
        </p:txBody>
      </p:sp>
      <p:pic>
        <p:nvPicPr>
          <p:cNvPr id="7" name="Picture 6" descr="A screenshot of a graph&#10;&#10;Description automatically generated">
            <a:extLst>
              <a:ext uri="{FF2B5EF4-FFF2-40B4-BE49-F238E27FC236}">
                <a16:creationId xmlns:a16="http://schemas.microsoft.com/office/drawing/2014/main" id="{998DE2D7-2DF0-A735-FE2C-CD0A94A1F851}"/>
              </a:ext>
            </a:extLst>
          </p:cNvPr>
          <p:cNvPicPr>
            <a:picLocks noChangeAspect="1"/>
          </p:cNvPicPr>
          <p:nvPr/>
        </p:nvPicPr>
        <p:blipFill>
          <a:blip r:embed="rId7">
            <a:extLst>
              <a:ext uri="{28A0092B-C50C-407E-A947-70E740481C1C}">
                <a14:useLocalDpi xmlns:a14="http://schemas.microsoft.com/office/drawing/2010/main" val="0"/>
              </a:ext>
            </a:extLst>
          </a:blip>
          <a:srcRect l="964" t="1511" r="3700" b="1511"/>
          <a:stretch/>
        </p:blipFill>
        <p:spPr>
          <a:xfrm>
            <a:off x="1382942" y="1175270"/>
            <a:ext cx="9204960" cy="5232400"/>
          </a:xfrm>
          <a:prstGeom prst="rect">
            <a:avLst/>
          </a:prstGeom>
        </p:spPr>
      </p:pic>
    </p:spTree>
    <p:extLst>
      <p:ext uri="{BB962C8B-B14F-4D97-AF65-F5344CB8AC3E}">
        <p14:creationId xmlns:p14="http://schemas.microsoft.com/office/powerpoint/2010/main" val="4131245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10471544" y="5734181"/>
            <a:ext cx="1617751" cy="1050095"/>
          </a:xfrm>
          <a:prstGeom prst="rect">
            <a:avLst/>
          </a:prstGeom>
        </p:spPr>
      </p:pic>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8406" y="4772227"/>
            <a:ext cx="2381556" cy="2381556"/>
          </a:xfrm>
          <a:prstGeom prst="rect">
            <a:avLst/>
          </a:prstGeom>
        </p:spPr>
      </p:pic>
      <p:sp>
        <p:nvSpPr>
          <p:cNvPr id="4" name="Title 3">
            <a:extLst>
              <a:ext uri="{FF2B5EF4-FFF2-40B4-BE49-F238E27FC236}">
                <a16:creationId xmlns:a16="http://schemas.microsoft.com/office/drawing/2014/main" id="{93517186-E593-C2E6-2FAC-6E2349C3A818}"/>
              </a:ext>
            </a:extLst>
          </p:cNvPr>
          <p:cNvSpPr>
            <a:spLocks noGrp="1"/>
          </p:cNvSpPr>
          <p:nvPr>
            <p:ph type="title"/>
          </p:nvPr>
        </p:nvSpPr>
        <p:spPr/>
        <p:txBody>
          <a:bodyPr>
            <a:normAutofit/>
          </a:bodyPr>
          <a:lstStyle/>
          <a:p>
            <a:pPr algn="ctr"/>
            <a:r>
              <a:rPr lang="en-US" sz="2400" dirty="0"/>
              <a:t>New Customers Dashboard</a:t>
            </a:r>
          </a:p>
        </p:txBody>
      </p:sp>
      <p:pic>
        <p:nvPicPr>
          <p:cNvPr id="3" name="Picture 2" descr="A screenshot of a data presentation&#10;&#10;Description automatically generated">
            <a:extLst>
              <a:ext uri="{FF2B5EF4-FFF2-40B4-BE49-F238E27FC236}">
                <a16:creationId xmlns:a16="http://schemas.microsoft.com/office/drawing/2014/main" id="{73D148EE-F2A7-9074-FCBA-62F0C326C8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67571" y="1272329"/>
            <a:ext cx="8618967" cy="4861981"/>
          </a:xfrm>
          <a:prstGeom prst="rect">
            <a:avLst/>
          </a:prstGeom>
        </p:spPr>
      </p:pic>
    </p:spTree>
    <p:extLst>
      <p:ext uri="{BB962C8B-B14F-4D97-AF65-F5344CB8AC3E}">
        <p14:creationId xmlns:p14="http://schemas.microsoft.com/office/powerpoint/2010/main" val="3597202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10471544" y="5734181"/>
            <a:ext cx="1617751" cy="1050095"/>
          </a:xfrm>
          <a:prstGeom prst="rect">
            <a:avLst/>
          </a:prstGeom>
        </p:spPr>
      </p:pic>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8406" y="4772227"/>
            <a:ext cx="2381556" cy="2381556"/>
          </a:xfrm>
          <a:prstGeom prst="rect">
            <a:avLst/>
          </a:prstGeom>
        </p:spPr>
      </p:pic>
      <p:sp>
        <p:nvSpPr>
          <p:cNvPr id="4" name="Title 3">
            <a:extLst>
              <a:ext uri="{FF2B5EF4-FFF2-40B4-BE49-F238E27FC236}">
                <a16:creationId xmlns:a16="http://schemas.microsoft.com/office/drawing/2014/main" id="{93517186-E593-C2E6-2FAC-6E2349C3A818}"/>
              </a:ext>
            </a:extLst>
          </p:cNvPr>
          <p:cNvSpPr>
            <a:spLocks noGrp="1"/>
          </p:cNvSpPr>
          <p:nvPr>
            <p:ph type="title"/>
          </p:nvPr>
        </p:nvSpPr>
        <p:spPr/>
        <p:txBody>
          <a:bodyPr>
            <a:normAutofit/>
          </a:bodyPr>
          <a:lstStyle/>
          <a:p>
            <a:pPr algn="ctr"/>
            <a:r>
              <a:rPr lang="en-US" sz="2400" dirty="0"/>
              <a:t>Customer Demography Dashboard</a:t>
            </a:r>
          </a:p>
        </p:txBody>
      </p:sp>
      <p:pic>
        <p:nvPicPr>
          <p:cNvPr id="3" name="Picture 2">
            <a:extLst>
              <a:ext uri="{FF2B5EF4-FFF2-40B4-BE49-F238E27FC236}">
                <a16:creationId xmlns:a16="http://schemas.microsoft.com/office/drawing/2014/main" id="{D70FEC5C-A859-17C3-2B2C-7529692F82B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861015" y="1383342"/>
            <a:ext cx="8469969" cy="4816257"/>
          </a:xfrm>
          <a:prstGeom prst="rect">
            <a:avLst/>
          </a:prstGeom>
        </p:spPr>
      </p:pic>
    </p:spTree>
    <p:extLst>
      <p:ext uri="{BB962C8B-B14F-4D97-AF65-F5344CB8AC3E}">
        <p14:creationId xmlns:p14="http://schemas.microsoft.com/office/powerpoint/2010/main" val="1106396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4" name="Title 3">
            <a:extLst>
              <a:ext uri="{FF2B5EF4-FFF2-40B4-BE49-F238E27FC236}">
                <a16:creationId xmlns:a16="http://schemas.microsoft.com/office/drawing/2014/main" id="{FF6BEA59-0B15-0883-92A3-A45BC032AB45}"/>
              </a:ext>
            </a:extLst>
          </p:cNvPr>
          <p:cNvSpPr>
            <a:spLocks noGrp="1"/>
          </p:cNvSpPr>
          <p:nvPr>
            <p:ph type="title"/>
          </p:nvPr>
        </p:nvSpPr>
        <p:spPr>
          <a:xfrm>
            <a:off x="838200" y="4290111"/>
            <a:ext cx="10515600" cy="1325563"/>
          </a:xfrm>
        </p:spPr>
        <p:txBody>
          <a:bodyPr/>
          <a:lstStyle/>
          <a:p>
            <a:pPr algn="ctr"/>
            <a:r>
              <a:rPr lang="en-US" dirty="0"/>
              <a:t>RFM Analysis </a:t>
            </a:r>
          </a:p>
        </p:txBody>
      </p:sp>
      <p:pic>
        <p:nvPicPr>
          <p:cNvPr id="6" name="Picture 5" descr="A diagram of a triangle with people walking around&#10;&#10;Description automatically generated">
            <a:extLst>
              <a:ext uri="{FF2B5EF4-FFF2-40B4-BE49-F238E27FC236}">
                <a16:creationId xmlns:a16="http://schemas.microsoft.com/office/drawing/2014/main" id="{C03C9FCA-3477-DE09-22CD-0E9788E9F8B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987441" y="598771"/>
            <a:ext cx="6217118" cy="4096174"/>
          </a:xfrm>
          <a:prstGeom prst="rect">
            <a:avLst/>
          </a:prstGeom>
        </p:spPr>
      </p:pic>
    </p:spTree>
    <p:extLst>
      <p:ext uri="{BB962C8B-B14F-4D97-AF65-F5344CB8AC3E}">
        <p14:creationId xmlns:p14="http://schemas.microsoft.com/office/powerpoint/2010/main" val="3732597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F0FF-77BB-2D5E-B221-23271CB970D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Agenda </a:t>
            </a:r>
          </a:p>
        </p:txBody>
      </p:sp>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574249" y="5700420"/>
            <a:ext cx="1617751" cy="1050095"/>
          </a:xfrm>
          <a:prstGeom prst="rect">
            <a:avLst/>
          </a:prstGeom>
        </p:spPr>
      </p:pic>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pic>
        <p:nvPicPr>
          <p:cNvPr id="4" name="Picture 3" descr="A diagram of a diagram&#10;&#10;Description automatically generated with medium confidence">
            <a:extLst>
              <a:ext uri="{FF2B5EF4-FFF2-40B4-BE49-F238E27FC236}">
                <a16:creationId xmlns:a16="http://schemas.microsoft.com/office/drawing/2014/main" id="{9BB2D236-A0A8-B57D-E1E1-254A2A03C6E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t="19002"/>
          <a:stretch/>
        </p:blipFill>
        <p:spPr>
          <a:xfrm>
            <a:off x="1676882" y="1381523"/>
            <a:ext cx="9324340" cy="3952484"/>
          </a:xfrm>
          <a:prstGeom prst="rect">
            <a:avLst/>
          </a:prstGeom>
        </p:spPr>
      </p:pic>
    </p:spTree>
    <p:extLst>
      <p:ext uri="{BB962C8B-B14F-4D97-AF65-F5344CB8AC3E}">
        <p14:creationId xmlns:p14="http://schemas.microsoft.com/office/powerpoint/2010/main" val="1428735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4" name="Title 3">
            <a:extLst>
              <a:ext uri="{FF2B5EF4-FFF2-40B4-BE49-F238E27FC236}">
                <a16:creationId xmlns:a16="http://schemas.microsoft.com/office/drawing/2014/main" id="{843AE204-76E3-2B41-3C51-9EAD9040172A}"/>
              </a:ext>
            </a:extLst>
          </p:cNvPr>
          <p:cNvSpPr>
            <a:spLocks noGrp="1"/>
          </p:cNvSpPr>
          <p:nvPr>
            <p:ph type="title"/>
          </p:nvPr>
        </p:nvSpPr>
        <p:spPr/>
        <p:txBody>
          <a:bodyPr>
            <a:normAutofit/>
          </a:bodyPr>
          <a:lstStyle/>
          <a:p>
            <a:pPr algn="ctr"/>
            <a:r>
              <a:rPr lang="en-US" sz="2400" dirty="0"/>
              <a:t>Recency, Frequency and Monetary  Calculations </a:t>
            </a:r>
          </a:p>
        </p:txBody>
      </p:sp>
      <p:pic>
        <p:nvPicPr>
          <p:cNvPr id="6" name="Picture 5" descr="A screenshot of a computer&#10;&#10;Description automatically generated">
            <a:extLst>
              <a:ext uri="{FF2B5EF4-FFF2-40B4-BE49-F238E27FC236}">
                <a16:creationId xmlns:a16="http://schemas.microsoft.com/office/drawing/2014/main" id="{045DC693-BCC1-7F24-048E-8562D7BB38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207" y="1271808"/>
            <a:ext cx="3825513" cy="251333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F0A6D00-AA6C-BADB-3EAA-A1CE1B0EF9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2720" y="1271808"/>
            <a:ext cx="4058108" cy="226360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1DE27D23-1042-4135-1397-EE71C09CAB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40828" y="1271808"/>
            <a:ext cx="4151825" cy="2075913"/>
          </a:xfrm>
          <a:prstGeom prst="rect">
            <a:avLst/>
          </a:prstGeom>
        </p:spPr>
      </p:pic>
      <p:sp>
        <p:nvSpPr>
          <p:cNvPr id="9" name="Title 3">
            <a:extLst>
              <a:ext uri="{FF2B5EF4-FFF2-40B4-BE49-F238E27FC236}">
                <a16:creationId xmlns:a16="http://schemas.microsoft.com/office/drawing/2014/main" id="{3F52D6D7-CF44-8079-B08B-735AC137C2F2}"/>
              </a:ext>
            </a:extLst>
          </p:cNvPr>
          <p:cNvSpPr txBox="1">
            <a:spLocks/>
          </p:cNvSpPr>
          <p:nvPr/>
        </p:nvSpPr>
        <p:spPr>
          <a:xfrm>
            <a:off x="2817291" y="3376786"/>
            <a:ext cx="6388966" cy="523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RFM Data</a:t>
            </a:r>
          </a:p>
        </p:txBody>
      </p:sp>
      <p:pic>
        <p:nvPicPr>
          <p:cNvPr id="10" name="Picture 9">
            <a:extLst>
              <a:ext uri="{FF2B5EF4-FFF2-40B4-BE49-F238E27FC236}">
                <a16:creationId xmlns:a16="http://schemas.microsoft.com/office/drawing/2014/main" id="{B805AC00-7728-12FD-488D-E4EF7FA6FD6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85744" y="3785143"/>
            <a:ext cx="6727216" cy="2707731"/>
          </a:xfrm>
          <a:prstGeom prst="rect">
            <a:avLst/>
          </a:prstGeom>
        </p:spPr>
      </p:pic>
    </p:spTree>
    <p:extLst>
      <p:ext uri="{BB962C8B-B14F-4D97-AF65-F5344CB8AC3E}">
        <p14:creationId xmlns:p14="http://schemas.microsoft.com/office/powerpoint/2010/main" val="468573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icycle on a beach at sunset&#10;&#10;Description automatically generated">
            <a:extLst>
              <a:ext uri="{FF2B5EF4-FFF2-40B4-BE49-F238E27FC236}">
                <a16:creationId xmlns:a16="http://schemas.microsoft.com/office/drawing/2014/main" id="{5EC5AF75-BAED-02F6-C3FF-F2B5358890FA}"/>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666" b="7748"/>
          <a:stretch/>
        </p:blipFill>
        <p:spPr>
          <a:xfrm>
            <a:off x="20" y="1"/>
            <a:ext cx="12191980" cy="6857999"/>
          </a:xfrm>
          <a:prstGeom prst="rect">
            <a:avLst/>
          </a:prstGeom>
        </p:spPr>
      </p:pic>
      <p:sp>
        <p:nvSpPr>
          <p:cNvPr id="2" name="Title 1">
            <a:extLst>
              <a:ext uri="{FF2B5EF4-FFF2-40B4-BE49-F238E27FC236}">
                <a16:creationId xmlns:a16="http://schemas.microsoft.com/office/drawing/2014/main" id="{11D3343A-1A2D-587A-92BE-C6FCA7A109F7}"/>
              </a:ext>
            </a:extLst>
          </p:cNvPr>
          <p:cNvSpPr>
            <a:spLocks noGrp="1"/>
          </p:cNvSpPr>
          <p:nvPr>
            <p:ph type="title"/>
          </p:nvPr>
        </p:nvSpPr>
        <p:spPr>
          <a:xfrm>
            <a:off x="838199" y="1065862"/>
            <a:ext cx="6052955" cy="4726276"/>
          </a:xfrm>
        </p:spPr>
        <p:txBody>
          <a:bodyPr vert="horz" lIns="91440" tIns="45720" rIns="91440" bIns="45720" rtlCol="0" anchor="ctr">
            <a:normAutofit/>
          </a:bodyPr>
          <a:lstStyle/>
          <a:p>
            <a:r>
              <a:rPr lang="en-US" sz="6200" dirty="0">
                <a:ln w="22225">
                  <a:solidFill>
                    <a:srgbClr val="FFFFFF"/>
                  </a:solidFill>
                </a:ln>
                <a:noFill/>
              </a:rPr>
              <a:t>Project Idea 2 </a:t>
            </a:r>
            <a:br>
              <a:rPr lang="en-US" sz="6200" dirty="0">
                <a:ln w="22225">
                  <a:solidFill>
                    <a:srgbClr val="FFFFFF"/>
                  </a:solidFill>
                </a:ln>
                <a:noFill/>
              </a:rPr>
            </a:br>
            <a:r>
              <a:rPr lang="en-US" sz="6200" dirty="0">
                <a:ln w="22225">
                  <a:solidFill>
                    <a:srgbClr val="FFFFFF"/>
                  </a:solidFill>
                </a:ln>
                <a:noFill/>
              </a:rPr>
              <a:t> Sales Forecasting and Optimization</a:t>
            </a:r>
            <a:br>
              <a:rPr lang="en-US" sz="6200" dirty="0">
                <a:ln w="22225">
                  <a:solidFill>
                    <a:srgbClr val="FFFFFF"/>
                  </a:solidFill>
                </a:ln>
                <a:noFill/>
              </a:rPr>
            </a:br>
            <a:endParaRPr lang="en-US" sz="6200" dirty="0">
              <a:ln w="22225">
                <a:solidFill>
                  <a:srgbClr val="FFFFFF"/>
                </a:solidFill>
              </a:ln>
              <a:noFill/>
            </a:endParaRPr>
          </a:p>
        </p:txBody>
      </p:sp>
      <p:cxnSp>
        <p:nvCxnSpPr>
          <p:cNvPr id="26" name="Straight Connector 25">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A1CA6FC7-B8B3-2D75-749E-F45C70801F77}"/>
              </a:ext>
            </a:extLst>
          </p:cNvPr>
          <p:cNvSpPr txBox="1">
            <a:spLocks/>
          </p:cNvSpPr>
          <p:nvPr/>
        </p:nvSpPr>
        <p:spPr>
          <a:xfrm>
            <a:off x="7534641" y="1065862"/>
            <a:ext cx="3860002" cy="4726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spcAft>
                <a:spcPts val="600"/>
              </a:spcAft>
            </a:pPr>
            <a:r>
              <a:rPr lang="en-US" sz="2000" dirty="0">
                <a:solidFill>
                  <a:srgbClr val="FFFFFF"/>
                </a:solidFill>
                <a:latin typeface="+mn-lt"/>
                <a:ea typeface="+mn-ea"/>
                <a:cs typeface="+mn-cs"/>
              </a:rPr>
              <a:t>RFM Analysis of bikes store in Australia </a:t>
            </a:r>
          </a:p>
        </p:txBody>
      </p:sp>
    </p:spTree>
    <p:extLst>
      <p:ext uri="{BB962C8B-B14F-4D97-AF65-F5344CB8AC3E}">
        <p14:creationId xmlns:p14="http://schemas.microsoft.com/office/powerpoint/2010/main" val="660579459"/>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pic>
        <p:nvPicPr>
          <p:cNvPr id="1026" name="Picture 2" descr="Build Quick Customer Audiences with RFM Modeling in Twilio Segment | Twilio  Segment">
            <a:extLst>
              <a:ext uri="{FF2B5EF4-FFF2-40B4-BE49-F238E27FC236}">
                <a16:creationId xmlns:a16="http://schemas.microsoft.com/office/drawing/2014/main" id="{77BE5FE2-3250-6685-D156-D6CA145573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3150" y="652780"/>
            <a:ext cx="7298873" cy="5213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58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11" name="Title 10">
            <a:extLst>
              <a:ext uri="{FF2B5EF4-FFF2-40B4-BE49-F238E27FC236}">
                <a16:creationId xmlns:a16="http://schemas.microsoft.com/office/drawing/2014/main" id="{14BA95E9-2CAA-7D57-E0A7-FD8DE85184FE}"/>
              </a:ext>
            </a:extLst>
          </p:cNvPr>
          <p:cNvSpPr>
            <a:spLocks noGrp="1"/>
          </p:cNvSpPr>
          <p:nvPr>
            <p:ph type="title"/>
          </p:nvPr>
        </p:nvSpPr>
        <p:spPr>
          <a:xfrm>
            <a:off x="854865" y="2840679"/>
            <a:ext cx="10515600" cy="1325563"/>
          </a:xfrm>
        </p:spPr>
        <p:txBody>
          <a:bodyPr>
            <a:normAutofit/>
          </a:bodyPr>
          <a:lstStyle/>
          <a:p>
            <a:pPr algn="ctr"/>
            <a:r>
              <a:rPr lang="en-US" sz="3200" dirty="0"/>
              <a:t>Forecasting Model Development </a:t>
            </a:r>
            <a:br>
              <a:rPr lang="en-US" sz="3200" dirty="0"/>
            </a:br>
            <a:endParaRPr lang="en-US" sz="3200" dirty="0"/>
          </a:p>
        </p:txBody>
      </p:sp>
      <p:pic>
        <p:nvPicPr>
          <p:cNvPr id="14" name="Picture 13" descr="A blue and purple light bulb with dots and lines&#10;&#10;Description automatically generated">
            <a:extLst>
              <a:ext uri="{FF2B5EF4-FFF2-40B4-BE49-F238E27FC236}">
                <a16:creationId xmlns:a16="http://schemas.microsoft.com/office/drawing/2014/main" id="{BF81EC39-236B-4009-1A95-2B203A7BA7A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808655" y="498773"/>
            <a:ext cx="2260448" cy="2260448"/>
          </a:xfrm>
          <a:prstGeom prst="rect">
            <a:avLst/>
          </a:prstGeom>
        </p:spPr>
      </p:pic>
      <p:sp>
        <p:nvSpPr>
          <p:cNvPr id="15" name="Arrow: Right 14">
            <a:extLst>
              <a:ext uri="{FF2B5EF4-FFF2-40B4-BE49-F238E27FC236}">
                <a16:creationId xmlns:a16="http://schemas.microsoft.com/office/drawing/2014/main" id="{9E2C20F0-D2A8-9593-95CE-3BDB8BCBE70D}"/>
              </a:ext>
            </a:extLst>
          </p:cNvPr>
          <p:cNvSpPr/>
          <p:nvPr/>
        </p:nvSpPr>
        <p:spPr>
          <a:xfrm>
            <a:off x="666946" y="4027987"/>
            <a:ext cx="2550077" cy="1211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Preprocessing</a:t>
            </a:r>
            <a:endParaRPr lang="en-US" dirty="0"/>
          </a:p>
        </p:txBody>
      </p:sp>
      <p:sp>
        <p:nvSpPr>
          <p:cNvPr id="16" name="Arrow: Right 15">
            <a:extLst>
              <a:ext uri="{FF2B5EF4-FFF2-40B4-BE49-F238E27FC236}">
                <a16:creationId xmlns:a16="http://schemas.microsoft.com/office/drawing/2014/main" id="{B33AF677-0091-FD89-B131-F4C88602C4D0}"/>
              </a:ext>
            </a:extLst>
          </p:cNvPr>
          <p:cNvSpPr/>
          <p:nvPr/>
        </p:nvSpPr>
        <p:spPr>
          <a:xfrm>
            <a:off x="3460946" y="4017827"/>
            <a:ext cx="2550077" cy="1211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Feature Selection </a:t>
            </a:r>
            <a:endParaRPr lang="en-US" dirty="0"/>
          </a:p>
        </p:txBody>
      </p:sp>
      <p:sp>
        <p:nvSpPr>
          <p:cNvPr id="18" name="Arrow: Right 17">
            <a:extLst>
              <a:ext uri="{FF2B5EF4-FFF2-40B4-BE49-F238E27FC236}">
                <a16:creationId xmlns:a16="http://schemas.microsoft.com/office/drawing/2014/main" id="{66C090B6-C769-AB43-68C6-F7DCC61E6C4D}"/>
              </a:ext>
            </a:extLst>
          </p:cNvPr>
          <p:cNvSpPr/>
          <p:nvPr/>
        </p:nvSpPr>
        <p:spPr>
          <a:xfrm>
            <a:off x="6204146" y="4017827"/>
            <a:ext cx="2550077" cy="1211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Data Splitting </a:t>
            </a:r>
            <a:endParaRPr lang="en-US" dirty="0"/>
          </a:p>
        </p:txBody>
      </p:sp>
      <p:sp>
        <p:nvSpPr>
          <p:cNvPr id="21" name="Arrow: Right 20">
            <a:extLst>
              <a:ext uri="{FF2B5EF4-FFF2-40B4-BE49-F238E27FC236}">
                <a16:creationId xmlns:a16="http://schemas.microsoft.com/office/drawing/2014/main" id="{44F84820-F408-66AA-41AF-C812E02A4D8A}"/>
              </a:ext>
            </a:extLst>
          </p:cNvPr>
          <p:cNvSpPr/>
          <p:nvPr/>
        </p:nvSpPr>
        <p:spPr>
          <a:xfrm>
            <a:off x="9008306" y="4017827"/>
            <a:ext cx="2550077" cy="1211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Modeling and Evaluation </a:t>
            </a:r>
            <a:endParaRPr lang="en-US" dirty="0"/>
          </a:p>
        </p:txBody>
      </p:sp>
    </p:spTree>
    <p:extLst>
      <p:ext uri="{BB962C8B-B14F-4D97-AF65-F5344CB8AC3E}">
        <p14:creationId xmlns:p14="http://schemas.microsoft.com/office/powerpoint/2010/main" val="2428599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EF4D2FC-8403-F43D-3D8D-3F8190DBBB04}"/>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5400" dirty="0"/>
              <a:t>Data Preprocessing</a:t>
            </a:r>
          </a:p>
        </p:txBody>
      </p:sp>
      <p:sp>
        <p:nvSpPr>
          <p:cNvPr id="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AB9E241-41C5-0649-C231-997A9C4351DA}"/>
              </a:ext>
            </a:extLst>
          </p:cNvPr>
          <p:cNvSpPr txBox="1"/>
          <p:nvPr/>
        </p:nvSpPr>
        <p:spPr>
          <a:xfrm>
            <a:off x="640080" y="2706624"/>
            <a:ext cx="6894576" cy="3483864"/>
          </a:xfrm>
          <a:prstGeom prst="rect">
            <a:avLst/>
          </a:prstGeom>
        </p:spPr>
        <p:txBody>
          <a:bodyPr vert="horz" lIns="91440" tIns="45720" rIns="91440" bIns="45720" numCol="1" rtlCol="0">
            <a:normAutofit/>
          </a:bodyPr>
          <a:lstStyle/>
          <a:p>
            <a:pPr marL="285750" indent="-228600">
              <a:lnSpc>
                <a:spcPct val="90000"/>
              </a:lnSpc>
              <a:spcAft>
                <a:spcPts val="600"/>
              </a:spcAft>
              <a:buFont typeface="Arial" panose="020B0604020202020204" pitchFamily="34" charset="0"/>
              <a:buChar char="•"/>
            </a:pPr>
            <a:r>
              <a:rPr lang="en-US" sz="2200" dirty="0"/>
              <a:t>Using numerical encoding for values :</a:t>
            </a:r>
          </a:p>
          <a:p>
            <a:pPr marL="514350" lvl="1">
              <a:lnSpc>
                <a:spcPct val="90000"/>
              </a:lnSpc>
              <a:spcAft>
                <a:spcPts val="600"/>
              </a:spcAft>
            </a:pPr>
            <a:r>
              <a:rPr lang="en-US" sz="2200" dirty="0"/>
              <a:t>Binary : (yes , no) , (male, female) , (approved , cancelled) , (Y,N).</a:t>
            </a:r>
          </a:p>
          <a:p>
            <a:pPr marL="514350" lvl="1">
              <a:lnSpc>
                <a:spcPct val="90000"/>
              </a:lnSpc>
              <a:spcAft>
                <a:spcPts val="600"/>
              </a:spcAft>
            </a:pPr>
            <a:r>
              <a:rPr lang="en-US" sz="2200" dirty="0"/>
              <a:t>Ordinal : (Mass , High , Affluent) (low , medium, large) .</a:t>
            </a:r>
          </a:p>
          <a:p>
            <a:pPr marL="285750" indent="-228600">
              <a:lnSpc>
                <a:spcPct val="90000"/>
              </a:lnSpc>
              <a:spcAft>
                <a:spcPts val="600"/>
              </a:spcAft>
              <a:buFont typeface="Arial" panose="020B0604020202020204" pitchFamily="34" charset="0"/>
              <a:buChar char="•"/>
            </a:pPr>
            <a:r>
              <a:rPr lang="en-US" sz="2200" dirty="0"/>
              <a:t>Using one-hot encoding for categorical values like [brand] , [job_category].</a:t>
            </a:r>
          </a:p>
          <a:p>
            <a:pPr marL="285750" indent="-228600">
              <a:lnSpc>
                <a:spcPct val="90000"/>
              </a:lnSpc>
              <a:spcAft>
                <a:spcPts val="600"/>
              </a:spcAft>
              <a:buFont typeface="Arial" panose="020B0604020202020204" pitchFamily="34" charset="0"/>
              <a:buChar char="•"/>
            </a:pPr>
            <a:r>
              <a:rPr lang="en-US" sz="2200" dirty="0"/>
              <a:t>Remove non relevant and no variance data.</a:t>
            </a:r>
          </a:p>
          <a:p>
            <a:pPr marL="285750" indent="-228600">
              <a:lnSpc>
                <a:spcPct val="90000"/>
              </a:lnSpc>
              <a:spcAft>
                <a:spcPts val="600"/>
              </a:spcAft>
              <a:buFont typeface="Arial" panose="020B0604020202020204" pitchFamily="34" charset="0"/>
              <a:buChar char="•"/>
            </a:pPr>
            <a:r>
              <a:rPr lang="en-US" sz="2200" dirty="0"/>
              <a:t>Split and prepare training data </a:t>
            </a:r>
          </a:p>
          <a:p>
            <a:pPr marL="285750" indent="-228600">
              <a:lnSpc>
                <a:spcPct val="90000"/>
              </a:lnSpc>
              <a:spcAft>
                <a:spcPts val="600"/>
              </a:spcAft>
              <a:buFont typeface="Arial" panose="020B0604020202020204" pitchFamily="34" charset="0"/>
              <a:buChar char="•"/>
            </a:pPr>
            <a:endParaRPr lang="en-US" sz="2200" dirty="0"/>
          </a:p>
        </p:txBody>
      </p:sp>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55963" y="329183"/>
            <a:ext cx="3429969" cy="3429969"/>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73668" y="4079193"/>
            <a:ext cx="2176272" cy="2176272"/>
          </a:xfrm>
          <a:prstGeom prst="rect">
            <a:avLst/>
          </a:prstGeom>
        </p:spPr>
      </p:pic>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10471544" y="5734181"/>
            <a:ext cx="1617751" cy="1050095"/>
          </a:xfrm>
          <a:prstGeom prst="rect">
            <a:avLst/>
          </a:prstGeom>
        </p:spPr>
      </p:pic>
    </p:spTree>
    <p:extLst>
      <p:ext uri="{BB962C8B-B14F-4D97-AF65-F5344CB8AC3E}">
        <p14:creationId xmlns:p14="http://schemas.microsoft.com/office/powerpoint/2010/main" val="985014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4" name="Title 3">
            <a:extLst>
              <a:ext uri="{FF2B5EF4-FFF2-40B4-BE49-F238E27FC236}">
                <a16:creationId xmlns:a16="http://schemas.microsoft.com/office/drawing/2014/main" id="{BEF4D2FC-8403-F43D-3D8D-3F8190DBBB04}"/>
              </a:ext>
            </a:extLst>
          </p:cNvPr>
          <p:cNvSpPr>
            <a:spLocks noGrp="1"/>
          </p:cNvSpPr>
          <p:nvPr>
            <p:ph type="title"/>
          </p:nvPr>
        </p:nvSpPr>
        <p:spPr>
          <a:xfrm>
            <a:off x="838200" y="113706"/>
            <a:ext cx="10515600" cy="1325563"/>
          </a:xfrm>
        </p:spPr>
        <p:txBody>
          <a:bodyPr>
            <a:normAutofit/>
          </a:bodyPr>
          <a:lstStyle/>
          <a:p>
            <a:pPr algn="ctr"/>
            <a:r>
              <a:rPr lang="en-US" sz="2800" dirty="0"/>
              <a:t>Features</a:t>
            </a:r>
          </a:p>
        </p:txBody>
      </p:sp>
      <p:sp>
        <p:nvSpPr>
          <p:cNvPr id="8" name="TextBox 7">
            <a:extLst>
              <a:ext uri="{FF2B5EF4-FFF2-40B4-BE49-F238E27FC236}">
                <a16:creationId xmlns:a16="http://schemas.microsoft.com/office/drawing/2014/main" id="{7AB9E241-41C5-0649-C231-997A9C4351DA}"/>
              </a:ext>
            </a:extLst>
          </p:cNvPr>
          <p:cNvSpPr txBox="1"/>
          <p:nvPr/>
        </p:nvSpPr>
        <p:spPr>
          <a:xfrm>
            <a:off x="838200" y="1087815"/>
            <a:ext cx="9633344" cy="646331"/>
          </a:xfrm>
          <a:prstGeom prst="rect">
            <a:avLst/>
          </a:prstGeom>
          <a:noFill/>
        </p:spPr>
        <p:txBody>
          <a:bodyPr wrap="square" rtlCol="0">
            <a:spAutoFit/>
          </a:bodyPr>
          <a:lstStyle/>
          <a:p>
            <a:pPr marL="285750" indent="-285750">
              <a:buFont typeface="Arial" panose="020B0604020202020204" pitchFamily="34" charset="0"/>
              <a:buChar char="•"/>
            </a:pPr>
            <a:r>
              <a:rPr lang="en-US" dirty="0"/>
              <a:t>Main objective of the model is predicting the </a:t>
            </a:r>
            <a:r>
              <a:rPr lang="en-US" b="1" u="sng" dirty="0"/>
              <a:t>standard cost </a:t>
            </a:r>
            <a:r>
              <a:rPr lang="en-US" dirty="0"/>
              <a:t>and </a:t>
            </a:r>
            <a:r>
              <a:rPr lang="en-US" b="1" u="sng" dirty="0"/>
              <a:t>price </a:t>
            </a:r>
            <a:r>
              <a:rPr lang="en-US" dirty="0"/>
              <a:t>of bikes to predict the profit </a:t>
            </a:r>
          </a:p>
        </p:txBody>
      </p:sp>
      <p:graphicFrame>
        <p:nvGraphicFramePr>
          <p:cNvPr id="11" name="Diagram 10">
            <a:extLst>
              <a:ext uri="{FF2B5EF4-FFF2-40B4-BE49-F238E27FC236}">
                <a16:creationId xmlns:a16="http://schemas.microsoft.com/office/drawing/2014/main" id="{383616B1-FC0F-8DE5-2C5B-2AA02E83C403}"/>
              </a:ext>
            </a:extLst>
          </p:cNvPr>
          <p:cNvGraphicFramePr/>
          <p:nvPr>
            <p:extLst>
              <p:ext uri="{D42A27DB-BD31-4B8C-83A1-F6EECF244321}">
                <p14:modId xmlns:p14="http://schemas.microsoft.com/office/powerpoint/2010/main" val="1344833394"/>
              </p:ext>
            </p:extLst>
          </p:nvPr>
        </p:nvGraphicFramePr>
        <p:xfrm>
          <a:off x="1402466" y="1734146"/>
          <a:ext cx="9387068" cy="406314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36774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51224" y="5807905"/>
            <a:ext cx="1617751" cy="1050095"/>
          </a:xfrm>
          <a:prstGeom prst="rect">
            <a:avLst/>
          </a:prstGeom>
        </p:spPr>
      </p:pic>
      <p:sp>
        <p:nvSpPr>
          <p:cNvPr id="20" name="TextBox 19">
            <a:extLst>
              <a:ext uri="{FF2B5EF4-FFF2-40B4-BE49-F238E27FC236}">
                <a16:creationId xmlns:a16="http://schemas.microsoft.com/office/drawing/2014/main" id="{7AB9E241-41C5-0649-C231-997A9C4351DA}"/>
              </a:ext>
            </a:extLst>
          </p:cNvPr>
          <p:cNvSpPr txBox="1"/>
          <p:nvPr/>
        </p:nvSpPr>
        <p:spPr>
          <a:xfrm>
            <a:off x="311421" y="1439269"/>
            <a:ext cx="31123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By applying two algorithms (LinearRegression, RandomForestRegressor ) , the accuracy scores were test for each model and the selected model was the RandomForestRegressor.</a:t>
            </a:r>
          </a:p>
        </p:txBody>
      </p:sp>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4" name="Title 3">
            <a:extLst>
              <a:ext uri="{FF2B5EF4-FFF2-40B4-BE49-F238E27FC236}">
                <a16:creationId xmlns:a16="http://schemas.microsoft.com/office/drawing/2014/main" id="{BEF4D2FC-8403-F43D-3D8D-3F8190DBBB04}"/>
              </a:ext>
            </a:extLst>
          </p:cNvPr>
          <p:cNvSpPr>
            <a:spLocks noGrp="1"/>
          </p:cNvSpPr>
          <p:nvPr>
            <p:ph type="title"/>
          </p:nvPr>
        </p:nvSpPr>
        <p:spPr>
          <a:xfrm>
            <a:off x="838200" y="113706"/>
            <a:ext cx="10515600" cy="1325563"/>
          </a:xfrm>
        </p:spPr>
        <p:txBody>
          <a:bodyPr>
            <a:normAutofit/>
          </a:bodyPr>
          <a:lstStyle/>
          <a:p>
            <a:pPr algn="ctr"/>
            <a:r>
              <a:rPr lang="en-US" sz="2800" dirty="0"/>
              <a:t>Modeling</a:t>
            </a:r>
          </a:p>
        </p:txBody>
      </p:sp>
      <p:pic>
        <p:nvPicPr>
          <p:cNvPr id="5" name="Picture 4" descr="A close-up of a text&#10;&#10;Description automatically generated">
            <a:extLst>
              <a:ext uri="{FF2B5EF4-FFF2-40B4-BE49-F238E27FC236}">
                <a16:creationId xmlns:a16="http://schemas.microsoft.com/office/drawing/2014/main" id="{0C29FD98-24C4-0FF9-91F3-2DDB1E1E29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421" y="4063043"/>
            <a:ext cx="4282811" cy="853514"/>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6C60AFF1-3C88-CEB4-6691-56EBE4CD0B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3890" y="1685129"/>
            <a:ext cx="5847332" cy="3594780"/>
          </a:xfrm>
          <a:prstGeom prst="rect">
            <a:avLst/>
          </a:prstGeom>
        </p:spPr>
      </p:pic>
    </p:spTree>
    <p:extLst>
      <p:ext uri="{BB962C8B-B14F-4D97-AF65-F5344CB8AC3E}">
        <p14:creationId xmlns:p14="http://schemas.microsoft.com/office/powerpoint/2010/main" val="1142914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51224" y="5807905"/>
            <a:ext cx="1617751" cy="1050095"/>
          </a:xfrm>
          <a:prstGeom prst="rect">
            <a:avLst/>
          </a:prstGeom>
        </p:spPr>
      </p:pic>
      <p:sp>
        <p:nvSpPr>
          <p:cNvPr id="20" name="TextBox 19">
            <a:extLst>
              <a:ext uri="{FF2B5EF4-FFF2-40B4-BE49-F238E27FC236}">
                <a16:creationId xmlns:a16="http://schemas.microsoft.com/office/drawing/2014/main" id="{7AB9E241-41C5-0649-C231-997A9C4351DA}"/>
              </a:ext>
            </a:extLst>
          </p:cNvPr>
          <p:cNvSpPr txBox="1"/>
          <p:nvPr/>
        </p:nvSpPr>
        <p:spPr>
          <a:xfrm>
            <a:off x="838200" y="1002256"/>
            <a:ext cx="9770806" cy="1754326"/>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RandomForestRegressor achieved an </a:t>
            </a:r>
            <a:r>
              <a:rPr lang="en-US" u="sng" dirty="0"/>
              <a:t>r2_score </a:t>
            </a:r>
            <a:r>
              <a:rPr lang="en-US" dirty="0"/>
              <a:t>of  0.9998255100415782, a </a:t>
            </a:r>
            <a:r>
              <a:rPr lang="en-US" u="sng" dirty="0"/>
              <a:t>mean_squared_error </a:t>
            </a:r>
            <a:r>
              <a:rPr lang="en-US" dirty="0"/>
              <a:t>of  13.977196031605605 for </a:t>
            </a:r>
            <a:r>
              <a:rPr lang="en-US" b="1" dirty="0"/>
              <a:t>Standard cost .</a:t>
            </a:r>
          </a:p>
          <a:p>
            <a:endParaRPr lang="en-US" b="1" dirty="0"/>
          </a:p>
          <a:p>
            <a:pPr marL="285750" indent="-285750">
              <a:buFont typeface="Arial" panose="020B0604020202020204" pitchFamily="34" charset="0"/>
              <a:buChar char="•"/>
            </a:pPr>
            <a:r>
              <a:rPr lang="en-US" u="sng" dirty="0"/>
              <a:t>r2_score </a:t>
            </a:r>
            <a:r>
              <a:rPr lang="en-US" dirty="0"/>
              <a:t>of  0.9999999159641466, and  </a:t>
            </a:r>
            <a:r>
              <a:rPr lang="en-US" u="sng" dirty="0"/>
              <a:t>mean_squared_error</a:t>
            </a:r>
            <a:r>
              <a:rPr lang="en-US" dirty="0"/>
              <a:t> 0.028957953185618005 for the </a:t>
            </a:r>
            <a:r>
              <a:rPr lang="en-US" b="1" dirty="0"/>
              <a:t>list price </a:t>
            </a:r>
          </a:p>
        </p:txBody>
      </p:sp>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4" name="Title 3">
            <a:extLst>
              <a:ext uri="{FF2B5EF4-FFF2-40B4-BE49-F238E27FC236}">
                <a16:creationId xmlns:a16="http://schemas.microsoft.com/office/drawing/2014/main" id="{BEF4D2FC-8403-F43D-3D8D-3F8190DBBB04}"/>
              </a:ext>
            </a:extLst>
          </p:cNvPr>
          <p:cNvSpPr>
            <a:spLocks noGrp="1"/>
          </p:cNvSpPr>
          <p:nvPr>
            <p:ph type="title"/>
          </p:nvPr>
        </p:nvSpPr>
        <p:spPr>
          <a:xfrm>
            <a:off x="838200" y="113706"/>
            <a:ext cx="10515600" cy="1325563"/>
          </a:xfrm>
        </p:spPr>
        <p:txBody>
          <a:bodyPr>
            <a:normAutofit/>
          </a:bodyPr>
          <a:lstStyle/>
          <a:p>
            <a:pPr algn="ctr"/>
            <a:r>
              <a:rPr lang="en-US" sz="2800" dirty="0"/>
              <a:t>Modeling</a:t>
            </a:r>
          </a:p>
        </p:txBody>
      </p:sp>
      <p:pic>
        <p:nvPicPr>
          <p:cNvPr id="5" name="Picture 4" descr="A screenshot of a computer code&#10;&#10;Description automatically generated">
            <a:extLst>
              <a:ext uri="{FF2B5EF4-FFF2-40B4-BE49-F238E27FC236}">
                <a16:creationId xmlns:a16="http://schemas.microsoft.com/office/drawing/2014/main" id="{08B3C563-6FC7-C2F6-6D44-6C3845C5C1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048" y="2727994"/>
            <a:ext cx="7597798" cy="1036410"/>
          </a:xfrm>
          <a:prstGeom prst="rect">
            <a:avLst/>
          </a:prstGeom>
        </p:spPr>
      </p:pic>
      <p:graphicFrame>
        <p:nvGraphicFramePr>
          <p:cNvPr id="6" name="Table 5">
            <a:extLst>
              <a:ext uri="{FF2B5EF4-FFF2-40B4-BE49-F238E27FC236}">
                <a16:creationId xmlns:a16="http://schemas.microsoft.com/office/drawing/2014/main" id="{B7BCC615-6712-CD32-B282-2170B66CD521}"/>
              </a:ext>
            </a:extLst>
          </p:cNvPr>
          <p:cNvGraphicFramePr>
            <a:graphicFrameLocks noGrp="1"/>
          </p:cNvGraphicFramePr>
          <p:nvPr>
            <p:extLst>
              <p:ext uri="{D42A27DB-BD31-4B8C-83A1-F6EECF244321}">
                <p14:modId xmlns:p14="http://schemas.microsoft.com/office/powerpoint/2010/main" val="4112840117"/>
              </p:ext>
            </p:extLst>
          </p:nvPr>
        </p:nvGraphicFramePr>
        <p:xfrm>
          <a:off x="1406525" y="4016719"/>
          <a:ext cx="4439880" cy="2194560"/>
        </p:xfrm>
        <a:graphic>
          <a:graphicData uri="http://schemas.openxmlformats.org/drawingml/2006/table">
            <a:tbl>
              <a:tblPr firstRow="1" bandRow="1">
                <a:tableStyleId>{5C22544A-7EE6-4342-B048-85BDC9FD1C3A}</a:tableStyleId>
              </a:tblPr>
              <a:tblGrid>
                <a:gridCol w="1479960">
                  <a:extLst>
                    <a:ext uri="{9D8B030D-6E8A-4147-A177-3AD203B41FA5}">
                      <a16:colId xmlns:a16="http://schemas.microsoft.com/office/drawing/2014/main" val="1291908609"/>
                    </a:ext>
                  </a:extLst>
                </a:gridCol>
                <a:gridCol w="1479960">
                  <a:extLst>
                    <a:ext uri="{9D8B030D-6E8A-4147-A177-3AD203B41FA5}">
                      <a16:colId xmlns:a16="http://schemas.microsoft.com/office/drawing/2014/main" val="2527047785"/>
                    </a:ext>
                  </a:extLst>
                </a:gridCol>
                <a:gridCol w="1479960">
                  <a:extLst>
                    <a:ext uri="{9D8B030D-6E8A-4147-A177-3AD203B41FA5}">
                      <a16:colId xmlns:a16="http://schemas.microsoft.com/office/drawing/2014/main" val="2838105667"/>
                    </a:ext>
                  </a:extLst>
                </a:gridCol>
              </a:tblGrid>
              <a:tr h="581248">
                <a:tc>
                  <a:txBody>
                    <a:bodyPr/>
                    <a:lstStyle/>
                    <a:p>
                      <a:pPr algn="ctr"/>
                      <a:r>
                        <a:rPr lang="en-US" dirty="0"/>
                        <a:t>Standard cost </a:t>
                      </a:r>
                    </a:p>
                  </a:txBody>
                  <a:tcPr/>
                </a:tc>
                <a:tc>
                  <a:txBody>
                    <a:bodyPr/>
                    <a:lstStyle/>
                    <a:p>
                      <a:pPr algn="ctr"/>
                      <a:r>
                        <a:rPr lang="en-US" dirty="0"/>
                        <a:t>Linear Regression</a:t>
                      </a:r>
                    </a:p>
                  </a:txBody>
                  <a:tcPr/>
                </a:tc>
                <a:tc>
                  <a:txBody>
                    <a:bodyPr/>
                    <a:lstStyle/>
                    <a:p>
                      <a:pPr algn="ctr"/>
                      <a:r>
                        <a:rPr lang="en-US" dirty="0"/>
                        <a:t>Random Forest</a:t>
                      </a:r>
                    </a:p>
                  </a:txBody>
                  <a:tcPr/>
                </a:tc>
                <a:extLst>
                  <a:ext uri="{0D108BD9-81ED-4DB2-BD59-A6C34878D82A}">
                    <a16:rowId xmlns:a16="http://schemas.microsoft.com/office/drawing/2014/main" val="2602897976"/>
                  </a:ext>
                </a:extLst>
              </a:tr>
              <a:tr h="581248">
                <a:tc>
                  <a:txBody>
                    <a:bodyPr/>
                    <a:lstStyle/>
                    <a:p>
                      <a:pPr algn="ctr"/>
                      <a:r>
                        <a:rPr lang="en-US" dirty="0"/>
                        <a:t>R2_score</a:t>
                      </a:r>
                    </a:p>
                  </a:txBody>
                  <a:tcPr/>
                </a:tc>
                <a:tc>
                  <a:txBody>
                    <a:bodyPr/>
                    <a:lstStyle/>
                    <a:p>
                      <a:pPr algn="ctr"/>
                      <a:r>
                        <a:rPr lang="en-US" dirty="0"/>
                        <a:t>0.20772997015242334</a:t>
                      </a:r>
                    </a:p>
                  </a:txBody>
                  <a:tcPr/>
                </a:tc>
                <a:tc>
                  <a:txBody>
                    <a:bodyPr/>
                    <a:lstStyle/>
                    <a:p>
                      <a:pPr algn="ctr"/>
                      <a:r>
                        <a:rPr lang="en-US" dirty="0"/>
                        <a:t>0.9998255100415782</a:t>
                      </a:r>
                    </a:p>
                  </a:txBody>
                  <a:tcPr/>
                </a:tc>
                <a:extLst>
                  <a:ext uri="{0D108BD9-81ED-4DB2-BD59-A6C34878D82A}">
                    <a16:rowId xmlns:a16="http://schemas.microsoft.com/office/drawing/2014/main" val="3008231280"/>
                  </a:ext>
                </a:extLst>
              </a:tr>
              <a:tr h="830354">
                <a:tc>
                  <a:txBody>
                    <a:bodyPr/>
                    <a:lstStyle/>
                    <a:p>
                      <a:pPr algn="ctr"/>
                      <a:r>
                        <a:rPr lang="en-US" dirty="0"/>
                        <a:t>MSE</a:t>
                      </a:r>
                    </a:p>
                  </a:txBody>
                  <a:tcPr/>
                </a:tc>
                <a:tc>
                  <a:txBody>
                    <a:bodyPr/>
                    <a:lstStyle/>
                    <a:p>
                      <a:pPr algn="ctr"/>
                      <a:r>
                        <a:rPr lang="en-US" dirty="0"/>
                        <a:t>63463.32830438401</a:t>
                      </a:r>
                    </a:p>
                  </a:txBody>
                  <a:tcPr/>
                </a:tc>
                <a:tc>
                  <a:txBody>
                    <a:bodyPr/>
                    <a:lstStyle/>
                    <a:p>
                      <a:pPr algn="ctr"/>
                      <a:r>
                        <a:rPr lang="en-US" dirty="0"/>
                        <a:t> 13.977196031605605</a:t>
                      </a:r>
                    </a:p>
                  </a:txBody>
                  <a:tcPr/>
                </a:tc>
                <a:extLst>
                  <a:ext uri="{0D108BD9-81ED-4DB2-BD59-A6C34878D82A}">
                    <a16:rowId xmlns:a16="http://schemas.microsoft.com/office/drawing/2014/main" val="1353535378"/>
                  </a:ext>
                </a:extLst>
              </a:tr>
            </a:tbl>
          </a:graphicData>
        </a:graphic>
      </p:graphicFrame>
      <p:graphicFrame>
        <p:nvGraphicFramePr>
          <p:cNvPr id="7" name="Table 6">
            <a:extLst>
              <a:ext uri="{FF2B5EF4-FFF2-40B4-BE49-F238E27FC236}">
                <a16:creationId xmlns:a16="http://schemas.microsoft.com/office/drawing/2014/main" id="{D29D8868-0F5B-8C7D-FFC2-BD8B9C8255B0}"/>
              </a:ext>
            </a:extLst>
          </p:cNvPr>
          <p:cNvGraphicFramePr>
            <a:graphicFrameLocks noGrp="1"/>
          </p:cNvGraphicFramePr>
          <p:nvPr>
            <p:extLst>
              <p:ext uri="{D42A27DB-BD31-4B8C-83A1-F6EECF244321}">
                <p14:modId xmlns:p14="http://schemas.microsoft.com/office/powerpoint/2010/main" val="134085990"/>
              </p:ext>
            </p:extLst>
          </p:nvPr>
        </p:nvGraphicFramePr>
        <p:xfrm>
          <a:off x="6345596" y="3987129"/>
          <a:ext cx="4912338" cy="2224150"/>
        </p:xfrm>
        <a:graphic>
          <a:graphicData uri="http://schemas.openxmlformats.org/drawingml/2006/table">
            <a:tbl>
              <a:tblPr firstRow="1" bandRow="1">
                <a:tableStyleId>{5C22544A-7EE6-4342-B048-85BDC9FD1C3A}</a:tableStyleId>
              </a:tblPr>
              <a:tblGrid>
                <a:gridCol w="1637446">
                  <a:extLst>
                    <a:ext uri="{9D8B030D-6E8A-4147-A177-3AD203B41FA5}">
                      <a16:colId xmlns:a16="http://schemas.microsoft.com/office/drawing/2014/main" val="1291908609"/>
                    </a:ext>
                  </a:extLst>
                </a:gridCol>
                <a:gridCol w="1637446">
                  <a:extLst>
                    <a:ext uri="{9D8B030D-6E8A-4147-A177-3AD203B41FA5}">
                      <a16:colId xmlns:a16="http://schemas.microsoft.com/office/drawing/2014/main" val="2527047785"/>
                    </a:ext>
                  </a:extLst>
                </a:gridCol>
                <a:gridCol w="1637446">
                  <a:extLst>
                    <a:ext uri="{9D8B030D-6E8A-4147-A177-3AD203B41FA5}">
                      <a16:colId xmlns:a16="http://schemas.microsoft.com/office/drawing/2014/main" val="2838105667"/>
                    </a:ext>
                  </a:extLst>
                </a:gridCol>
              </a:tblGrid>
              <a:tr h="795408">
                <a:tc>
                  <a:txBody>
                    <a:bodyPr/>
                    <a:lstStyle/>
                    <a:p>
                      <a:pPr algn="ctr"/>
                      <a:r>
                        <a:rPr lang="en-US" dirty="0"/>
                        <a:t>List price</a:t>
                      </a:r>
                    </a:p>
                  </a:txBody>
                  <a:tcPr/>
                </a:tc>
                <a:tc>
                  <a:txBody>
                    <a:bodyPr/>
                    <a:lstStyle/>
                    <a:p>
                      <a:pPr algn="ctr"/>
                      <a:r>
                        <a:rPr lang="en-US" dirty="0"/>
                        <a:t>Linear Regression</a:t>
                      </a:r>
                    </a:p>
                  </a:txBody>
                  <a:tcPr/>
                </a:tc>
                <a:tc>
                  <a:txBody>
                    <a:bodyPr/>
                    <a:lstStyle/>
                    <a:p>
                      <a:pPr algn="ctr"/>
                      <a:r>
                        <a:rPr lang="en-US" dirty="0"/>
                        <a:t>Random Forest</a:t>
                      </a:r>
                    </a:p>
                  </a:txBody>
                  <a:tcPr/>
                </a:tc>
                <a:extLst>
                  <a:ext uri="{0D108BD9-81ED-4DB2-BD59-A6C34878D82A}">
                    <a16:rowId xmlns:a16="http://schemas.microsoft.com/office/drawing/2014/main" val="2602897976"/>
                  </a:ext>
                </a:extLst>
              </a:tr>
              <a:tr h="714371">
                <a:tc>
                  <a:txBody>
                    <a:bodyPr/>
                    <a:lstStyle/>
                    <a:p>
                      <a:pPr algn="ctr"/>
                      <a:r>
                        <a:rPr lang="en-US" dirty="0"/>
                        <a:t>R2_score</a:t>
                      </a:r>
                    </a:p>
                  </a:txBody>
                  <a:tcPr/>
                </a:tc>
                <a:tc>
                  <a:txBody>
                    <a:bodyPr/>
                    <a:lstStyle/>
                    <a:p>
                      <a:pPr algn="ctr"/>
                      <a:r>
                        <a:rPr lang="en-US" dirty="0"/>
                        <a:t>0.8158296989446303</a:t>
                      </a:r>
                    </a:p>
                  </a:txBody>
                  <a:tcPr/>
                </a:tc>
                <a:tc>
                  <a:txBody>
                    <a:bodyPr/>
                    <a:lstStyle/>
                    <a:p>
                      <a:pPr algn="ctr"/>
                      <a:r>
                        <a:rPr lang="en-US" sz="1800" b="0" i="0" kern="1200" dirty="0">
                          <a:solidFill>
                            <a:schemeClr val="dk1"/>
                          </a:solidFill>
                          <a:effectLst/>
                          <a:latin typeface="+mn-lt"/>
                          <a:ea typeface="+mn-ea"/>
                          <a:cs typeface="+mn-cs"/>
                        </a:rPr>
                        <a:t>0.9999999159641466</a:t>
                      </a:r>
                      <a:endParaRPr lang="en-US" dirty="0"/>
                    </a:p>
                  </a:txBody>
                  <a:tcPr/>
                </a:tc>
                <a:extLst>
                  <a:ext uri="{0D108BD9-81ED-4DB2-BD59-A6C34878D82A}">
                    <a16:rowId xmlns:a16="http://schemas.microsoft.com/office/drawing/2014/main" val="3008231280"/>
                  </a:ext>
                </a:extLst>
              </a:tr>
              <a:tr h="714371">
                <a:tc>
                  <a:txBody>
                    <a:bodyPr/>
                    <a:lstStyle/>
                    <a:p>
                      <a:pPr algn="ctr"/>
                      <a:r>
                        <a:rPr lang="en-US" dirty="0"/>
                        <a:t>MSE</a:t>
                      </a:r>
                    </a:p>
                  </a:txBody>
                  <a:tcPr/>
                </a:tc>
                <a:tc>
                  <a:txBody>
                    <a:bodyPr/>
                    <a:lstStyle/>
                    <a:p>
                      <a:pPr algn="ctr"/>
                      <a:r>
                        <a:rPr lang="en-US" dirty="0"/>
                        <a:t>63463.328304383926</a:t>
                      </a:r>
                    </a:p>
                  </a:txBody>
                  <a:tcPr/>
                </a:tc>
                <a:tc>
                  <a:txBody>
                    <a:bodyPr/>
                    <a:lstStyle/>
                    <a:p>
                      <a:pPr algn="ct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0.028957953185618005</a:t>
                      </a:r>
                      <a:endParaRPr lang="en-US" dirty="0"/>
                    </a:p>
                  </a:txBody>
                  <a:tcPr/>
                </a:tc>
                <a:extLst>
                  <a:ext uri="{0D108BD9-81ED-4DB2-BD59-A6C34878D82A}">
                    <a16:rowId xmlns:a16="http://schemas.microsoft.com/office/drawing/2014/main" val="1353535378"/>
                  </a:ext>
                </a:extLst>
              </a:tr>
            </a:tbl>
          </a:graphicData>
        </a:graphic>
      </p:graphicFrame>
    </p:spTree>
    <p:extLst>
      <p:ext uri="{BB962C8B-B14F-4D97-AF65-F5344CB8AC3E}">
        <p14:creationId xmlns:p14="http://schemas.microsoft.com/office/powerpoint/2010/main" val="3855373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6A05DF-D64C-866C-B836-0D368EC5E39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1321887"/>
            <a:ext cx="6073666" cy="4214225"/>
          </a:xfrm>
        </p:spPr>
      </p:pic>
      <p:pic>
        <p:nvPicPr>
          <p:cNvPr id="7" name="Picture 6" descr="A graph with blue dots and red lines&#10;&#10;Description automatically generated">
            <a:extLst>
              <a:ext uri="{FF2B5EF4-FFF2-40B4-BE49-F238E27FC236}">
                <a16:creationId xmlns:a16="http://schemas.microsoft.com/office/drawing/2014/main" id="{04E3A0A9-993F-676E-9D3D-6AE07971E6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227" y="1238060"/>
            <a:ext cx="5753599" cy="4381880"/>
          </a:xfrm>
          <a:prstGeom prst="rect">
            <a:avLst/>
          </a:prstGeom>
        </p:spPr>
      </p:pic>
      <p:pic>
        <p:nvPicPr>
          <p:cNvPr id="8" name="Content Placeholder 16" descr="A blue bicycle with white wheels&#10;&#10;Description automatically generated">
            <a:extLst>
              <a:ext uri="{FF2B5EF4-FFF2-40B4-BE49-F238E27FC236}">
                <a16:creationId xmlns:a16="http://schemas.microsoft.com/office/drawing/2014/main" id="{1E6109C6-B5B8-E305-1AF4-9236CC2A42B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02705" y="73724"/>
            <a:ext cx="1764866" cy="1050095"/>
          </a:xfrm>
          <a:prstGeom prst="rect">
            <a:avLst/>
          </a:prstGeom>
        </p:spPr>
      </p:pic>
      <p:pic>
        <p:nvPicPr>
          <p:cNvPr id="9" name="Content Placeholder 16" descr="A blue bicycle with white wheels&#10;&#10;Description automatically generated">
            <a:extLst>
              <a:ext uri="{FF2B5EF4-FFF2-40B4-BE49-F238E27FC236}">
                <a16:creationId xmlns:a16="http://schemas.microsoft.com/office/drawing/2014/main" id="{7FAD8683-26A4-A452-271F-9FC974B04AB2}"/>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10451224" y="5807905"/>
            <a:ext cx="1617751" cy="1050095"/>
          </a:xfrm>
          <a:prstGeom prst="rect">
            <a:avLst/>
          </a:prstGeom>
        </p:spPr>
      </p:pic>
      <p:pic>
        <p:nvPicPr>
          <p:cNvPr id="10" name="Picture 9" descr="A wind and leaves on a black background&#10;&#10;Description automatically generated">
            <a:extLst>
              <a:ext uri="{FF2B5EF4-FFF2-40B4-BE49-F238E27FC236}">
                <a16:creationId xmlns:a16="http://schemas.microsoft.com/office/drawing/2014/main" id="{8C1C44F3-F3CB-7E25-601A-70075C3AE9C9}"/>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810444" y="-414290"/>
            <a:ext cx="2381556" cy="2381556"/>
          </a:xfrm>
          <a:prstGeom prst="rect">
            <a:avLst/>
          </a:prstGeom>
        </p:spPr>
      </p:pic>
      <p:pic>
        <p:nvPicPr>
          <p:cNvPr id="11" name="Picture 10" descr="A wind and leaves on a black background&#10;&#10;Description automatically generated">
            <a:extLst>
              <a:ext uri="{FF2B5EF4-FFF2-40B4-BE49-F238E27FC236}">
                <a16:creationId xmlns:a16="http://schemas.microsoft.com/office/drawing/2014/main" id="{51FADEFA-6E1B-434C-2570-F750BD3E7D94}"/>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8406" y="4772227"/>
            <a:ext cx="2381556" cy="2381556"/>
          </a:xfrm>
          <a:prstGeom prst="rect">
            <a:avLst/>
          </a:prstGeom>
        </p:spPr>
      </p:pic>
      <p:sp>
        <p:nvSpPr>
          <p:cNvPr id="2" name="Rectangle 1">
            <a:extLst>
              <a:ext uri="{FF2B5EF4-FFF2-40B4-BE49-F238E27FC236}">
                <a16:creationId xmlns:a16="http://schemas.microsoft.com/office/drawing/2014/main" id="{64BEE8BD-5131-0D96-3F3F-9B3DF5453394}"/>
              </a:ext>
            </a:extLst>
          </p:cNvPr>
          <p:cNvSpPr/>
          <p:nvPr/>
        </p:nvSpPr>
        <p:spPr>
          <a:xfrm>
            <a:off x="2428568" y="776748"/>
            <a:ext cx="1966451" cy="347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List price</a:t>
            </a:r>
          </a:p>
        </p:txBody>
      </p:sp>
      <p:sp>
        <p:nvSpPr>
          <p:cNvPr id="3" name="Rectangle 2">
            <a:extLst>
              <a:ext uri="{FF2B5EF4-FFF2-40B4-BE49-F238E27FC236}">
                <a16:creationId xmlns:a16="http://schemas.microsoft.com/office/drawing/2014/main" id="{7597B582-87E2-6472-4F49-74B79E72C309}"/>
              </a:ext>
            </a:extLst>
          </p:cNvPr>
          <p:cNvSpPr/>
          <p:nvPr/>
        </p:nvSpPr>
        <p:spPr>
          <a:xfrm>
            <a:off x="7796981" y="776748"/>
            <a:ext cx="1966451" cy="347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Standard cost</a:t>
            </a:r>
          </a:p>
        </p:txBody>
      </p:sp>
    </p:spTree>
    <p:extLst>
      <p:ext uri="{BB962C8B-B14F-4D97-AF65-F5344CB8AC3E}">
        <p14:creationId xmlns:p14="http://schemas.microsoft.com/office/powerpoint/2010/main" val="1509599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3D9E7B9-E774-014D-A835-3FA4AA2559D2}"/>
              </a:ext>
            </a:extLst>
          </p:cNvPr>
          <p:cNvSpPr/>
          <p:nvPr/>
        </p:nvSpPr>
        <p:spPr>
          <a:xfrm>
            <a:off x="2343150" y="540774"/>
            <a:ext cx="7390785" cy="8947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3C3A9-DAAE-6F98-8511-AA6FE74B3665}"/>
              </a:ext>
            </a:extLst>
          </p:cNvPr>
          <p:cNvSpPr>
            <a:spLocks noGrp="1"/>
          </p:cNvSpPr>
          <p:nvPr>
            <p:ph type="title"/>
          </p:nvPr>
        </p:nvSpPr>
        <p:spPr/>
        <p:txBody>
          <a:bodyPr/>
          <a:lstStyle/>
          <a:p>
            <a:r>
              <a:rPr lang="en-US" dirty="0"/>
              <a:t>		How can the model be used?</a:t>
            </a:r>
          </a:p>
        </p:txBody>
      </p:sp>
      <p:pic>
        <p:nvPicPr>
          <p:cNvPr id="4" name="Content Placeholder 16" descr="A blue bicycle with white wheels&#10;&#10;Description automatically generated">
            <a:extLst>
              <a:ext uri="{FF2B5EF4-FFF2-40B4-BE49-F238E27FC236}">
                <a16:creationId xmlns:a16="http://schemas.microsoft.com/office/drawing/2014/main" id="{4DFD637E-9E0B-F2D9-1055-45B402E3839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5" name="Content Placeholder 16" descr="A blue bicycle with white wheels&#10;&#10;Description automatically generated">
            <a:extLst>
              <a:ext uri="{FF2B5EF4-FFF2-40B4-BE49-F238E27FC236}">
                <a16:creationId xmlns:a16="http://schemas.microsoft.com/office/drawing/2014/main" id="{3B9D771F-9538-41C0-5C9A-B03F46E92E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51224" y="5807905"/>
            <a:ext cx="1617751" cy="1050095"/>
          </a:xfrm>
          <a:prstGeom prst="rect">
            <a:avLst/>
          </a:prstGeom>
        </p:spPr>
      </p:pic>
      <p:pic>
        <p:nvPicPr>
          <p:cNvPr id="6" name="Picture 5" descr="A wind and leaves on a black background&#10;&#10;Description automatically generated">
            <a:extLst>
              <a:ext uri="{FF2B5EF4-FFF2-40B4-BE49-F238E27FC236}">
                <a16:creationId xmlns:a16="http://schemas.microsoft.com/office/drawing/2014/main" id="{03604A4B-D4D0-DCDB-5A92-C2815BB5A85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7" name="Picture 6" descr="A wind and leaves on a black background&#10;&#10;Description automatically generated">
            <a:extLst>
              <a:ext uri="{FF2B5EF4-FFF2-40B4-BE49-F238E27FC236}">
                <a16:creationId xmlns:a16="http://schemas.microsoft.com/office/drawing/2014/main" id="{894782BC-1121-E77A-419C-D99B5511A8F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graphicFrame>
        <p:nvGraphicFramePr>
          <p:cNvPr id="12" name="Diagram 11">
            <a:extLst>
              <a:ext uri="{FF2B5EF4-FFF2-40B4-BE49-F238E27FC236}">
                <a16:creationId xmlns:a16="http://schemas.microsoft.com/office/drawing/2014/main" id="{36413DFD-6A7D-E81E-9B5F-E746694136E3}"/>
              </a:ext>
            </a:extLst>
          </p:cNvPr>
          <p:cNvGraphicFramePr/>
          <p:nvPr>
            <p:extLst>
              <p:ext uri="{D42A27DB-BD31-4B8C-83A1-F6EECF244321}">
                <p14:modId xmlns:p14="http://schemas.microsoft.com/office/powerpoint/2010/main" val="836552549"/>
              </p:ext>
            </p:extLst>
          </p:nvPr>
        </p:nvGraphicFramePr>
        <p:xfrm>
          <a:off x="2222239" y="1583641"/>
          <a:ext cx="7390785" cy="462416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193696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10471544" y="5734181"/>
            <a:ext cx="1617751" cy="1050095"/>
          </a:xfrm>
          <a:prstGeom prst="rect">
            <a:avLst/>
          </a:prstGeom>
        </p:spPr>
      </p:pic>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8406" y="4772227"/>
            <a:ext cx="2381556" cy="2381556"/>
          </a:xfrm>
          <a:prstGeom prst="rect">
            <a:avLst/>
          </a:prstGeom>
        </p:spPr>
      </p:pic>
      <p:sp>
        <p:nvSpPr>
          <p:cNvPr id="11" name="Title 10">
            <a:extLst>
              <a:ext uri="{FF2B5EF4-FFF2-40B4-BE49-F238E27FC236}">
                <a16:creationId xmlns:a16="http://schemas.microsoft.com/office/drawing/2014/main" id="{14BA95E9-2CAA-7D57-E0A7-FD8DE85184FE}"/>
              </a:ext>
            </a:extLst>
          </p:cNvPr>
          <p:cNvSpPr>
            <a:spLocks noGrp="1"/>
          </p:cNvSpPr>
          <p:nvPr>
            <p:ph type="title"/>
          </p:nvPr>
        </p:nvSpPr>
        <p:spPr>
          <a:xfrm>
            <a:off x="649858" y="4227952"/>
            <a:ext cx="10515600" cy="1325563"/>
          </a:xfrm>
        </p:spPr>
        <p:txBody>
          <a:bodyPr>
            <a:normAutofit/>
          </a:bodyPr>
          <a:lstStyle/>
          <a:p>
            <a:pPr algn="ctr"/>
            <a:r>
              <a:rPr lang="en-US" sz="3200" dirty="0"/>
              <a:t>Model Deployment</a:t>
            </a:r>
            <a:br>
              <a:rPr lang="en-US" sz="3200" dirty="0"/>
            </a:br>
            <a:endParaRPr lang="en-US" sz="3200" dirty="0"/>
          </a:p>
        </p:txBody>
      </p:sp>
      <p:pic>
        <p:nvPicPr>
          <p:cNvPr id="3" name="Picture 2" descr="A robot holding a puzzle piece&#10;&#10;Description automatically generated">
            <a:extLst>
              <a:ext uri="{FF2B5EF4-FFF2-40B4-BE49-F238E27FC236}">
                <a16:creationId xmlns:a16="http://schemas.microsoft.com/office/drawing/2014/main" id="{1B2703C7-7BD9-C7A1-3CC4-CE653D85B920}"/>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l="43679" t="3852" b="31556"/>
          <a:stretch/>
        </p:blipFill>
        <p:spPr>
          <a:xfrm>
            <a:off x="3972560" y="610842"/>
            <a:ext cx="4449792" cy="3402208"/>
          </a:xfrm>
          <a:prstGeom prst="rect">
            <a:avLst/>
          </a:prstGeom>
        </p:spPr>
      </p:pic>
    </p:spTree>
    <p:extLst>
      <p:ext uri="{BB962C8B-B14F-4D97-AF65-F5344CB8AC3E}">
        <p14:creationId xmlns:p14="http://schemas.microsoft.com/office/powerpoint/2010/main" val="552690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613798" y="-394625"/>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
        <p:nvSpPr>
          <p:cNvPr id="4" name="Title 3">
            <a:extLst>
              <a:ext uri="{FF2B5EF4-FFF2-40B4-BE49-F238E27FC236}">
                <a16:creationId xmlns:a16="http://schemas.microsoft.com/office/drawing/2014/main" id="{3D391BF2-2633-2FBA-2793-CB18C7B60387}"/>
              </a:ext>
            </a:extLst>
          </p:cNvPr>
          <p:cNvSpPr>
            <a:spLocks noGrp="1"/>
          </p:cNvSpPr>
          <p:nvPr>
            <p:ph type="title"/>
          </p:nvPr>
        </p:nvSpPr>
        <p:spPr>
          <a:xfrm>
            <a:off x="2273709" y="274972"/>
            <a:ext cx="7194755" cy="647598"/>
          </a:xfrm>
        </p:spPr>
        <p:txBody>
          <a:bodyPr>
            <a:normAutofit fontScale="90000"/>
          </a:bodyPr>
          <a:lstStyle/>
          <a:p>
            <a:pPr algn="ctr"/>
            <a:r>
              <a:rPr lang="en-US" dirty="0"/>
              <a:t>StreamLit Deployment </a:t>
            </a:r>
          </a:p>
        </p:txBody>
      </p:sp>
      <p:graphicFrame>
        <p:nvGraphicFramePr>
          <p:cNvPr id="3" name="Diagram 2">
            <a:extLst>
              <a:ext uri="{FF2B5EF4-FFF2-40B4-BE49-F238E27FC236}">
                <a16:creationId xmlns:a16="http://schemas.microsoft.com/office/drawing/2014/main" id="{23A6703F-EF50-5B17-D765-77B5B0398723}"/>
              </a:ext>
            </a:extLst>
          </p:cNvPr>
          <p:cNvGraphicFramePr/>
          <p:nvPr>
            <p:extLst>
              <p:ext uri="{D42A27DB-BD31-4B8C-83A1-F6EECF244321}">
                <p14:modId xmlns:p14="http://schemas.microsoft.com/office/powerpoint/2010/main" val="4135253366"/>
              </p:ext>
            </p:extLst>
          </p:nvPr>
        </p:nvGraphicFramePr>
        <p:xfrm>
          <a:off x="196646" y="1242278"/>
          <a:ext cx="5161936" cy="449190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Rectangle 4">
            <a:extLst>
              <a:ext uri="{FF2B5EF4-FFF2-40B4-BE49-F238E27FC236}">
                <a16:creationId xmlns:a16="http://schemas.microsoft.com/office/drawing/2014/main" id="{CB33A00C-84AE-9C97-F188-2CCB81AB9348}"/>
              </a:ext>
            </a:extLst>
          </p:cNvPr>
          <p:cNvSpPr/>
          <p:nvPr/>
        </p:nvSpPr>
        <p:spPr>
          <a:xfrm>
            <a:off x="6224008" y="1586346"/>
            <a:ext cx="4247536" cy="5604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 allows users to interact with data</a:t>
            </a:r>
          </a:p>
        </p:txBody>
      </p:sp>
      <p:pic>
        <p:nvPicPr>
          <p:cNvPr id="6" name="Picture 5" descr="A screenshot of a computer&#10;&#10;Description automatically generated">
            <a:extLst>
              <a:ext uri="{FF2B5EF4-FFF2-40B4-BE49-F238E27FC236}">
                <a16:creationId xmlns:a16="http://schemas.microsoft.com/office/drawing/2014/main" id="{1E45D608-9119-3DC3-5D14-DF6A1901D263}"/>
              </a:ext>
            </a:extLst>
          </p:cNvPr>
          <p:cNvPicPr>
            <a:picLocks noChangeAspect="1"/>
          </p:cNvPicPr>
          <p:nvPr/>
        </p:nvPicPr>
        <p:blipFill>
          <a:blip r:embed="rId11">
            <a:extLst>
              <a:ext uri="{28A0092B-C50C-407E-A947-70E740481C1C}">
                <a14:useLocalDpi xmlns:a14="http://schemas.microsoft.com/office/drawing/2010/main" val="0"/>
              </a:ext>
            </a:extLst>
          </a:blip>
          <a:srcRect b="26641"/>
          <a:stretch/>
        </p:blipFill>
        <p:spPr>
          <a:xfrm>
            <a:off x="7944462" y="2284879"/>
            <a:ext cx="4247537" cy="2381556"/>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1D7FE53A-1EF6-C52B-F0F9-FA9103A60D4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35231" y="2358187"/>
            <a:ext cx="2309231" cy="2234939"/>
          </a:xfrm>
          <a:prstGeom prst="rect">
            <a:avLst/>
          </a:prstGeom>
        </p:spPr>
      </p:pic>
    </p:spTree>
    <p:extLst>
      <p:ext uri="{BB962C8B-B14F-4D97-AF65-F5344CB8AC3E}">
        <p14:creationId xmlns:p14="http://schemas.microsoft.com/office/powerpoint/2010/main" val="142627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3F0FF-77BB-2D5E-B221-23271CB970D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Agenda </a:t>
            </a:r>
          </a:p>
        </p:txBody>
      </p:sp>
      <p:pic>
        <p:nvPicPr>
          <p:cNvPr id="17" name="Content Placeholder 16" descr="A blue bicycle with white wheels&#10;&#10;Description automatically generated">
            <a:extLst>
              <a:ext uri="{FF2B5EF4-FFF2-40B4-BE49-F238E27FC236}">
                <a16:creationId xmlns:a16="http://schemas.microsoft.com/office/drawing/2014/main" id="{2605AF7E-1DE5-54CF-1ED1-43E3A9EE673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19" name="Content Placeholder 16" descr="A blue bicycle with white wheels&#10;&#10;Description automatically generated">
            <a:extLst>
              <a:ext uri="{FF2B5EF4-FFF2-40B4-BE49-F238E27FC236}">
                <a16:creationId xmlns:a16="http://schemas.microsoft.com/office/drawing/2014/main" id="{EC4D68DC-6C75-3679-8697-A12691CCB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sp>
        <p:nvSpPr>
          <p:cNvPr id="20" name="TextBox 19">
            <a:extLst>
              <a:ext uri="{FF2B5EF4-FFF2-40B4-BE49-F238E27FC236}">
                <a16:creationId xmlns:a16="http://schemas.microsoft.com/office/drawing/2014/main" id="{7AB9E241-41C5-0649-C231-997A9C4351DA}"/>
              </a:ext>
            </a:extLst>
          </p:cNvPr>
          <p:cNvSpPr txBox="1"/>
          <p:nvPr/>
        </p:nvSpPr>
        <p:spPr>
          <a:xfrm>
            <a:off x="4670639" y="2584191"/>
            <a:ext cx="627159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Data Collection and Exploration </a:t>
            </a:r>
          </a:p>
          <a:p>
            <a:pPr marL="285750" indent="-285750">
              <a:buFont typeface="Arial" panose="020B0604020202020204" pitchFamily="34" charset="0"/>
              <a:buChar char="•"/>
            </a:pPr>
            <a:r>
              <a:rPr lang="en-US" dirty="0"/>
              <a:t>Data Analysis and Visualization</a:t>
            </a:r>
          </a:p>
          <a:p>
            <a:pPr marL="285750" indent="-285750">
              <a:buFont typeface="Arial" panose="020B0604020202020204" pitchFamily="34" charset="0"/>
              <a:buChar char="•"/>
            </a:pPr>
            <a:r>
              <a:rPr lang="en-US" dirty="0"/>
              <a:t>Forecasting Model Development </a:t>
            </a:r>
          </a:p>
          <a:p>
            <a:pPr marL="285750" indent="-285750">
              <a:buFont typeface="Arial" panose="020B0604020202020204" pitchFamily="34" charset="0"/>
              <a:buChar char="•"/>
            </a:pPr>
            <a:r>
              <a:rPr lang="en-US" dirty="0"/>
              <a:t>Deployment and stream-lit </a:t>
            </a:r>
          </a:p>
        </p:txBody>
      </p:sp>
      <p:pic>
        <p:nvPicPr>
          <p:cNvPr id="25" name="Picture 24" descr="A wind and leaves on a black background&#10;&#10;Description automatically generated">
            <a:extLst>
              <a:ext uri="{FF2B5EF4-FFF2-40B4-BE49-F238E27FC236}">
                <a16:creationId xmlns:a16="http://schemas.microsoft.com/office/drawing/2014/main" id="{31BAC207-2277-0951-A92B-90A3B29580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414290"/>
            <a:ext cx="2381556" cy="2381556"/>
          </a:xfrm>
          <a:prstGeom prst="rect">
            <a:avLst/>
          </a:prstGeom>
        </p:spPr>
      </p:pic>
      <p:pic>
        <p:nvPicPr>
          <p:cNvPr id="26" name="Picture 25" descr="A wind and leaves on a black background&#10;&#10;Description automatically generated">
            <a:extLst>
              <a:ext uri="{FF2B5EF4-FFF2-40B4-BE49-F238E27FC236}">
                <a16:creationId xmlns:a16="http://schemas.microsoft.com/office/drawing/2014/main" id="{42F064C7-0CE4-1E2D-97A1-5ACEFFC30D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406" y="4772227"/>
            <a:ext cx="2381556" cy="2381556"/>
          </a:xfrm>
          <a:prstGeom prst="rect">
            <a:avLst/>
          </a:prstGeom>
        </p:spPr>
      </p:pic>
    </p:spTree>
    <p:extLst>
      <p:ext uri="{BB962C8B-B14F-4D97-AF65-F5344CB8AC3E}">
        <p14:creationId xmlns:p14="http://schemas.microsoft.com/office/powerpoint/2010/main" val="2397509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8CF10-4BD4-47B0-CDB9-2EED8012961B}"/>
              </a:ext>
            </a:extLst>
          </p:cNvPr>
          <p:cNvSpPr>
            <a:spLocks noGrp="1"/>
          </p:cNvSpPr>
          <p:nvPr>
            <p:ph type="title"/>
          </p:nvPr>
        </p:nvSpPr>
        <p:spPr>
          <a:xfrm>
            <a:off x="838200" y="556995"/>
            <a:ext cx="10515600" cy="1133693"/>
          </a:xfrm>
        </p:spPr>
        <p:txBody>
          <a:bodyPr>
            <a:normAutofit/>
          </a:bodyPr>
          <a:lstStyle/>
          <a:p>
            <a:r>
              <a:rPr lang="en-US" sz="5200"/>
              <a:t>For further information </a:t>
            </a:r>
          </a:p>
        </p:txBody>
      </p:sp>
      <p:graphicFrame>
        <p:nvGraphicFramePr>
          <p:cNvPr id="5" name="Content Placeholder 2">
            <a:extLst>
              <a:ext uri="{FF2B5EF4-FFF2-40B4-BE49-F238E27FC236}">
                <a16:creationId xmlns:a16="http://schemas.microsoft.com/office/drawing/2014/main" id="{2B91721B-B085-7049-13DD-56BBE0E3105A}"/>
              </a:ext>
            </a:extLst>
          </p:cNvPr>
          <p:cNvGraphicFramePr>
            <a:graphicFrameLocks noGrp="1"/>
          </p:cNvGraphicFramePr>
          <p:nvPr>
            <p:ph idx="1"/>
            <p:extLst>
              <p:ext uri="{D42A27DB-BD31-4B8C-83A1-F6EECF244321}">
                <p14:modId xmlns:p14="http://schemas.microsoft.com/office/powerpoint/2010/main" val="1911373751"/>
              </p:ext>
            </p:extLst>
          </p:nvPr>
        </p:nvGraphicFramePr>
        <p:xfrm>
          <a:off x="838200" y="1513840"/>
          <a:ext cx="10515600" cy="4663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2036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3966E-AB00-43C0-FD9D-E4A5D95758BA}"/>
              </a:ext>
            </a:extLst>
          </p:cNvPr>
          <p:cNvSpPr>
            <a:spLocks noGrp="1"/>
          </p:cNvSpPr>
          <p:nvPr>
            <p:ph type="title"/>
          </p:nvPr>
        </p:nvSpPr>
        <p:spPr>
          <a:xfrm>
            <a:off x="2276475" y="2247900"/>
            <a:ext cx="7581900" cy="2514600"/>
          </a:xfrm>
        </p:spPr>
        <p:txBody>
          <a:bodyPr vert="horz" lIns="91440" tIns="45720" rIns="91440" bIns="45720" rtlCol="0" anchor="ctr">
            <a:normAutofit/>
          </a:bodyPr>
          <a:lstStyle/>
          <a:p>
            <a:pPr algn="ctr"/>
            <a:r>
              <a:rPr lang="en-US" sz="6600">
                <a:solidFill>
                  <a:schemeClr val="tx1">
                    <a:lumMod val="75000"/>
                    <a:lumOff val="25000"/>
                  </a:schemeClr>
                </a:solidFill>
              </a:rPr>
              <a:t>Thank you </a:t>
            </a:r>
          </a:p>
        </p:txBody>
      </p:sp>
    </p:spTree>
    <p:extLst>
      <p:ext uri="{BB962C8B-B14F-4D97-AF65-F5344CB8AC3E}">
        <p14:creationId xmlns:p14="http://schemas.microsoft.com/office/powerpoint/2010/main" val="333054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wind and leaves on a black background&#10;&#10;Description automatically generated">
            <a:extLst>
              <a:ext uri="{FF2B5EF4-FFF2-40B4-BE49-F238E27FC236}">
                <a16:creationId xmlns:a16="http://schemas.microsoft.com/office/drawing/2014/main" id="{4188EF4F-BDCE-D0FC-DCA2-220172B465F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234107" y="623275"/>
            <a:ext cx="2644859" cy="2644859"/>
          </a:xfrm>
          <a:prstGeom prst="rect">
            <a:avLst/>
          </a:prstGeom>
        </p:spPr>
      </p:pic>
      <p:pic>
        <p:nvPicPr>
          <p:cNvPr id="21" name="Picture 20" descr="A wind and leaves on a black background&#10;&#10;Description automatically generated">
            <a:extLst>
              <a:ext uri="{FF2B5EF4-FFF2-40B4-BE49-F238E27FC236}">
                <a16:creationId xmlns:a16="http://schemas.microsoft.com/office/drawing/2014/main" id="{6B135567-30AB-FACA-E652-B0F7A2D87CE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234107" y="3586297"/>
            <a:ext cx="2644860" cy="2644860"/>
          </a:xfrm>
          <a:prstGeom prst="rect">
            <a:avLst/>
          </a:prstGeom>
        </p:spPr>
      </p:pic>
      <p:sp>
        <p:nvSpPr>
          <p:cNvPr id="32" name="Right Triangle 3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4989" y="623275"/>
            <a:ext cx="658183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4A59E-A834-DF9D-8D9E-07D12E1EF567}"/>
              </a:ext>
            </a:extLst>
          </p:cNvPr>
          <p:cNvSpPr>
            <a:spLocks noGrp="1"/>
          </p:cNvSpPr>
          <p:nvPr>
            <p:ph type="title"/>
          </p:nvPr>
        </p:nvSpPr>
        <p:spPr>
          <a:xfrm>
            <a:off x="5450209" y="1056640"/>
            <a:ext cx="5799947" cy="3494398"/>
          </a:xfrm>
        </p:spPr>
        <p:txBody>
          <a:bodyPr vert="horz" lIns="91440" tIns="45720" rIns="91440" bIns="45720" rtlCol="0" anchor="b">
            <a:normAutofit/>
          </a:bodyPr>
          <a:lstStyle/>
          <a:p>
            <a:r>
              <a:rPr lang="en-US" sz="6800" dirty="0"/>
              <a:t>Data Collection and Exploration </a:t>
            </a:r>
            <a:br>
              <a:rPr lang="en-US" sz="6800" dirty="0"/>
            </a:br>
            <a:endParaRPr lang="en-US" sz="6800" dirty="0"/>
          </a:p>
        </p:txBody>
      </p:sp>
      <p:pic>
        <p:nvPicPr>
          <p:cNvPr id="4" name="Content Placeholder 16" descr="A blue bicycle with white wheels&#10;&#10;Description automatically generated">
            <a:extLst>
              <a:ext uri="{FF2B5EF4-FFF2-40B4-BE49-F238E27FC236}">
                <a16:creationId xmlns:a16="http://schemas.microsoft.com/office/drawing/2014/main" id="{269635F9-3AA2-ED2C-F4C6-632BE77DE98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02705" y="73724"/>
            <a:ext cx="1764866" cy="1050095"/>
          </a:xfrm>
          <a:prstGeom prst="rect">
            <a:avLst/>
          </a:prstGeom>
        </p:spPr>
      </p:pic>
      <p:pic>
        <p:nvPicPr>
          <p:cNvPr id="7" name="Content Placeholder 16" descr="A blue bicycle with white wheels&#10;&#10;Description automatically generated">
            <a:extLst>
              <a:ext uri="{FF2B5EF4-FFF2-40B4-BE49-F238E27FC236}">
                <a16:creationId xmlns:a16="http://schemas.microsoft.com/office/drawing/2014/main" id="{7B2C91DB-87F5-BCC5-D420-4174F023A53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10471544" y="5734181"/>
            <a:ext cx="1617751" cy="1050095"/>
          </a:xfrm>
          <a:prstGeom prst="rect">
            <a:avLst/>
          </a:prstGeom>
        </p:spPr>
      </p:pic>
      <p:pic>
        <p:nvPicPr>
          <p:cNvPr id="23" name="Picture 22" descr="A blue outline of a pair of glasses&#10;&#10;Description automatically generated">
            <a:extLst>
              <a:ext uri="{FF2B5EF4-FFF2-40B4-BE49-F238E27FC236}">
                <a16:creationId xmlns:a16="http://schemas.microsoft.com/office/drawing/2014/main" id="{AE0532CB-677D-DFDE-261B-F7457E6E9458}"/>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699922" y="3896360"/>
            <a:ext cx="2352675" cy="1905000"/>
          </a:xfrm>
          <a:prstGeom prst="rect">
            <a:avLst/>
          </a:prstGeom>
        </p:spPr>
      </p:pic>
    </p:spTree>
    <p:extLst>
      <p:ext uri="{BB962C8B-B14F-4D97-AF65-F5344CB8AC3E}">
        <p14:creationId xmlns:p14="http://schemas.microsoft.com/office/powerpoint/2010/main" val="178025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8C84A59E-A834-DF9D-8D9E-07D12E1EF567}"/>
              </a:ext>
            </a:extLst>
          </p:cNvPr>
          <p:cNvSpPr>
            <a:spLocks noGrp="1"/>
          </p:cNvSpPr>
          <p:nvPr>
            <p:ph type="title"/>
          </p:nvPr>
        </p:nvSpPr>
        <p:spPr>
          <a:xfrm>
            <a:off x="4184542" y="486184"/>
            <a:ext cx="7363990" cy="1325563"/>
          </a:xfrm>
        </p:spPr>
        <p:txBody>
          <a:bodyPr>
            <a:normAutofit/>
          </a:bodyPr>
          <a:lstStyle/>
          <a:p>
            <a:r>
              <a:rPr lang="en-US"/>
              <a:t>About dataset </a:t>
            </a:r>
          </a:p>
        </p:txBody>
      </p:sp>
      <p:pic>
        <p:nvPicPr>
          <p:cNvPr id="20" name="Picture 19" descr="A wind and leaves on a black background&#10;&#10;Description automatically generated">
            <a:extLst>
              <a:ext uri="{FF2B5EF4-FFF2-40B4-BE49-F238E27FC236}">
                <a16:creationId xmlns:a16="http://schemas.microsoft.com/office/drawing/2014/main" id="{4188EF4F-BDCE-D0FC-DCA2-220172B465F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3" b="3"/>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1" name="Picture 20" descr="A wind and leaves on a black background&#10;&#10;Description automatically generated">
            <a:extLst>
              <a:ext uri="{FF2B5EF4-FFF2-40B4-BE49-F238E27FC236}">
                <a16:creationId xmlns:a16="http://schemas.microsoft.com/office/drawing/2014/main" id="{6B135567-30AB-FACA-E652-B0F7A2D87CE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3" b="3"/>
          <a:stretch/>
        </p:blipFill>
        <p:spPr>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sp>
        <p:nvSpPr>
          <p:cNvPr id="3" name="Content Placeholder 2">
            <a:extLst>
              <a:ext uri="{FF2B5EF4-FFF2-40B4-BE49-F238E27FC236}">
                <a16:creationId xmlns:a16="http://schemas.microsoft.com/office/drawing/2014/main" id="{15B94D9C-60A3-C2A3-0EED-507AC8D05BB5}"/>
              </a:ext>
            </a:extLst>
          </p:cNvPr>
          <p:cNvSpPr>
            <a:spLocks noGrp="1"/>
          </p:cNvSpPr>
          <p:nvPr>
            <p:ph idx="1"/>
          </p:nvPr>
        </p:nvSpPr>
        <p:spPr>
          <a:xfrm>
            <a:off x="4184542" y="1700981"/>
            <a:ext cx="7363990" cy="4597041"/>
          </a:xfrm>
        </p:spPr>
        <p:txBody>
          <a:bodyPr>
            <a:normAutofit/>
          </a:bodyPr>
          <a:lstStyle/>
          <a:p>
            <a:pPr marL="0" indent="0">
              <a:buNone/>
            </a:pPr>
            <a:r>
              <a:rPr lang="en-US" sz="2000" kern="100" dirty="0">
                <a:effectLst/>
                <a:ea typeface="Aptos" panose="020B0004020202020204" pitchFamily="34" charset="0"/>
                <a:cs typeface="Arial" panose="020B0604020202020204" pitchFamily="34" charset="0"/>
              </a:rPr>
              <a:t>Dataset provides information of bike store sales for the year </a:t>
            </a:r>
            <a:r>
              <a:rPr lang="en-US" sz="2000" b="1" kern="100" dirty="0">
                <a:effectLst/>
                <a:ea typeface="Aptos" panose="020B0004020202020204" pitchFamily="34" charset="0"/>
                <a:cs typeface="Arial" panose="020B0604020202020204" pitchFamily="34" charset="0"/>
              </a:rPr>
              <a:t>2017</a:t>
            </a:r>
            <a:r>
              <a:rPr lang="en-US" sz="2000" kern="100" dirty="0">
                <a:effectLst/>
                <a:ea typeface="Aptos" panose="020B0004020202020204" pitchFamily="34" charset="0"/>
                <a:cs typeface="Arial" panose="020B0604020202020204" pitchFamily="34" charset="0"/>
              </a:rPr>
              <a:t> in </a:t>
            </a:r>
            <a:r>
              <a:rPr lang="en-US" sz="2000" b="1" kern="100" dirty="0">
                <a:effectLst/>
                <a:ea typeface="Aptos" panose="020B0004020202020204" pitchFamily="34" charset="0"/>
                <a:cs typeface="Arial" panose="020B0604020202020204" pitchFamily="34" charset="0"/>
              </a:rPr>
              <a:t>Australia. </a:t>
            </a:r>
            <a:r>
              <a:rPr lang="en-US" sz="2000" kern="100" dirty="0">
                <a:effectLst/>
                <a:ea typeface="Aptos" panose="020B0004020202020204" pitchFamily="34" charset="0"/>
                <a:cs typeface="Arial" panose="020B0604020202020204" pitchFamily="34" charset="0"/>
              </a:rPr>
              <a:t>The dataset contains four sheets with valuable insights into customer demographics, addresses, and transactions.</a:t>
            </a:r>
          </a:p>
          <a:p>
            <a:pPr marL="628650" lvl="1" indent="-171450">
              <a:spcAft>
                <a:spcPts val="800"/>
              </a:spcAft>
              <a:tabLst>
                <a:tab pos="457200" algn="l"/>
              </a:tabLst>
            </a:pPr>
            <a:r>
              <a:rPr lang="en-US" sz="2000" b="1" kern="100" dirty="0">
                <a:effectLst/>
                <a:ea typeface="Aptos" panose="020B0004020202020204" pitchFamily="34" charset="0"/>
                <a:cs typeface="Arial" panose="020B0604020202020204" pitchFamily="34" charset="0"/>
              </a:rPr>
              <a:t>Customer Demographic: </a:t>
            </a:r>
            <a:r>
              <a:rPr lang="en-US" sz="2000" kern="100" dirty="0">
                <a:effectLst/>
                <a:ea typeface="Aptos" panose="020B0004020202020204" pitchFamily="34" charset="0"/>
                <a:cs typeface="Arial" panose="020B0604020202020204" pitchFamily="34" charset="0"/>
              </a:rPr>
              <a:t>Contains the customers' age, gender, Job, about the customer base.</a:t>
            </a:r>
          </a:p>
          <a:p>
            <a:pPr marL="628650" lvl="1" indent="-171450">
              <a:spcAft>
                <a:spcPts val="800"/>
              </a:spcAft>
              <a:tabLst>
                <a:tab pos="457200" algn="l"/>
              </a:tabLst>
            </a:pPr>
            <a:r>
              <a:rPr lang="en-US" sz="2000" kern="100" dirty="0">
                <a:effectLst/>
                <a:ea typeface="Aptos" panose="020B0004020202020204" pitchFamily="34" charset="0"/>
                <a:cs typeface="Arial" panose="020B0604020202020204" pitchFamily="34" charset="0"/>
              </a:rPr>
              <a:t> </a:t>
            </a:r>
            <a:r>
              <a:rPr lang="en-US" sz="2000" b="1" kern="100" dirty="0">
                <a:effectLst/>
                <a:ea typeface="Aptos" panose="020B0004020202020204" pitchFamily="34" charset="0"/>
                <a:cs typeface="Arial" panose="020B0604020202020204" pitchFamily="34" charset="0"/>
              </a:rPr>
              <a:t>Customer Address: </a:t>
            </a:r>
            <a:r>
              <a:rPr lang="en-US" sz="2000" kern="100" dirty="0">
                <a:effectLst/>
                <a:ea typeface="Aptos" panose="020B0004020202020204" pitchFamily="34" charset="0"/>
                <a:cs typeface="Arial" panose="020B0604020202020204" pitchFamily="34" charset="0"/>
              </a:rPr>
              <a:t>Provides the geographical information for customers, including address, state, and postal code.</a:t>
            </a:r>
          </a:p>
          <a:p>
            <a:pPr marL="628650" lvl="1" indent="-171450">
              <a:spcAft>
                <a:spcPts val="800"/>
              </a:spcAft>
              <a:tabLst>
                <a:tab pos="457200" algn="l"/>
              </a:tabLst>
            </a:pPr>
            <a:r>
              <a:rPr lang="en-US" sz="2000" kern="100" dirty="0">
                <a:effectLst/>
                <a:ea typeface="Aptos" panose="020B0004020202020204" pitchFamily="34" charset="0"/>
                <a:cs typeface="Arial" panose="020B0604020202020204" pitchFamily="34" charset="0"/>
              </a:rPr>
              <a:t> </a:t>
            </a:r>
            <a:r>
              <a:rPr lang="en-US" sz="2000" b="1" kern="100" dirty="0">
                <a:effectLst/>
                <a:ea typeface="Aptos" panose="020B0004020202020204" pitchFamily="34" charset="0"/>
                <a:cs typeface="Arial" panose="020B0604020202020204" pitchFamily="34" charset="0"/>
              </a:rPr>
              <a:t>New Customer List: </a:t>
            </a:r>
            <a:r>
              <a:rPr lang="en-US" sz="2000" kern="100" dirty="0">
                <a:effectLst/>
                <a:ea typeface="Aptos" panose="020B0004020202020204" pitchFamily="34" charset="0"/>
                <a:cs typeface="Arial" panose="020B0604020202020204" pitchFamily="34" charset="0"/>
              </a:rPr>
              <a:t>Features newly added customers to the store in 2017. This data is crucial for tracking customer acquisition and growth trends.</a:t>
            </a:r>
          </a:p>
          <a:p>
            <a:pPr marL="628650" lvl="1" indent="-171450">
              <a:spcAft>
                <a:spcPts val="800"/>
              </a:spcAft>
              <a:tabLst>
                <a:tab pos="457200" algn="l"/>
              </a:tabLst>
            </a:pPr>
            <a:r>
              <a:rPr lang="en-US" sz="2000" b="1" kern="100" dirty="0">
                <a:effectLst/>
                <a:ea typeface="Aptos" panose="020B0004020202020204" pitchFamily="34" charset="0"/>
                <a:cs typeface="Arial" panose="020B0604020202020204" pitchFamily="34" charset="0"/>
              </a:rPr>
              <a:t> Transactions: </a:t>
            </a:r>
            <a:r>
              <a:rPr lang="en-US" sz="2000" kern="100" dirty="0">
                <a:effectLst/>
                <a:ea typeface="Aptos" panose="020B0004020202020204" pitchFamily="34" charset="0"/>
                <a:cs typeface="Arial" panose="020B0604020202020204" pitchFamily="34" charset="0"/>
              </a:rPr>
              <a:t>Contains transaction details such as transaction ID, date, product details, and total purchase amount.</a:t>
            </a:r>
          </a:p>
          <a:p>
            <a:endParaRPr lang="en-US" sz="1300" kern="100" dirty="0">
              <a:effectLst/>
              <a:latin typeface="Rubik" pitchFamily="2" charset="-79"/>
              <a:ea typeface="Aptos" panose="020B0004020202020204" pitchFamily="34" charset="0"/>
              <a:cs typeface="Arial" panose="020B0604020202020204" pitchFamily="34" charset="0"/>
            </a:endParaRPr>
          </a:p>
          <a:p>
            <a:endParaRPr lang="en-US" sz="1300" dirty="0"/>
          </a:p>
        </p:txBody>
      </p:sp>
      <p:pic>
        <p:nvPicPr>
          <p:cNvPr id="4" name="Content Placeholder 16" descr="A blue bicycle with white wheels&#10;&#10;Description automatically generated">
            <a:extLst>
              <a:ext uri="{FF2B5EF4-FFF2-40B4-BE49-F238E27FC236}">
                <a16:creationId xmlns:a16="http://schemas.microsoft.com/office/drawing/2014/main" id="{269635F9-3AA2-ED2C-F4C6-632BE77DE98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2705" y="73724"/>
            <a:ext cx="1764866" cy="1050095"/>
          </a:xfrm>
          <a:prstGeom prst="rect">
            <a:avLst/>
          </a:prstGeom>
        </p:spPr>
      </p:pic>
      <p:pic>
        <p:nvPicPr>
          <p:cNvPr id="7" name="Content Placeholder 16" descr="A blue bicycle with white wheels&#10;&#10;Description automatically generated">
            <a:extLst>
              <a:ext uri="{FF2B5EF4-FFF2-40B4-BE49-F238E27FC236}">
                <a16:creationId xmlns:a16="http://schemas.microsoft.com/office/drawing/2014/main" id="{7B2C91DB-87F5-BCC5-D420-4174F023A53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10471544" y="5734181"/>
            <a:ext cx="1617751" cy="1050095"/>
          </a:xfrm>
          <a:prstGeom prst="rect">
            <a:avLst/>
          </a:prstGeom>
        </p:spPr>
      </p:pic>
    </p:spTree>
    <p:extLst>
      <p:ext uri="{BB962C8B-B14F-4D97-AF65-F5344CB8AC3E}">
        <p14:creationId xmlns:p14="http://schemas.microsoft.com/office/powerpoint/2010/main" val="269955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A59E-A834-DF9D-8D9E-07D12E1EF567}"/>
              </a:ext>
            </a:extLst>
          </p:cNvPr>
          <p:cNvSpPr>
            <a:spLocks noGrp="1"/>
          </p:cNvSpPr>
          <p:nvPr>
            <p:ph type="title"/>
          </p:nvPr>
        </p:nvSpPr>
        <p:spPr/>
        <p:txBody>
          <a:bodyPr/>
          <a:lstStyle/>
          <a:p>
            <a:pPr algn="ctr"/>
            <a:r>
              <a:rPr lang="en-US" dirty="0"/>
              <a:t>Data Exploration</a:t>
            </a:r>
            <a:br>
              <a:rPr lang="en-US" dirty="0"/>
            </a:br>
            <a:r>
              <a:rPr lang="en-US" sz="1800" dirty="0"/>
              <a:t>transactions_sheet.info()</a:t>
            </a:r>
            <a:endParaRPr lang="en-US" dirty="0"/>
          </a:p>
        </p:txBody>
      </p:sp>
      <p:sp>
        <p:nvSpPr>
          <p:cNvPr id="11" name="Content Placeholder 10">
            <a:extLst>
              <a:ext uri="{FF2B5EF4-FFF2-40B4-BE49-F238E27FC236}">
                <a16:creationId xmlns:a16="http://schemas.microsoft.com/office/drawing/2014/main" id="{9CB08F5B-21A4-C253-4720-B1B1D47E9FB5}"/>
              </a:ext>
            </a:extLst>
          </p:cNvPr>
          <p:cNvSpPr>
            <a:spLocks noGrp="1"/>
          </p:cNvSpPr>
          <p:nvPr>
            <p:ph idx="1"/>
          </p:nvPr>
        </p:nvSpPr>
        <p:spPr>
          <a:xfrm>
            <a:off x="727622" y="1831199"/>
            <a:ext cx="6309786" cy="4351338"/>
          </a:xfrm>
        </p:spPr>
        <p:txBody>
          <a:bodyPr>
            <a:normAutofit/>
          </a:bodyPr>
          <a:lstStyle/>
          <a:p>
            <a:pPr marL="342900" marR="0" indent="-342900" algn="l" rtl="0" fontAlgn="t">
              <a:spcBef>
                <a:spcPts val="0"/>
              </a:spcBef>
              <a:spcAft>
                <a:spcPts val="0"/>
              </a:spcAft>
              <a:buFont typeface="+mj-lt"/>
              <a:buAutoNum type="arabicPeriod"/>
            </a:pPr>
            <a:r>
              <a:rPr lang="en-US" sz="1600" dirty="0">
                <a:latin typeface="+mj-lt"/>
                <a:cs typeface="Rubik" panose="020B0604020202020204" charset="-79"/>
              </a:rPr>
              <a:t>Unique id for every transaction</a:t>
            </a:r>
            <a:r>
              <a:rPr lang="en-US" sz="1600" i="0" u="none" strike="noStrike" dirty="0">
                <a:effectLst/>
                <a:latin typeface="+mj-lt"/>
                <a:cs typeface="Rubik" panose="020B0604020202020204" charset="-79"/>
              </a:rPr>
              <a:t> </a:t>
            </a:r>
          </a:p>
          <a:p>
            <a:pPr marL="342900" marR="0" indent="-342900" algn="l" rtl="0" fontAlgn="t">
              <a:spcBef>
                <a:spcPts val="0"/>
              </a:spcBef>
              <a:spcAft>
                <a:spcPts val="0"/>
              </a:spcAft>
              <a:buFont typeface="+mj-lt"/>
              <a:buAutoNum type="arabicPeriod"/>
            </a:pPr>
            <a:r>
              <a:rPr lang="en-US" sz="1600" i="0" u="none" strike="noStrike" dirty="0">
                <a:effectLst/>
                <a:latin typeface="+mj-lt"/>
                <a:cs typeface="Rubik" panose="020B0604020202020204" charset="-79"/>
              </a:rPr>
              <a:t>Identifies the product involved in the transaction.(Foreign Key)</a:t>
            </a:r>
            <a:endParaRPr lang="en-US" sz="1600" i="0" u="none" strike="noStrike" dirty="0">
              <a:effectLst/>
              <a:latin typeface="+mj-lt"/>
            </a:endParaRPr>
          </a:p>
          <a:p>
            <a:pPr marL="342900" marR="0" indent="-342900" algn="l" rtl="0" fontAlgn="t">
              <a:spcBef>
                <a:spcPts val="0"/>
              </a:spcBef>
              <a:spcAft>
                <a:spcPts val="0"/>
              </a:spcAft>
              <a:buFont typeface="+mj-lt"/>
              <a:buAutoNum type="arabicPeriod"/>
            </a:pPr>
            <a:r>
              <a:rPr lang="en-US" sz="1600" i="0" u="none" strike="noStrike" dirty="0">
                <a:effectLst/>
                <a:latin typeface="+mj-lt"/>
                <a:cs typeface="Rubik" panose="020B0604020202020204" charset="-79"/>
              </a:rPr>
              <a:t> Identifies the customer involved in the transaction.(Foreign Key)</a:t>
            </a:r>
            <a:endParaRPr lang="en-US" sz="1600" i="0" u="none" strike="noStrike" dirty="0">
              <a:effectLst/>
              <a:latin typeface="+mj-lt"/>
            </a:endParaRPr>
          </a:p>
          <a:p>
            <a:pPr marL="342900" marR="0" indent="-342900" algn="l" rtl="0" fontAlgn="t">
              <a:spcBef>
                <a:spcPts val="0"/>
              </a:spcBef>
              <a:spcAft>
                <a:spcPts val="0"/>
              </a:spcAft>
              <a:buFont typeface="+mj-lt"/>
              <a:buAutoNum type="arabicPeriod"/>
            </a:pPr>
            <a:r>
              <a:rPr lang="en-US" sz="1600" i="0" u="none" strike="noStrike" dirty="0">
                <a:effectLst/>
                <a:latin typeface="+mj-lt"/>
                <a:cs typeface="Rubik" panose="020B0604020202020204" charset="-79"/>
              </a:rPr>
              <a:t> The date when the transaction occurred.</a:t>
            </a:r>
            <a:endParaRPr lang="en-US" sz="1600" i="0" u="none" strike="noStrike" dirty="0">
              <a:effectLst/>
              <a:latin typeface="+mj-lt"/>
            </a:endParaRPr>
          </a:p>
          <a:p>
            <a:pPr marL="342900" marR="0" indent="-342900" algn="l" rtl="0" fontAlgn="t">
              <a:spcBef>
                <a:spcPts val="0"/>
              </a:spcBef>
              <a:spcAft>
                <a:spcPts val="0"/>
              </a:spcAft>
              <a:buFont typeface="+mj-lt"/>
              <a:buAutoNum type="arabicPeriod"/>
            </a:pPr>
            <a:r>
              <a:rPr lang="en-US" sz="1600" i="0" u="none" strike="noStrike" dirty="0">
                <a:effectLst/>
                <a:latin typeface="+mj-lt"/>
                <a:cs typeface="Rubik" panose="020B0604020202020204" charset="-79"/>
              </a:rPr>
              <a:t> Indicates whether the transaction was an online order (TRUE for online, FALSE for offline).</a:t>
            </a:r>
            <a:endParaRPr lang="en-US" sz="1600" i="0" u="none" strike="noStrike" dirty="0">
              <a:effectLst/>
              <a:latin typeface="+mj-lt"/>
            </a:endParaRPr>
          </a:p>
          <a:p>
            <a:pPr marL="342900" marR="0" indent="-342900" algn="l" rtl="0" fontAlgn="t">
              <a:spcBef>
                <a:spcPts val="0"/>
              </a:spcBef>
              <a:spcAft>
                <a:spcPts val="0"/>
              </a:spcAft>
              <a:buFont typeface="+mj-lt"/>
              <a:buAutoNum type="arabicPeriod"/>
            </a:pPr>
            <a:r>
              <a:rPr lang="en-US" sz="1600" i="0" u="none" strike="noStrike" dirty="0">
                <a:effectLst/>
                <a:latin typeface="+mj-lt"/>
                <a:cs typeface="Rubik" panose="020B0604020202020204" charset="-79"/>
              </a:rPr>
              <a:t>The status of the order (Approved, Cancelled).</a:t>
            </a:r>
            <a:endParaRPr lang="en-US" sz="1600" i="0" u="none" strike="noStrike" dirty="0">
              <a:effectLst/>
              <a:latin typeface="+mj-lt"/>
            </a:endParaRPr>
          </a:p>
          <a:p>
            <a:pPr marL="342900" marR="0" indent="-342900" algn="l" rtl="0" fontAlgn="t">
              <a:spcBef>
                <a:spcPts val="0"/>
              </a:spcBef>
              <a:spcAft>
                <a:spcPts val="0"/>
              </a:spcAft>
              <a:buFont typeface="+mj-lt"/>
              <a:buAutoNum type="arabicPeriod"/>
            </a:pPr>
            <a:r>
              <a:rPr lang="en-US" sz="1600" i="0" u="none" strike="noStrike" dirty="0">
                <a:effectLst/>
                <a:latin typeface="+mj-lt"/>
                <a:cs typeface="Rubik" panose="020B0604020202020204" charset="-79"/>
              </a:rPr>
              <a:t>The brand of the product involved in the transaction.</a:t>
            </a:r>
            <a:endParaRPr lang="en-US" sz="1600" i="0" u="none" strike="noStrike" dirty="0">
              <a:effectLst/>
              <a:latin typeface="+mj-lt"/>
            </a:endParaRPr>
          </a:p>
          <a:p>
            <a:pPr marL="342900" marR="0" indent="-342900" algn="l" rtl="0" fontAlgn="t">
              <a:spcBef>
                <a:spcPts val="0"/>
              </a:spcBef>
              <a:spcAft>
                <a:spcPts val="0"/>
              </a:spcAft>
              <a:buFont typeface="+mj-lt"/>
              <a:buAutoNum type="arabicPeriod"/>
            </a:pPr>
            <a:r>
              <a:rPr lang="en-US" sz="1600" i="0" u="none" strike="noStrike" dirty="0">
                <a:effectLst/>
                <a:latin typeface="+mj-lt"/>
                <a:cs typeface="Rubik" panose="020B0604020202020204" charset="-79"/>
              </a:rPr>
              <a:t>Specifies the product line, such as Road, Touring, Standard, or Mountain.</a:t>
            </a:r>
            <a:endParaRPr lang="en-US" sz="1600" i="0" u="none" strike="noStrike" dirty="0">
              <a:effectLst/>
              <a:latin typeface="+mj-lt"/>
            </a:endParaRPr>
          </a:p>
          <a:p>
            <a:pPr marL="342900" marR="0" indent="-342900" algn="l" rtl="0" fontAlgn="t">
              <a:spcBef>
                <a:spcPts val="0"/>
              </a:spcBef>
              <a:spcAft>
                <a:spcPts val="0"/>
              </a:spcAft>
              <a:buFont typeface="+mj-lt"/>
              <a:buAutoNum type="arabicPeriod"/>
            </a:pPr>
            <a:r>
              <a:rPr lang="en-US" sz="1600" i="0" u="none" strike="noStrike" dirty="0">
                <a:effectLst/>
                <a:latin typeface="+mj-lt"/>
                <a:cs typeface="Rubik" panose="020B0604020202020204" charset="-79"/>
              </a:rPr>
              <a:t>Classification of the product in terms of quality or level, such as high, medium, or low.</a:t>
            </a:r>
            <a:endParaRPr lang="en-US" sz="1600" i="0" u="none" strike="noStrike" dirty="0">
              <a:effectLst/>
              <a:latin typeface="+mj-lt"/>
            </a:endParaRPr>
          </a:p>
          <a:p>
            <a:pPr marL="342900" marR="0" indent="-342900" algn="l" rtl="0" fontAlgn="t">
              <a:spcBef>
                <a:spcPts val="0"/>
              </a:spcBef>
              <a:spcAft>
                <a:spcPts val="0"/>
              </a:spcAft>
              <a:buFont typeface="+mj-lt"/>
              <a:buAutoNum type="arabicPeriod"/>
            </a:pPr>
            <a:r>
              <a:rPr lang="en-US" sz="1600" i="0" u="none" strike="noStrike" dirty="0">
                <a:effectLst/>
                <a:latin typeface="+mj-lt"/>
                <a:cs typeface="Rubik" panose="020B0604020202020204" charset="-79"/>
              </a:rPr>
              <a:t>The size of the product, for example, large, medium, or small.</a:t>
            </a:r>
            <a:endParaRPr lang="en-US" sz="1600" dirty="0">
              <a:latin typeface="+mj-lt"/>
            </a:endParaRPr>
          </a:p>
          <a:p>
            <a:pPr marL="342900" marR="0" indent="-342900" algn="l" rtl="0" fontAlgn="t">
              <a:spcBef>
                <a:spcPts val="0"/>
              </a:spcBef>
              <a:spcAft>
                <a:spcPts val="0"/>
              </a:spcAft>
              <a:buFont typeface="+mj-lt"/>
              <a:buAutoNum type="arabicPeriod"/>
            </a:pPr>
            <a:r>
              <a:rPr lang="en-US" sz="1600" i="0" u="none" strike="noStrike" dirty="0">
                <a:effectLst/>
                <a:latin typeface="+mj-lt"/>
                <a:cs typeface="Rubik" panose="020B0604020202020204" charset="-79"/>
              </a:rPr>
              <a:t>The product’s price at the time of the transaction.</a:t>
            </a:r>
            <a:endParaRPr lang="en-US" sz="1600" i="0" u="none" strike="noStrike" dirty="0">
              <a:effectLst/>
              <a:latin typeface="+mj-lt"/>
            </a:endParaRPr>
          </a:p>
          <a:p>
            <a:pPr marL="342900" marR="0" indent="-342900" algn="l" rtl="0" fontAlgn="t">
              <a:spcBef>
                <a:spcPts val="0"/>
              </a:spcBef>
              <a:spcAft>
                <a:spcPts val="0"/>
              </a:spcAft>
              <a:buFont typeface="+mj-lt"/>
              <a:buAutoNum type="arabicPeriod"/>
            </a:pPr>
            <a:r>
              <a:rPr lang="en-US" sz="1600" i="0" u="none" strike="noStrike" dirty="0">
                <a:effectLst/>
                <a:latin typeface="+mj-lt"/>
                <a:cs typeface="Rubik" panose="020B0604020202020204" charset="-79"/>
              </a:rPr>
              <a:t>The cost incurred by the company to produce or purchase the product.</a:t>
            </a:r>
            <a:endParaRPr lang="en-US" sz="1600" i="0" u="none" strike="noStrike" dirty="0">
              <a:effectLst/>
              <a:latin typeface="+mj-lt"/>
            </a:endParaRPr>
          </a:p>
          <a:p>
            <a:pPr marL="342900" marR="0" indent="-342900" algn="l" rtl="0" fontAlgn="t">
              <a:spcBef>
                <a:spcPts val="0"/>
              </a:spcBef>
              <a:spcAft>
                <a:spcPts val="0"/>
              </a:spcAft>
              <a:buFont typeface="+mj-lt"/>
              <a:buAutoNum type="arabicPeriod"/>
            </a:pPr>
            <a:r>
              <a:rPr lang="en-US" sz="1600" i="0" u="none" strike="noStrike" dirty="0">
                <a:effectLst/>
                <a:latin typeface="+mj-lt"/>
                <a:cs typeface="Rubik" panose="020B0604020202020204" charset="-79"/>
              </a:rPr>
              <a:t>Represents the date when the product was first sold.</a:t>
            </a:r>
            <a:endParaRPr lang="en-US" sz="1600" i="0" u="none" strike="noStrike" dirty="0">
              <a:effectLst/>
              <a:latin typeface="+mj-lt"/>
            </a:endParaRPr>
          </a:p>
          <a:p>
            <a:endParaRPr lang="en-US" sz="1100" dirty="0"/>
          </a:p>
        </p:txBody>
      </p:sp>
      <p:pic>
        <p:nvPicPr>
          <p:cNvPr id="4" name="Content Placeholder 16" descr="A blue bicycle with white wheels&#10;&#10;Description automatically generated">
            <a:extLst>
              <a:ext uri="{FF2B5EF4-FFF2-40B4-BE49-F238E27FC236}">
                <a16:creationId xmlns:a16="http://schemas.microsoft.com/office/drawing/2014/main" id="{269635F9-3AA2-ED2C-F4C6-632BE77DE98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7" name="Content Placeholder 16" descr="A blue bicycle with white wheels&#10;&#10;Description automatically generated">
            <a:extLst>
              <a:ext uri="{FF2B5EF4-FFF2-40B4-BE49-F238E27FC236}">
                <a16:creationId xmlns:a16="http://schemas.microsoft.com/office/drawing/2014/main" id="{7B2C91DB-87F5-BCC5-D420-4174F023A53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pic>
        <p:nvPicPr>
          <p:cNvPr id="20" name="Picture 19" descr="A wind and leaves on a black background&#10;&#10;Description automatically generated">
            <a:extLst>
              <a:ext uri="{FF2B5EF4-FFF2-40B4-BE49-F238E27FC236}">
                <a16:creationId xmlns:a16="http://schemas.microsoft.com/office/drawing/2014/main" id="{4188EF4F-BDCE-D0FC-DCA2-220172B465F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509741"/>
            <a:ext cx="2381556" cy="2381556"/>
          </a:xfrm>
          <a:prstGeom prst="rect">
            <a:avLst/>
          </a:prstGeom>
        </p:spPr>
      </p:pic>
      <p:pic>
        <p:nvPicPr>
          <p:cNvPr id="21" name="Picture 20" descr="A wind and leaves on a black background&#10;&#10;Description automatically generated">
            <a:extLst>
              <a:ext uri="{FF2B5EF4-FFF2-40B4-BE49-F238E27FC236}">
                <a16:creationId xmlns:a16="http://schemas.microsoft.com/office/drawing/2014/main" id="{6B135567-30AB-FACA-E652-B0F7A2D87CE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4836136"/>
            <a:ext cx="2381556" cy="2381556"/>
          </a:xfrm>
          <a:prstGeom prst="rect">
            <a:avLst/>
          </a:prstGeom>
        </p:spPr>
      </p:pic>
      <p:pic>
        <p:nvPicPr>
          <p:cNvPr id="10" name="Picture 9">
            <a:extLst>
              <a:ext uri="{FF2B5EF4-FFF2-40B4-BE49-F238E27FC236}">
                <a16:creationId xmlns:a16="http://schemas.microsoft.com/office/drawing/2014/main" id="{AA0D3C9A-92FC-EFDB-121C-9067A3B9D435}"/>
              </a:ext>
            </a:extLst>
          </p:cNvPr>
          <p:cNvPicPr>
            <a:picLocks noChangeAspect="1"/>
          </p:cNvPicPr>
          <p:nvPr/>
        </p:nvPicPr>
        <p:blipFill>
          <a:blip r:embed="rId6"/>
          <a:stretch>
            <a:fillRect/>
          </a:stretch>
        </p:blipFill>
        <p:spPr>
          <a:xfrm>
            <a:off x="7322641" y="1958510"/>
            <a:ext cx="4528912" cy="2939906"/>
          </a:xfrm>
          <a:prstGeom prst="rect">
            <a:avLst/>
          </a:prstGeom>
        </p:spPr>
      </p:pic>
    </p:spTree>
    <p:extLst>
      <p:ext uri="{BB962C8B-B14F-4D97-AF65-F5344CB8AC3E}">
        <p14:creationId xmlns:p14="http://schemas.microsoft.com/office/powerpoint/2010/main" val="244659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A59E-A834-DF9D-8D9E-07D12E1EF567}"/>
              </a:ext>
            </a:extLst>
          </p:cNvPr>
          <p:cNvSpPr>
            <a:spLocks noGrp="1"/>
          </p:cNvSpPr>
          <p:nvPr>
            <p:ph type="title"/>
          </p:nvPr>
        </p:nvSpPr>
        <p:spPr/>
        <p:txBody>
          <a:bodyPr>
            <a:normAutofit/>
          </a:bodyPr>
          <a:lstStyle/>
          <a:p>
            <a:pPr algn="ctr"/>
            <a:r>
              <a:rPr lang="en-US" sz="2000" dirty="0"/>
              <a:t>Newcustemorst_sheet.info()</a:t>
            </a:r>
            <a:br>
              <a:rPr lang="en-US" sz="2000" dirty="0"/>
            </a:br>
            <a:r>
              <a:rPr lang="en-US" sz="2000" dirty="0"/>
              <a:t>customerdemographic_sheet.info()</a:t>
            </a:r>
          </a:p>
        </p:txBody>
      </p:sp>
      <p:sp>
        <p:nvSpPr>
          <p:cNvPr id="3" name="Content Placeholder 2">
            <a:extLst>
              <a:ext uri="{FF2B5EF4-FFF2-40B4-BE49-F238E27FC236}">
                <a16:creationId xmlns:a16="http://schemas.microsoft.com/office/drawing/2014/main" id="{15B94D9C-60A3-C2A3-0EED-507AC8D05BB5}"/>
              </a:ext>
            </a:extLst>
          </p:cNvPr>
          <p:cNvSpPr>
            <a:spLocks noGrp="1"/>
          </p:cNvSpPr>
          <p:nvPr>
            <p:ph idx="1"/>
          </p:nvPr>
        </p:nvSpPr>
        <p:spPr>
          <a:xfrm>
            <a:off x="838200" y="1415220"/>
            <a:ext cx="6042200" cy="4351338"/>
          </a:xfrm>
        </p:spPr>
        <p:txBody>
          <a:bodyPr>
            <a:normAutofit/>
          </a:bodyPr>
          <a:lstStyle/>
          <a:p>
            <a:pPr marL="0" indent="0">
              <a:buNone/>
            </a:pPr>
            <a:r>
              <a:rPr lang="en-US" sz="1600" dirty="0"/>
              <a:t>Contain details of the new customers</a:t>
            </a:r>
          </a:p>
          <a:p>
            <a:pPr marL="342900" indent="-342900">
              <a:buFont typeface="+mj-lt"/>
              <a:buAutoNum type="arabicPeriod"/>
            </a:pPr>
            <a:r>
              <a:rPr lang="en-US" sz="1600" dirty="0"/>
              <a:t>Name</a:t>
            </a:r>
          </a:p>
          <a:p>
            <a:pPr marL="342900" indent="-342900">
              <a:buFont typeface="+mj-lt"/>
              <a:buAutoNum type="arabicPeriod"/>
            </a:pPr>
            <a:r>
              <a:rPr lang="en-US" sz="1600" dirty="0"/>
              <a:t>Gender </a:t>
            </a:r>
          </a:p>
          <a:p>
            <a:pPr marL="342900" indent="-342900">
              <a:buFont typeface="+mj-lt"/>
              <a:buAutoNum type="arabicPeriod"/>
            </a:pPr>
            <a:r>
              <a:rPr lang="en-US" sz="1600" dirty="0"/>
              <a:t>Recent related bike purchase</a:t>
            </a:r>
          </a:p>
          <a:p>
            <a:pPr marL="342900" indent="-342900">
              <a:buFont typeface="+mj-lt"/>
              <a:buAutoNum type="arabicPeriod"/>
            </a:pPr>
            <a:r>
              <a:rPr lang="en-US" sz="1600" dirty="0"/>
              <a:t>Job </a:t>
            </a:r>
          </a:p>
          <a:p>
            <a:pPr marL="342900" indent="-342900">
              <a:buFont typeface="+mj-lt"/>
              <a:buAutoNum type="arabicPeriod"/>
            </a:pPr>
            <a:r>
              <a:rPr lang="en-US" sz="1600" dirty="0"/>
              <a:t>Date of birth </a:t>
            </a:r>
          </a:p>
          <a:p>
            <a:pPr marL="342900" indent="-342900">
              <a:buFont typeface="+mj-lt"/>
              <a:buAutoNum type="arabicPeriod"/>
            </a:pPr>
            <a:r>
              <a:rPr lang="en-US" sz="1600" dirty="0"/>
              <a:t>Owns car (yes or no)  </a:t>
            </a:r>
          </a:p>
          <a:p>
            <a:pPr marL="342900" indent="-342900">
              <a:buFont typeface="+mj-lt"/>
              <a:buAutoNum type="arabicPeriod"/>
            </a:pPr>
            <a:r>
              <a:rPr lang="en-US" sz="1600" dirty="0"/>
              <a:t>Specific location </a:t>
            </a:r>
          </a:p>
          <a:p>
            <a:pPr marL="342900" indent="-342900">
              <a:buFont typeface="+mj-lt"/>
              <a:buAutoNum type="arabicPeriod"/>
            </a:pPr>
            <a:r>
              <a:rPr lang="en-US" sz="1600" b="0" i="0" u="none" strike="noStrike" dirty="0">
                <a:effectLst/>
                <a:cs typeface="Rubik" panose="020B0604020202020204" charset="-79"/>
              </a:rPr>
              <a:t>Tenure: The length of time (in years) the customer has been associated with store.</a:t>
            </a:r>
            <a:endParaRPr lang="en-US" sz="1600" b="0" i="0" u="none" strike="noStrike" dirty="0">
              <a:effectLst/>
            </a:endParaRPr>
          </a:p>
          <a:p>
            <a:pPr marL="342900" indent="-342900">
              <a:buFont typeface="+mj-lt"/>
              <a:buAutoNum type="arabicPeriod"/>
            </a:pPr>
            <a:r>
              <a:rPr lang="en-US" sz="1600" dirty="0"/>
              <a:t>Deceased indicator : </a:t>
            </a:r>
            <a:r>
              <a:rPr lang="en-US" sz="1600" dirty="0">
                <a:cs typeface="Rubik" pitchFamily="2" charset="-79"/>
              </a:rPr>
              <a:t>Indicates if the customer is deceased (Y for yes, N for no)</a:t>
            </a:r>
          </a:p>
          <a:p>
            <a:pPr marL="342900" indent="-342900">
              <a:buFont typeface="+mj-lt"/>
              <a:buAutoNum type="arabicPeriod"/>
            </a:pPr>
            <a:r>
              <a:rPr kumimoji="0" lang="en-US" sz="1600" b="0" i="0" u="none" strike="noStrike" kern="0" cap="none" spc="0" normalizeH="0" baseline="0" noProof="0" dirty="0">
                <a:ln>
                  <a:noFill/>
                </a:ln>
                <a:effectLst/>
                <a:uLnTx/>
                <a:uFillTx/>
                <a:ea typeface="+mn-ea"/>
                <a:cs typeface="Rubik" pitchFamily="2" charset="-79"/>
                <a:sym typeface="Arial"/>
              </a:rPr>
              <a:t>customer’s wealth (Mass, Affluent, High Net Worth)</a:t>
            </a:r>
            <a:endParaRPr lang="en-US" sz="1600" dirty="0">
              <a:cs typeface="Rubik" pitchFamily="2" charset="-79"/>
            </a:endParaRPr>
          </a:p>
          <a:p>
            <a:pPr marL="342900" indent="-342900">
              <a:buFont typeface="+mj-lt"/>
              <a:buAutoNum type="arabicPeriod"/>
            </a:pPr>
            <a:endParaRPr lang="en-US" sz="1600" dirty="0"/>
          </a:p>
          <a:p>
            <a:pPr marL="342900" indent="-342900">
              <a:buFont typeface="+mj-lt"/>
              <a:buAutoNum type="arabicPeriod"/>
            </a:pPr>
            <a:endParaRPr lang="en-US" sz="1600" dirty="0"/>
          </a:p>
        </p:txBody>
      </p:sp>
      <p:pic>
        <p:nvPicPr>
          <p:cNvPr id="4" name="Content Placeholder 16" descr="A blue bicycle with white wheels&#10;&#10;Description automatically generated">
            <a:extLst>
              <a:ext uri="{FF2B5EF4-FFF2-40B4-BE49-F238E27FC236}">
                <a16:creationId xmlns:a16="http://schemas.microsoft.com/office/drawing/2014/main" id="{269635F9-3AA2-ED2C-F4C6-632BE77DE98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7" name="Content Placeholder 16" descr="A blue bicycle with white wheels&#10;&#10;Description automatically generated">
            <a:extLst>
              <a:ext uri="{FF2B5EF4-FFF2-40B4-BE49-F238E27FC236}">
                <a16:creationId xmlns:a16="http://schemas.microsoft.com/office/drawing/2014/main" id="{7B2C91DB-87F5-BCC5-D420-4174F023A53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pic>
        <p:nvPicPr>
          <p:cNvPr id="20" name="Picture 19" descr="A wind and leaves on a black background&#10;&#10;Description automatically generated">
            <a:extLst>
              <a:ext uri="{FF2B5EF4-FFF2-40B4-BE49-F238E27FC236}">
                <a16:creationId xmlns:a16="http://schemas.microsoft.com/office/drawing/2014/main" id="{4188EF4F-BDCE-D0FC-DCA2-220172B465F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509741"/>
            <a:ext cx="2381556" cy="2381556"/>
          </a:xfrm>
          <a:prstGeom prst="rect">
            <a:avLst/>
          </a:prstGeom>
        </p:spPr>
      </p:pic>
      <p:pic>
        <p:nvPicPr>
          <p:cNvPr id="21" name="Picture 20" descr="A wind and leaves on a black background&#10;&#10;Description automatically generated">
            <a:extLst>
              <a:ext uri="{FF2B5EF4-FFF2-40B4-BE49-F238E27FC236}">
                <a16:creationId xmlns:a16="http://schemas.microsoft.com/office/drawing/2014/main" id="{6B135567-30AB-FACA-E652-B0F7A2D87CE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4836136"/>
            <a:ext cx="2381556" cy="2381556"/>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85AAC383-142C-8EF0-8157-A08242149E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5322" y="1397458"/>
            <a:ext cx="3918780" cy="2850533"/>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AB51F458-E250-F9AA-D4B4-E93A29F6C6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73085" y="1446522"/>
            <a:ext cx="3518915" cy="1457626"/>
          </a:xfrm>
          <a:prstGeom prst="rect">
            <a:avLst/>
          </a:prstGeom>
        </p:spPr>
      </p:pic>
    </p:spTree>
    <p:extLst>
      <p:ext uri="{BB962C8B-B14F-4D97-AF65-F5344CB8AC3E}">
        <p14:creationId xmlns:p14="http://schemas.microsoft.com/office/powerpoint/2010/main" val="174858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A59E-A834-DF9D-8D9E-07D12E1EF567}"/>
              </a:ext>
            </a:extLst>
          </p:cNvPr>
          <p:cNvSpPr>
            <a:spLocks noGrp="1"/>
          </p:cNvSpPr>
          <p:nvPr>
            <p:ph type="title"/>
          </p:nvPr>
        </p:nvSpPr>
        <p:spPr/>
        <p:txBody>
          <a:bodyPr>
            <a:normAutofit/>
          </a:bodyPr>
          <a:lstStyle/>
          <a:p>
            <a:pPr algn="ctr"/>
            <a:r>
              <a:rPr lang="en-US" sz="2000" dirty="0"/>
              <a:t>Customeraddress_sheet.info()</a:t>
            </a:r>
          </a:p>
        </p:txBody>
      </p:sp>
      <p:sp>
        <p:nvSpPr>
          <p:cNvPr id="3" name="Content Placeholder 2">
            <a:extLst>
              <a:ext uri="{FF2B5EF4-FFF2-40B4-BE49-F238E27FC236}">
                <a16:creationId xmlns:a16="http://schemas.microsoft.com/office/drawing/2014/main" id="{15B94D9C-60A3-C2A3-0EED-507AC8D05BB5}"/>
              </a:ext>
            </a:extLst>
          </p:cNvPr>
          <p:cNvSpPr>
            <a:spLocks noGrp="1"/>
          </p:cNvSpPr>
          <p:nvPr>
            <p:ph idx="1"/>
          </p:nvPr>
        </p:nvSpPr>
        <p:spPr>
          <a:xfrm>
            <a:off x="838200" y="1825625"/>
            <a:ext cx="4851400" cy="4351338"/>
          </a:xfrm>
        </p:spPr>
        <p:txBody>
          <a:bodyPr>
            <a:normAutofit/>
          </a:bodyPr>
          <a:lstStyle/>
          <a:p>
            <a:pPr marL="342900" marR="0" indent="-342900" algn="l" rtl="0" fontAlgn="t">
              <a:lnSpc>
                <a:spcPct val="150000"/>
              </a:lnSpc>
              <a:spcBef>
                <a:spcPts val="0"/>
              </a:spcBef>
              <a:spcAft>
                <a:spcPts val="0"/>
              </a:spcAft>
              <a:buFont typeface="+mj-lt"/>
              <a:buAutoNum type="arabicPeriod"/>
            </a:pPr>
            <a:r>
              <a:rPr lang="en-US" sz="1800" i="0" u="none" strike="noStrike" dirty="0">
                <a:effectLst/>
                <a:latin typeface="+mj-lt"/>
                <a:cs typeface="Rubik" panose="020B0604020202020204" charset="-79"/>
              </a:rPr>
              <a:t>Unique identifier for customers.</a:t>
            </a:r>
            <a:endParaRPr lang="en-US" sz="1800" i="0" u="none" strike="noStrike" dirty="0">
              <a:effectLst/>
              <a:latin typeface="+mj-lt"/>
            </a:endParaRPr>
          </a:p>
          <a:p>
            <a:pPr marL="342900" marR="0" indent="-342900" algn="l" rtl="0" fontAlgn="t">
              <a:lnSpc>
                <a:spcPct val="150000"/>
              </a:lnSpc>
              <a:spcBef>
                <a:spcPts val="0"/>
              </a:spcBef>
              <a:spcAft>
                <a:spcPts val="0"/>
              </a:spcAft>
              <a:buFont typeface="+mj-lt"/>
              <a:buAutoNum type="arabicPeriod"/>
            </a:pPr>
            <a:r>
              <a:rPr lang="en-US" sz="1800" i="0" u="none" strike="noStrike" dirty="0">
                <a:effectLst/>
                <a:latin typeface="+mj-lt"/>
                <a:cs typeface="Rubik" panose="020B0604020202020204" charset="-79"/>
              </a:rPr>
              <a:t>The exact address of the customer</a:t>
            </a:r>
            <a:endParaRPr lang="en-US" sz="1800" i="0" u="none" strike="noStrike" dirty="0">
              <a:effectLst/>
              <a:latin typeface="+mj-lt"/>
            </a:endParaRPr>
          </a:p>
          <a:p>
            <a:pPr marL="342900" marR="0" indent="-342900" algn="l" rtl="0" fontAlgn="t">
              <a:lnSpc>
                <a:spcPct val="150000"/>
              </a:lnSpc>
              <a:spcBef>
                <a:spcPts val="0"/>
              </a:spcBef>
              <a:spcAft>
                <a:spcPts val="0"/>
              </a:spcAft>
              <a:buFont typeface="+mj-lt"/>
              <a:buAutoNum type="arabicPeriod"/>
            </a:pPr>
            <a:r>
              <a:rPr lang="en-US" sz="1800" i="0" u="none" strike="noStrike" dirty="0">
                <a:effectLst/>
                <a:latin typeface="+mj-lt"/>
                <a:cs typeface="Rubik" panose="020B0604020202020204" charset="-79"/>
              </a:rPr>
              <a:t>The postal code associated with the customer's address.</a:t>
            </a:r>
            <a:endParaRPr lang="en-US" sz="1800" i="0" u="none" strike="noStrike" dirty="0">
              <a:effectLst/>
              <a:latin typeface="+mj-lt"/>
            </a:endParaRPr>
          </a:p>
          <a:p>
            <a:pPr marL="342900" marR="0" indent="-342900" algn="l" rtl="0" fontAlgn="t">
              <a:lnSpc>
                <a:spcPct val="150000"/>
              </a:lnSpc>
              <a:spcBef>
                <a:spcPts val="0"/>
              </a:spcBef>
              <a:spcAft>
                <a:spcPts val="0"/>
              </a:spcAft>
              <a:buFont typeface="+mj-lt"/>
              <a:buAutoNum type="arabicPeriod"/>
            </a:pPr>
            <a:r>
              <a:rPr lang="en-US" sz="1800" i="0" u="none" strike="noStrike" dirty="0">
                <a:effectLst/>
                <a:latin typeface="+mj-lt"/>
                <a:cs typeface="Rubik" panose="020B0604020202020204" charset="-79"/>
              </a:rPr>
              <a:t>The state where the customer</a:t>
            </a:r>
            <a:endParaRPr lang="en-US" sz="1800" i="0" u="none" strike="noStrike" dirty="0">
              <a:effectLst/>
              <a:latin typeface="+mj-lt"/>
            </a:endParaRPr>
          </a:p>
          <a:p>
            <a:pPr marL="342900" marR="0" indent="-342900" algn="l" rtl="0" fontAlgn="t">
              <a:lnSpc>
                <a:spcPct val="150000"/>
              </a:lnSpc>
              <a:spcBef>
                <a:spcPts val="0"/>
              </a:spcBef>
              <a:spcAft>
                <a:spcPts val="0"/>
              </a:spcAft>
              <a:buFont typeface="+mj-lt"/>
              <a:buAutoNum type="arabicPeriod"/>
            </a:pPr>
            <a:r>
              <a:rPr lang="en-US" sz="1800" i="0" u="none" strike="noStrike" dirty="0">
                <a:effectLst/>
                <a:latin typeface="+mj-lt"/>
                <a:cs typeface="Rubik" panose="020B0604020202020204" charset="-79"/>
              </a:rPr>
              <a:t>The country of residence (Australia).</a:t>
            </a:r>
            <a:endParaRPr lang="en-US" sz="1800" i="0" u="none" strike="noStrike" dirty="0">
              <a:effectLst/>
              <a:latin typeface="+mj-lt"/>
            </a:endParaRPr>
          </a:p>
          <a:p>
            <a:pPr marL="342900" marR="0" indent="-342900" algn="l" rtl="0" fontAlgn="t">
              <a:lnSpc>
                <a:spcPct val="150000"/>
              </a:lnSpc>
              <a:spcBef>
                <a:spcPts val="0"/>
              </a:spcBef>
              <a:spcAft>
                <a:spcPts val="0"/>
              </a:spcAft>
              <a:buFont typeface="+mj-lt"/>
              <a:buAutoNum type="arabicPeriod"/>
            </a:pPr>
            <a:r>
              <a:rPr lang="en-US" sz="1800" dirty="0">
                <a:latin typeface="+mj-lt"/>
                <a:cs typeface="Rubik" panose="020B0604020202020204" charset="-79"/>
              </a:rPr>
              <a:t>N</a:t>
            </a:r>
            <a:r>
              <a:rPr lang="en-US" sz="1800" i="0" u="none" strike="noStrike" dirty="0">
                <a:effectLst/>
                <a:latin typeface="+mj-lt"/>
                <a:cs typeface="Rubik" panose="020B0604020202020204" charset="-79"/>
              </a:rPr>
              <a:t>umeric representing the property valuation rating.</a:t>
            </a:r>
            <a:endParaRPr lang="en-US" sz="1800" i="0" u="none" strike="noStrike" dirty="0">
              <a:effectLst/>
              <a:latin typeface="+mj-lt"/>
            </a:endParaRPr>
          </a:p>
          <a:p>
            <a:pPr marL="342900" indent="-342900">
              <a:buFont typeface="+mj-lt"/>
              <a:buAutoNum type="arabicPeriod"/>
            </a:pPr>
            <a:endParaRPr lang="en-US" sz="1800" dirty="0">
              <a:latin typeface="+mj-lt"/>
            </a:endParaRPr>
          </a:p>
        </p:txBody>
      </p:sp>
      <p:pic>
        <p:nvPicPr>
          <p:cNvPr id="4" name="Content Placeholder 16" descr="A blue bicycle with white wheels&#10;&#10;Description automatically generated">
            <a:extLst>
              <a:ext uri="{FF2B5EF4-FFF2-40B4-BE49-F238E27FC236}">
                <a16:creationId xmlns:a16="http://schemas.microsoft.com/office/drawing/2014/main" id="{269635F9-3AA2-ED2C-F4C6-632BE77DE98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705" y="73724"/>
            <a:ext cx="1764866" cy="1050095"/>
          </a:xfrm>
          <a:prstGeom prst="rect">
            <a:avLst/>
          </a:prstGeom>
        </p:spPr>
      </p:pic>
      <p:pic>
        <p:nvPicPr>
          <p:cNvPr id="7" name="Content Placeholder 16" descr="A blue bicycle with white wheels&#10;&#10;Description automatically generated">
            <a:extLst>
              <a:ext uri="{FF2B5EF4-FFF2-40B4-BE49-F238E27FC236}">
                <a16:creationId xmlns:a16="http://schemas.microsoft.com/office/drawing/2014/main" id="{7B2C91DB-87F5-BCC5-D420-4174F023A53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471544" y="5734181"/>
            <a:ext cx="1617751" cy="1050095"/>
          </a:xfrm>
          <a:prstGeom prst="rect">
            <a:avLst/>
          </a:prstGeom>
        </p:spPr>
      </p:pic>
      <p:pic>
        <p:nvPicPr>
          <p:cNvPr id="20" name="Picture 19" descr="A wind and leaves on a black background&#10;&#10;Description automatically generated">
            <a:extLst>
              <a:ext uri="{FF2B5EF4-FFF2-40B4-BE49-F238E27FC236}">
                <a16:creationId xmlns:a16="http://schemas.microsoft.com/office/drawing/2014/main" id="{4188EF4F-BDCE-D0FC-DCA2-220172B465F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10444" y="-509741"/>
            <a:ext cx="2381556" cy="2381556"/>
          </a:xfrm>
          <a:prstGeom prst="rect">
            <a:avLst/>
          </a:prstGeom>
        </p:spPr>
      </p:pic>
      <p:pic>
        <p:nvPicPr>
          <p:cNvPr id="21" name="Picture 20" descr="A wind and leaves on a black background&#10;&#10;Description automatically generated">
            <a:extLst>
              <a:ext uri="{FF2B5EF4-FFF2-40B4-BE49-F238E27FC236}">
                <a16:creationId xmlns:a16="http://schemas.microsoft.com/office/drawing/2014/main" id="{6B135567-30AB-FACA-E652-B0F7A2D87CE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4836136"/>
            <a:ext cx="2381556" cy="2381556"/>
          </a:xfrm>
          <a:prstGeom prst="rect">
            <a:avLst/>
          </a:prstGeom>
        </p:spPr>
      </p:pic>
      <p:pic>
        <p:nvPicPr>
          <p:cNvPr id="6" name="Picture 5" descr="A number of numbers on a white background&#10;&#10;Description automatically generated">
            <a:extLst>
              <a:ext uri="{FF2B5EF4-FFF2-40B4-BE49-F238E27FC236}">
                <a16:creationId xmlns:a16="http://schemas.microsoft.com/office/drawing/2014/main" id="{2A3A6D1B-BF45-E5AE-F31D-A49792A27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64686" y="1825625"/>
            <a:ext cx="5124609" cy="1325563"/>
          </a:xfrm>
          <a:prstGeom prst="rect">
            <a:avLst/>
          </a:prstGeom>
        </p:spPr>
      </p:pic>
    </p:spTree>
    <p:extLst>
      <p:ext uri="{BB962C8B-B14F-4D97-AF65-F5344CB8AC3E}">
        <p14:creationId xmlns:p14="http://schemas.microsoft.com/office/powerpoint/2010/main" val="3198987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7999</TotalTime>
  <Words>1238</Words>
  <Application>Microsoft Office PowerPoint</Application>
  <PresentationFormat>Widescreen</PresentationFormat>
  <Paragraphs>178</Paragraphs>
  <Slides>41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Algerian</vt:lpstr>
      <vt:lpstr>Aptos</vt:lpstr>
      <vt:lpstr>Aptos Display</vt:lpstr>
      <vt:lpstr>Arial</vt:lpstr>
      <vt:lpstr>Rubik</vt:lpstr>
      <vt:lpstr>Office Theme</vt:lpstr>
      <vt:lpstr>DEPI Final Project </vt:lpstr>
      <vt:lpstr>PowerPoint Presentation</vt:lpstr>
      <vt:lpstr>Project Idea 2   Sales Forecasting and Optimization </vt:lpstr>
      <vt:lpstr>Agenda </vt:lpstr>
      <vt:lpstr>Data Collection and Exploration  </vt:lpstr>
      <vt:lpstr>About dataset </vt:lpstr>
      <vt:lpstr>Data Exploration transactions_sheet.info()</vt:lpstr>
      <vt:lpstr>Newcustemorst_sheet.info() customerdemographic_sheet.info()</vt:lpstr>
      <vt:lpstr>Customeraddress_sheet.info()</vt:lpstr>
      <vt:lpstr>Data Analysis and Visualization </vt:lpstr>
      <vt:lpstr>PowerPoint Presentation</vt:lpstr>
      <vt:lpstr>Handling missing values and duplicates :  In sheet one there is no  duplicated values, but we got number of null  values  in different columns.  However, the number of missing values is quite small compared to size of data, also  we can observe the missing values refers to uncomplete transactions.  So, the optimal solution here is to drop missing values from dataset.    </vt:lpstr>
      <vt:lpstr>Validation and quality :  converting “standard_cost” column by removing “$”.  Splitting “transaction date” into day, year and month.        </vt:lpstr>
      <vt:lpstr>Validation and quality :  Checking unique values and saving data.        </vt:lpstr>
      <vt:lpstr>The sheet contains missing values in categorical data that probably refers to unemployed people.  Dropping this number of records will affect our data because they are much compared the size   The sheet contains five unnamed columns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&amp; Visualization Power BI </vt:lpstr>
      <vt:lpstr>Transactions Dashboard</vt:lpstr>
      <vt:lpstr>New Customers Dashboard</vt:lpstr>
      <vt:lpstr>Customer Demography Dashboard</vt:lpstr>
      <vt:lpstr>RFM Analysis </vt:lpstr>
      <vt:lpstr>Agenda </vt:lpstr>
      <vt:lpstr>Recency, Frequency and Monetary  Calculations </vt:lpstr>
      <vt:lpstr>PowerPoint Presentation</vt:lpstr>
      <vt:lpstr>Forecasting Model Development  </vt:lpstr>
      <vt:lpstr>Data Preprocessing</vt:lpstr>
      <vt:lpstr>Features</vt:lpstr>
      <vt:lpstr>Modeling</vt:lpstr>
      <vt:lpstr>Modeling</vt:lpstr>
      <vt:lpstr>PowerPoint Presentation</vt:lpstr>
      <vt:lpstr>  How can the model be used?</vt:lpstr>
      <vt:lpstr>Model Deployment </vt:lpstr>
      <vt:lpstr>StreamLit Deployment </vt:lpstr>
      <vt:lpstr>For further information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Mohamed Anwer Abd elhafez Hussien</dc:creator>
  <cp:lastModifiedBy>Ahmed Mohamed Anwer Abd elhafez Hussien</cp:lastModifiedBy>
  <cp:revision>49</cp:revision>
  <dcterms:created xsi:type="dcterms:W3CDTF">2024-09-28T14:06:02Z</dcterms:created>
  <dcterms:modified xsi:type="dcterms:W3CDTF">2024-10-04T19:12:09Z</dcterms:modified>
</cp:coreProperties>
</file>