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64" r:id="rId3"/>
    <p:sldId id="257" r:id="rId4"/>
    <p:sldId id="258" r:id="rId5"/>
    <p:sldId id="265" r:id="rId6"/>
    <p:sldId id="266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217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11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63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40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98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01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691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34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70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47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97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62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85" r:id="rId4"/>
    <p:sldLayoutId id="2147483686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49" y="1709928"/>
            <a:ext cx="7886700" cy="27432"/>
          </a:xfrm>
          <a:custGeom>
            <a:avLst/>
            <a:gdLst>
              <a:gd name="connsiteX0" fmla="*/ 0 w 7886700"/>
              <a:gd name="connsiteY0" fmla="*/ 0 h 27432"/>
              <a:gd name="connsiteX1" fmla="*/ 420624 w 7886700"/>
              <a:gd name="connsiteY1" fmla="*/ 0 h 27432"/>
              <a:gd name="connsiteX2" fmla="*/ 1156716 w 7886700"/>
              <a:gd name="connsiteY2" fmla="*/ 0 h 27432"/>
              <a:gd name="connsiteX3" fmla="*/ 1577340 w 7886700"/>
              <a:gd name="connsiteY3" fmla="*/ 0 h 27432"/>
              <a:gd name="connsiteX4" fmla="*/ 2155698 w 7886700"/>
              <a:gd name="connsiteY4" fmla="*/ 0 h 27432"/>
              <a:gd name="connsiteX5" fmla="*/ 2970657 w 7886700"/>
              <a:gd name="connsiteY5" fmla="*/ 0 h 27432"/>
              <a:gd name="connsiteX6" fmla="*/ 3627882 w 7886700"/>
              <a:gd name="connsiteY6" fmla="*/ 0 h 27432"/>
              <a:gd name="connsiteX7" fmla="*/ 4363974 w 7886700"/>
              <a:gd name="connsiteY7" fmla="*/ 0 h 27432"/>
              <a:gd name="connsiteX8" fmla="*/ 4942332 w 7886700"/>
              <a:gd name="connsiteY8" fmla="*/ 0 h 27432"/>
              <a:gd name="connsiteX9" fmla="*/ 5599557 w 7886700"/>
              <a:gd name="connsiteY9" fmla="*/ 0 h 27432"/>
              <a:gd name="connsiteX10" fmla="*/ 6414516 w 7886700"/>
              <a:gd name="connsiteY10" fmla="*/ 0 h 27432"/>
              <a:gd name="connsiteX11" fmla="*/ 6914007 w 7886700"/>
              <a:gd name="connsiteY11" fmla="*/ 0 h 27432"/>
              <a:gd name="connsiteX12" fmla="*/ 7886700 w 7886700"/>
              <a:gd name="connsiteY12" fmla="*/ 0 h 27432"/>
              <a:gd name="connsiteX13" fmla="*/ 7886700 w 7886700"/>
              <a:gd name="connsiteY13" fmla="*/ 27432 h 27432"/>
              <a:gd name="connsiteX14" fmla="*/ 7308342 w 7886700"/>
              <a:gd name="connsiteY14" fmla="*/ 27432 h 27432"/>
              <a:gd name="connsiteX15" fmla="*/ 6887718 w 7886700"/>
              <a:gd name="connsiteY15" fmla="*/ 27432 h 27432"/>
              <a:gd name="connsiteX16" fmla="*/ 6230493 w 7886700"/>
              <a:gd name="connsiteY16" fmla="*/ 27432 h 27432"/>
              <a:gd name="connsiteX17" fmla="*/ 5731002 w 7886700"/>
              <a:gd name="connsiteY17" fmla="*/ 27432 h 27432"/>
              <a:gd name="connsiteX18" fmla="*/ 5073777 w 7886700"/>
              <a:gd name="connsiteY18" fmla="*/ 27432 h 27432"/>
              <a:gd name="connsiteX19" fmla="*/ 4416552 w 7886700"/>
              <a:gd name="connsiteY19" fmla="*/ 27432 h 27432"/>
              <a:gd name="connsiteX20" fmla="*/ 3759327 w 7886700"/>
              <a:gd name="connsiteY20" fmla="*/ 27432 h 27432"/>
              <a:gd name="connsiteX21" fmla="*/ 3102102 w 7886700"/>
              <a:gd name="connsiteY21" fmla="*/ 27432 h 27432"/>
              <a:gd name="connsiteX22" fmla="*/ 2523744 w 7886700"/>
              <a:gd name="connsiteY22" fmla="*/ 27432 h 27432"/>
              <a:gd name="connsiteX23" fmla="*/ 1787652 w 7886700"/>
              <a:gd name="connsiteY23" fmla="*/ 27432 h 27432"/>
              <a:gd name="connsiteX24" fmla="*/ 1130427 w 7886700"/>
              <a:gd name="connsiteY24" fmla="*/ 27432 h 27432"/>
              <a:gd name="connsiteX25" fmla="*/ 0 w 7886700"/>
              <a:gd name="connsiteY25" fmla="*/ 27432 h 27432"/>
              <a:gd name="connsiteX26" fmla="*/ 0 w 7886700"/>
              <a:gd name="connsiteY2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86700" h="27432" fill="none" extrusionOk="0">
                <a:moveTo>
                  <a:pt x="0" y="0"/>
                </a:moveTo>
                <a:cubicBezTo>
                  <a:pt x="157525" y="2723"/>
                  <a:pt x="287389" y="-6453"/>
                  <a:pt x="420624" y="0"/>
                </a:cubicBezTo>
                <a:cubicBezTo>
                  <a:pt x="553859" y="6453"/>
                  <a:pt x="825625" y="29874"/>
                  <a:pt x="1156716" y="0"/>
                </a:cubicBezTo>
                <a:cubicBezTo>
                  <a:pt x="1487807" y="-29874"/>
                  <a:pt x="1467015" y="9632"/>
                  <a:pt x="1577340" y="0"/>
                </a:cubicBezTo>
                <a:cubicBezTo>
                  <a:pt x="1687665" y="-9632"/>
                  <a:pt x="2024250" y="19395"/>
                  <a:pt x="2155698" y="0"/>
                </a:cubicBezTo>
                <a:cubicBezTo>
                  <a:pt x="2287146" y="-19395"/>
                  <a:pt x="2775210" y="-36481"/>
                  <a:pt x="2970657" y="0"/>
                </a:cubicBezTo>
                <a:cubicBezTo>
                  <a:pt x="3166104" y="36481"/>
                  <a:pt x="3456933" y="2822"/>
                  <a:pt x="3627882" y="0"/>
                </a:cubicBezTo>
                <a:cubicBezTo>
                  <a:pt x="3798831" y="-2822"/>
                  <a:pt x="4063535" y="23706"/>
                  <a:pt x="4363974" y="0"/>
                </a:cubicBezTo>
                <a:cubicBezTo>
                  <a:pt x="4664413" y="-23706"/>
                  <a:pt x="4721338" y="-85"/>
                  <a:pt x="4942332" y="0"/>
                </a:cubicBezTo>
                <a:cubicBezTo>
                  <a:pt x="5163326" y="85"/>
                  <a:pt x="5298512" y="10710"/>
                  <a:pt x="5599557" y="0"/>
                </a:cubicBezTo>
                <a:cubicBezTo>
                  <a:pt x="5900603" y="-10710"/>
                  <a:pt x="6095214" y="3467"/>
                  <a:pt x="6414516" y="0"/>
                </a:cubicBezTo>
                <a:cubicBezTo>
                  <a:pt x="6733818" y="-3467"/>
                  <a:pt x="6803711" y="5617"/>
                  <a:pt x="6914007" y="0"/>
                </a:cubicBezTo>
                <a:cubicBezTo>
                  <a:pt x="7024303" y="-5617"/>
                  <a:pt x="7602090" y="-33929"/>
                  <a:pt x="7886700" y="0"/>
                </a:cubicBezTo>
                <a:cubicBezTo>
                  <a:pt x="7886111" y="10802"/>
                  <a:pt x="7886030" y="18406"/>
                  <a:pt x="7886700" y="27432"/>
                </a:cubicBezTo>
                <a:cubicBezTo>
                  <a:pt x="7637258" y="17142"/>
                  <a:pt x="7575695" y="16729"/>
                  <a:pt x="7308342" y="27432"/>
                </a:cubicBezTo>
                <a:cubicBezTo>
                  <a:pt x="7040989" y="38135"/>
                  <a:pt x="7003134" y="44021"/>
                  <a:pt x="6887718" y="27432"/>
                </a:cubicBezTo>
                <a:cubicBezTo>
                  <a:pt x="6772302" y="10843"/>
                  <a:pt x="6488136" y="58247"/>
                  <a:pt x="6230493" y="27432"/>
                </a:cubicBezTo>
                <a:cubicBezTo>
                  <a:pt x="5972851" y="-3383"/>
                  <a:pt x="5929971" y="35622"/>
                  <a:pt x="5731002" y="27432"/>
                </a:cubicBezTo>
                <a:cubicBezTo>
                  <a:pt x="5532033" y="19242"/>
                  <a:pt x="5381360" y="28708"/>
                  <a:pt x="5073777" y="27432"/>
                </a:cubicBezTo>
                <a:cubicBezTo>
                  <a:pt x="4766194" y="26156"/>
                  <a:pt x="4713365" y="29311"/>
                  <a:pt x="4416552" y="27432"/>
                </a:cubicBezTo>
                <a:cubicBezTo>
                  <a:pt x="4119740" y="25553"/>
                  <a:pt x="3915304" y="28418"/>
                  <a:pt x="3759327" y="27432"/>
                </a:cubicBezTo>
                <a:cubicBezTo>
                  <a:pt x="3603351" y="26446"/>
                  <a:pt x="3375414" y="21218"/>
                  <a:pt x="3102102" y="27432"/>
                </a:cubicBezTo>
                <a:cubicBezTo>
                  <a:pt x="2828791" y="33646"/>
                  <a:pt x="2795766" y="19461"/>
                  <a:pt x="2523744" y="27432"/>
                </a:cubicBezTo>
                <a:cubicBezTo>
                  <a:pt x="2251722" y="35403"/>
                  <a:pt x="1947642" y="32293"/>
                  <a:pt x="1787652" y="27432"/>
                </a:cubicBezTo>
                <a:cubicBezTo>
                  <a:pt x="1627662" y="22571"/>
                  <a:pt x="1413335" y="29665"/>
                  <a:pt x="1130427" y="27432"/>
                </a:cubicBezTo>
                <a:cubicBezTo>
                  <a:pt x="847520" y="25199"/>
                  <a:pt x="292942" y="-13628"/>
                  <a:pt x="0" y="27432"/>
                </a:cubicBezTo>
                <a:cubicBezTo>
                  <a:pt x="586" y="19291"/>
                  <a:pt x="-218" y="13009"/>
                  <a:pt x="0" y="0"/>
                </a:cubicBezTo>
                <a:close/>
              </a:path>
              <a:path w="7886700" h="27432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888520" y="-5136"/>
                  <a:pt x="998982" y="0"/>
                </a:cubicBezTo>
                <a:cubicBezTo>
                  <a:pt x="1109444" y="5136"/>
                  <a:pt x="1622600" y="-36529"/>
                  <a:pt x="1813941" y="0"/>
                </a:cubicBezTo>
                <a:cubicBezTo>
                  <a:pt x="2005282" y="36529"/>
                  <a:pt x="2177619" y="19108"/>
                  <a:pt x="2392299" y="0"/>
                </a:cubicBezTo>
                <a:cubicBezTo>
                  <a:pt x="2606979" y="-19108"/>
                  <a:pt x="2788556" y="-21788"/>
                  <a:pt x="2970657" y="0"/>
                </a:cubicBezTo>
                <a:cubicBezTo>
                  <a:pt x="3152758" y="21788"/>
                  <a:pt x="3596738" y="18723"/>
                  <a:pt x="3785616" y="0"/>
                </a:cubicBezTo>
                <a:cubicBezTo>
                  <a:pt x="3974494" y="-18723"/>
                  <a:pt x="4136501" y="9985"/>
                  <a:pt x="4285107" y="0"/>
                </a:cubicBezTo>
                <a:cubicBezTo>
                  <a:pt x="4433713" y="-9985"/>
                  <a:pt x="4710656" y="-6143"/>
                  <a:pt x="5100066" y="0"/>
                </a:cubicBezTo>
                <a:cubicBezTo>
                  <a:pt x="5489476" y="6143"/>
                  <a:pt x="5703885" y="5883"/>
                  <a:pt x="5915025" y="0"/>
                </a:cubicBezTo>
                <a:cubicBezTo>
                  <a:pt x="6126165" y="-5883"/>
                  <a:pt x="6308797" y="30350"/>
                  <a:pt x="6572250" y="0"/>
                </a:cubicBezTo>
                <a:cubicBezTo>
                  <a:pt x="6835703" y="-30350"/>
                  <a:pt x="7286910" y="4832"/>
                  <a:pt x="7886700" y="0"/>
                </a:cubicBezTo>
                <a:cubicBezTo>
                  <a:pt x="7885340" y="10164"/>
                  <a:pt x="7886783" y="19377"/>
                  <a:pt x="7886700" y="27432"/>
                </a:cubicBezTo>
                <a:cubicBezTo>
                  <a:pt x="7752936" y="37838"/>
                  <a:pt x="7671143" y="22240"/>
                  <a:pt x="7466076" y="27432"/>
                </a:cubicBezTo>
                <a:cubicBezTo>
                  <a:pt x="7261009" y="32624"/>
                  <a:pt x="7039949" y="45892"/>
                  <a:pt x="6651117" y="27432"/>
                </a:cubicBezTo>
                <a:cubicBezTo>
                  <a:pt x="6262285" y="8972"/>
                  <a:pt x="6379660" y="21432"/>
                  <a:pt x="6151626" y="27432"/>
                </a:cubicBezTo>
                <a:cubicBezTo>
                  <a:pt x="5923592" y="33432"/>
                  <a:pt x="5816137" y="49453"/>
                  <a:pt x="5494401" y="27432"/>
                </a:cubicBezTo>
                <a:cubicBezTo>
                  <a:pt x="5172665" y="5411"/>
                  <a:pt x="5022009" y="14146"/>
                  <a:pt x="4679442" y="27432"/>
                </a:cubicBezTo>
                <a:cubicBezTo>
                  <a:pt x="4336875" y="40718"/>
                  <a:pt x="4169241" y="-4552"/>
                  <a:pt x="4022217" y="27432"/>
                </a:cubicBezTo>
                <a:cubicBezTo>
                  <a:pt x="3875193" y="59416"/>
                  <a:pt x="3723776" y="46198"/>
                  <a:pt x="3601593" y="27432"/>
                </a:cubicBezTo>
                <a:cubicBezTo>
                  <a:pt x="3479410" y="8666"/>
                  <a:pt x="3283834" y="20447"/>
                  <a:pt x="3102102" y="27432"/>
                </a:cubicBezTo>
                <a:cubicBezTo>
                  <a:pt x="2920370" y="34417"/>
                  <a:pt x="2467386" y="35404"/>
                  <a:pt x="2287143" y="27432"/>
                </a:cubicBezTo>
                <a:cubicBezTo>
                  <a:pt x="2106900" y="19460"/>
                  <a:pt x="1798848" y="59556"/>
                  <a:pt x="1629918" y="27432"/>
                </a:cubicBezTo>
                <a:cubicBezTo>
                  <a:pt x="1460989" y="-4692"/>
                  <a:pt x="1324115" y="34913"/>
                  <a:pt x="1130427" y="27432"/>
                </a:cubicBezTo>
                <a:cubicBezTo>
                  <a:pt x="936739" y="19951"/>
                  <a:pt x="302034" y="30143"/>
                  <a:pt x="0" y="27432"/>
                </a:cubicBezTo>
                <a:cubicBezTo>
                  <a:pt x="-383" y="21019"/>
                  <a:pt x="-503" y="1243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y content container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9190" y="493776"/>
            <a:ext cx="4672203" cy="5722227"/>
          </a:xfrm>
          <a:custGeom>
            <a:avLst/>
            <a:gdLst>
              <a:gd name="connsiteX0" fmla="*/ 0 w 4672203"/>
              <a:gd name="connsiteY0" fmla="*/ 0 h 5722227"/>
              <a:gd name="connsiteX1" fmla="*/ 620736 w 4672203"/>
              <a:gd name="connsiteY1" fmla="*/ 0 h 5722227"/>
              <a:gd name="connsiteX2" fmla="*/ 1148027 w 4672203"/>
              <a:gd name="connsiteY2" fmla="*/ 0 h 5722227"/>
              <a:gd name="connsiteX3" fmla="*/ 1908929 w 4672203"/>
              <a:gd name="connsiteY3" fmla="*/ 0 h 5722227"/>
              <a:gd name="connsiteX4" fmla="*/ 2529664 w 4672203"/>
              <a:gd name="connsiteY4" fmla="*/ 0 h 5722227"/>
              <a:gd name="connsiteX5" fmla="*/ 3150400 w 4672203"/>
              <a:gd name="connsiteY5" fmla="*/ 0 h 5722227"/>
              <a:gd name="connsiteX6" fmla="*/ 3911301 w 4672203"/>
              <a:gd name="connsiteY6" fmla="*/ 0 h 5722227"/>
              <a:gd name="connsiteX7" fmla="*/ 4672203 w 4672203"/>
              <a:gd name="connsiteY7" fmla="*/ 0 h 5722227"/>
              <a:gd name="connsiteX8" fmla="*/ 4672203 w 4672203"/>
              <a:gd name="connsiteY8" fmla="*/ 750248 h 5722227"/>
              <a:gd name="connsiteX9" fmla="*/ 4672203 w 4672203"/>
              <a:gd name="connsiteY9" fmla="*/ 1271606 h 5722227"/>
              <a:gd name="connsiteX10" fmla="*/ 4672203 w 4672203"/>
              <a:gd name="connsiteY10" fmla="*/ 1792964 h 5722227"/>
              <a:gd name="connsiteX11" fmla="*/ 4672203 w 4672203"/>
              <a:gd name="connsiteY11" fmla="*/ 2428767 h 5722227"/>
              <a:gd name="connsiteX12" fmla="*/ 4672203 w 4672203"/>
              <a:gd name="connsiteY12" fmla="*/ 3121793 h 5722227"/>
              <a:gd name="connsiteX13" fmla="*/ 4672203 w 4672203"/>
              <a:gd name="connsiteY13" fmla="*/ 3585929 h 5722227"/>
              <a:gd name="connsiteX14" fmla="*/ 4672203 w 4672203"/>
              <a:gd name="connsiteY14" fmla="*/ 4221732 h 5722227"/>
              <a:gd name="connsiteX15" fmla="*/ 4672203 w 4672203"/>
              <a:gd name="connsiteY15" fmla="*/ 4857535 h 5722227"/>
              <a:gd name="connsiteX16" fmla="*/ 4672203 w 4672203"/>
              <a:gd name="connsiteY16" fmla="*/ 5722227 h 5722227"/>
              <a:gd name="connsiteX17" fmla="*/ 3958023 w 4672203"/>
              <a:gd name="connsiteY17" fmla="*/ 5722227 h 5722227"/>
              <a:gd name="connsiteX18" fmla="*/ 3290566 w 4672203"/>
              <a:gd name="connsiteY18" fmla="*/ 5722227 h 5722227"/>
              <a:gd name="connsiteX19" fmla="*/ 2763274 w 4672203"/>
              <a:gd name="connsiteY19" fmla="*/ 5722227 h 5722227"/>
              <a:gd name="connsiteX20" fmla="*/ 2189261 w 4672203"/>
              <a:gd name="connsiteY20" fmla="*/ 5722227 h 5722227"/>
              <a:gd name="connsiteX21" fmla="*/ 1428359 w 4672203"/>
              <a:gd name="connsiteY21" fmla="*/ 5722227 h 5722227"/>
              <a:gd name="connsiteX22" fmla="*/ 760902 w 4672203"/>
              <a:gd name="connsiteY22" fmla="*/ 5722227 h 5722227"/>
              <a:gd name="connsiteX23" fmla="*/ 0 w 4672203"/>
              <a:gd name="connsiteY23" fmla="*/ 5722227 h 5722227"/>
              <a:gd name="connsiteX24" fmla="*/ 0 w 4672203"/>
              <a:gd name="connsiteY24" fmla="*/ 5086424 h 5722227"/>
              <a:gd name="connsiteX25" fmla="*/ 0 w 4672203"/>
              <a:gd name="connsiteY25" fmla="*/ 4622288 h 5722227"/>
              <a:gd name="connsiteX26" fmla="*/ 0 w 4672203"/>
              <a:gd name="connsiteY26" fmla="*/ 4158152 h 5722227"/>
              <a:gd name="connsiteX27" fmla="*/ 0 w 4672203"/>
              <a:gd name="connsiteY27" fmla="*/ 3465126 h 5722227"/>
              <a:gd name="connsiteX28" fmla="*/ 0 w 4672203"/>
              <a:gd name="connsiteY28" fmla="*/ 2943768 h 5722227"/>
              <a:gd name="connsiteX29" fmla="*/ 0 w 4672203"/>
              <a:gd name="connsiteY29" fmla="*/ 2193520 h 5722227"/>
              <a:gd name="connsiteX30" fmla="*/ 0 w 4672203"/>
              <a:gd name="connsiteY30" fmla="*/ 1614940 h 5722227"/>
              <a:gd name="connsiteX31" fmla="*/ 0 w 4672203"/>
              <a:gd name="connsiteY31" fmla="*/ 1150803 h 5722227"/>
              <a:gd name="connsiteX32" fmla="*/ 0 w 4672203"/>
              <a:gd name="connsiteY32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72203" h="5722227" extrusionOk="0">
                <a:moveTo>
                  <a:pt x="0" y="0"/>
                </a:moveTo>
                <a:cubicBezTo>
                  <a:pt x="186732" y="-3296"/>
                  <a:pt x="388938" y="-25607"/>
                  <a:pt x="620736" y="0"/>
                </a:cubicBezTo>
                <a:cubicBezTo>
                  <a:pt x="852534" y="25607"/>
                  <a:pt x="965862" y="-20204"/>
                  <a:pt x="1148027" y="0"/>
                </a:cubicBezTo>
                <a:cubicBezTo>
                  <a:pt x="1330192" y="20204"/>
                  <a:pt x="1682800" y="5923"/>
                  <a:pt x="1908929" y="0"/>
                </a:cubicBezTo>
                <a:cubicBezTo>
                  <a:pt x="2135058" y="-5923"/>
                  <a:pt x="2320754" y="-17866"/>
                  <a:pt x="2529664" y="0"/>
                </a:cubicBezTo>
                <a:cubicBezTo>
                  <a:pt x="2738574" y="17866"/>
                  <a:pt x="2977201" y="15678"/>
                  <a:pt x="3150400" y="0"/>
                </a:cubicBezTo>
                <a:cubicBezTo>
                  <a:pt x="3323599" y="-15678"/>
                  <a:pt x="3752275" y="26639"/>
                  <a:pt x="3911301" y="0"/>
                </a:cubicBezTo>
                <a:cubicBezTo>
                  <a:pt x="4070327" y="-26639"/>
                  <a:pt x="4307234" y="-33315"/>
                  <a:pt x="4672203" y="0"/>
                </a:cubicBezTo>
                <a:cubicBezTo>
                  <a:pt x="4643785" y="151106"/>
                  <a:pt x="4649014" y="542847"/>
                  <a:pt x="4672203" y="750248"/>
                </a:cubicBezTo>
                <a:cubicBezTo>
                  <a:pt x="4695392" y="957649"/>
                  <a:pt x="4667099" y="1013278"/>
                  <a:pt x="4672203" y="1271606"/>
                </a:cubicBezTo>
                <a:cubicBezTo>
                  <a:pt x="4677307" y="1529934"/>
                  <a:pt x="4696383" y="1678874"/>
                  <a:pt x="4672203" y="1792964"/>
                </a:cubicBezTo>
                <a:cubicBezTo>
                  <a:pt x="4648023" y="1907054"/>
                  <a:pt x="4672783" y="2249609"/>
                  <a:pt x="4672203" y="2428767"/>
                </a:cubicBezTo>
                <a:cubicBezTo>
                  <a:pt x="4671623" y="2607925"/>
                  <a:pt x="4665079" y="2952359"/>
                  <a:pt x="4672203" y="3121793"/>
                </a:cubicBezTo>
                <a:cubicBezTo>
                  <a:pt x="4679327" y="3291227"/>
                  <a:pt x="4662966" y="3392984"/>
                  <a:pt x="4672203" y="3585929"/>
                </a:cubicBezTo>
                <a:cubicBezTo>
                  <a:pt x="4681440" y="3778874"/>
                  <a:pt x="4663528" y="4083079"/>
                  <a:pt x="4672203" y="4221732"/>
                </a:cubicBezTo>
                <a:cubicBezTo>
                  <a:pt x="4680878" y="4360385"/>
                  <a:pt x="4699354" y="4659120"/>
                  <a:pt x="4672203" y="4857535"/>
                </a:cubicBezTo>
                <a:cubicBezTo>
                  <a:pt x="4645052" y="5055950"/>
                  <a:pt x="4688563" y="5364799"/>
                  <a:pt x="4672203" y="5722227"/>
                </a:cubicBezTo>
                <a:cubicBezTo>
                  <a:pt x="4416209" y="5713249"/>
                  <a:pt x="4307868" y="5739562"/>
                  <a:pt x="3958023" y="5722227"/>
                </a:cubicBezTo>
                <a:cubicBezTo>
                  <a:pt x="3608178" y="5704892"/>
                  <a:pt x="3576363" y="5732699"/>
                  <a:pt x="3290566" y="5722227"/>
                </a:cubicBezTo>
                <a:cubicBezTo>
                  <a:pt x="3004769" y="5711755"/>
                  <a:pt x="2964899" y="5726994"/>
                  <a:pt x="2763274" y="5722227"/>
                </a:cubicBezTo>
                <a:cubicBezTo>
                  <a:pt x="2561649" y="5717460"/>
                  <a:pt x="2380243" y="5710789"/>
                  <a:pt x="2189261" y="5722227"/>
                </a:cubicBezTo>
                <a:cubicBezTo>
                  <a:pt x="1998279" y="5733665"/>
                  <a:pt x="1781759" y="5759437"/>
                  <a:pt x="1428359" y="5722227"/>
                </a:cubicBezTo>
                <a:cubicBezTo>
                  <a:pt x="1074959" y="5685017"/>
                  <a:pt x="995764" y="5734876"/>
                  <a:pt x="760902" y="5722227"/>
                </a:cubicBezTo>
                <a:cubicBezTo>
                  <a:pt x="526040" y="5709578"/>
                  <a:pt x="366976" y="5698082"/>
                  <a:pt x="0" y="5722227"/>
                </a:cubicBezTo>
                <a:cubicBezTo>
                  <a:pt x="13253" y="5532714"/>
                  <a:pt x="-27010" y="5388579"/>
                  <a:pt x="0" y="5086424"/>
                </a:cubicBezTo>
                <a:cubicBezTo>
                  <a:pt x="27010" y="4784269"/>
                  <a:pt x="1316" y="4790856"/>
                  <a:pt x="0" y="4622288"/>
                </a:cubicBezTo>
                <a:cubicBezTo>
                  <a:pt x="-1316" y="4453720"/>
                  <a:pt x="-17889" y="4329685"/>
                  <a:pt x="0" y="4158152"/>
                </a:cubicBezTo>
                <a:cubicBezTo>
                  <a:pt x="17889" y="3986619"/>
                  <a:pt x="29957" y="3697891"/>
                  <a:pt x="0" y="3465126"/>
                </a:cubicBezTo>
                <a:cubicBezTo>
                  <a:pt x="-29957" y="3232361"/>
                  <a:pt x="-11215" y="3087732"/>
                  <a:pt x="0" y="2943768"/>
                </a:cubicBezTo>
                <a:cubicBezTo>
                  <a:pt x="11215" y="2799804"/>
                  <a:pt x="20310" y="2436665"/>
                  <a:pt x="0" y="2193520"/>
                </a:cubicBezTo>
                <a:cubicBezTo>
                  <a:pt x="-20310" y="1950375"/>
                  <a:pt x="1394" y="1814798"/>
                  <a:pt x="0" y="1614940"/>
                </a:cubicBezTo>
                <a:cubicBezTo>
                  <a:pt x="-1394" y="1415082"/>
                  <a:pt x="17016" y="1343257"/>
                  <a:pt x="0" y="1150803"/>
                </a:cubicBezTo>
                <a:cubicBezTo>
                  <a:pt x="-17016" y="958349"/>
                  <a:pt x="1173" y="37471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6D047-E410-2574-8C25-9540443685FC}"/>
              </a:ext>
            </a:extLst>
          </p:cNvPr>
          <p:cNvSpPr/>
          <p:nvPr/>
        </p:nvSpPr>
        <p:spPr>
          <a:xfrm>
            <a:off x="-42102" y="-12925"/>
            <a:ext cx="9183816" cy="6951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green and black pattern of leaves&#10;&#10;Description automatically generated">
            <a:extLst>
              <a:ext uri="{FF2B5EF4-FFF2-40B4-BE49-F238E27FC236}">
                <a16:creationId xmlns:a16="http://schemas.microsoft.com/office/drawing/2014/main" id="{A8B07D43-CC96-2879-1112-1173346AEE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t="5418" b="19582"/>
          <a:stretch/>
        </p:blipFill>
        <p:spPr>
          <a:xfrm>
            <a:off x="21" y="12935"/>
            <a:ext cx="9143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95" y="484632"/>
            <a:ext cx="8535924" cy="27980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/>
              <a:t>Hub Identification in Global Flight Network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932" y="4045875"/>
            <a:ext cx="7099540" cy="2798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Lab 14 Open Ended Lab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Group Members: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Muhammad Hamza (407251)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Aqsa Batool (413777)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Ahmed Mohiuddin Shah (415216)</a:t>
            </a:r>
          </a:p>
        </p:txBody>
      </p:sp>
      <p:pic>
        <p:nvPicPr>
          <p:cNvPr id="6" name="Picture 5" descr="A map of the world with red dots&#10;&#10;Description automatically generated">
            <a:extLst>
              <a:ext uri="{FF2B5EF4-FFF2-40B4-BE49-F238E27FC236}">
                <a16:creationId xmlns:a16="http://schemas.microsoft.com/office/drawing/2014/main" id="{57BB7D16-D53A-99C6-465C-6C387B357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16" y="8428819"/>
            <a:ext cx="8629882" cy="442732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C76B618-06F6-FBC4-283D-DB64CA533446}"/>
              </a:ext>
            </a:extLst>
          </p:cNvPr>
          <p:cNvSpPr txBox="1">
            <a:spLocks/>
          </p:cNvSpPr>
          <p:nvPr/>
        </p:nvSpPr>
        <p:spPr>
          <a:xfrm>
            <a:off x="302895" y="7680960"/>
            <a:ext cx="8535924" cy="1636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/>
              <a:t>Global Flight Network</a:t>
            </a:r>
            <a:endParaRPr lang="en-US" sz="80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89C870-1B86-7AA0-67B5-11576271A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5DEF857-FD39-26D9-9A3C-A5F09F88D528}"/>
              </a:ext>
            </a:extLst>
          </p:cNvPr>
          <p:cNvSpPr txBox="1"/>
          <p:nvPr/>
        </p:nvSpPr>
        <p:spPr>
          <a:xfrm>
            <a:off x="-28752800" y="-32131000"/>
            <a:ext cx="72948800" cy="711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900" dirty="0"/>
          </a:p>
          <a:p>
            <a:pPr defTabSz="914400">
              <a:spcAft>
                <a:spcPts val="600"/>
              </a:spcAft>
            </a:pPr>
            <a:r>
              <a:rPr lang="en-US" sz="142600" b="1" dirty="0"/>
              <a:t>Used Random Forest to predict closeness and betweenness centralities</a:t>
            </a:r>
            <a:r>
              <a:rPr lang="en-US" sz="171000" b="1" dirty="0"/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4D1493-437C-B02A-B8C1-82F188171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49" y="1709928"/>
            <a:ext cx="7886700" cy="27432"/>
          </a:xfrm>
          <a:custGeom>
            <a:avLst/>
            <a:gdLst>
              <a:gd name="connsiteX0" fmla="*/ 0 w 7886700"/>
              <a:gd name="connsiteY0" fmla="*/ 0 h 27432"/>
              <a:gd name="connsiteX1" fmla="*/ 420624 w 7886700"/>
              <a:gd name="connsiteY1" fmla="*/ 0 h 27432"/>
              <a:gd name="connsiteX2" fmla="*/ 1156716 w 7886700"/>
              <a:gd name="connsiteY2" fmla="*/ 0 h 27432"/>
              <a:gd name="connsiteX3" fmla="*/ 1577340 w 7886700"/>
              <a:gd name="connsiteY3" fmla="*/ 0 h 27432"/>
              <a:gd name="connsiteX4" fmla="*/ 2155698 w 7886700"/>
              <a:gd name="connsiteY4" fmla="*/ 0 h 27432"/>
              <a:gd name="connsiteX5" fmla="*/ 2970657 w 7886700"/>
              <a:gd name="connsiteY5" fmla="*/ 0 h 27432"/>
              <a:gd name="connsiteX6" fmla="*/ 3627882 w 7886700"/>
              <a:gd name="connsiteY6" fmla="*/ 0 h 27432"/>
              <a:gd name="connsiteX7" fmla="*/ 4363974 w 7886700"/>
              <a:gd name="connsiteY7" fmla="*/ 0 h 27432"/>
              <a:gd name="connsiteX8" fmla="*/ 4942332 w 7886700"/>
              <a:gd name="connsiteY8" fmla="*/ 0 h 27432"/>
              <a:gd name="connsiteX9" fmla="*/ 5599557 w 7886700"/>
              <a:gd name="connsiteY9" fmla="*/ 0 h 27432"/>
              <a:gd name="connsiteX10" fmla="*/ 6414516 w 7886700"/>
              <a:gd name="connsiteY10" fmla="*/ 0 h 27432"/>
              <a:gd name="connsiteX11" fmla="*/ 6914007 w 7886700"/>
              <a:gd name="connsiteY11" fmla="*/ 0 h 27432"/>
              <a:gd name="connsiteX12" fmla="*/ 7886700 w 7886700"/>
              <a:gd name="connsiteY12" fmla="*/ 0 h 27432"/>
              <a:gd name="connsiteX13" fmla="*/ 7886700 w 7886700"/>
              <a:gd name="connsiteY13" fmla="*/ 27432 h 27432"/>
              <a:gd name="connsiteX14" fmla="*/ 7308342 w 7886700"/>
              <a:gd name="connsiteY14" fmla="*/ 27432 h 27432"/>
              <a:gd name="connsiteX15" fmla="*/ 6887718 w 7886700"/>
              <a:gd name="connsiteY15" fmla="*/ 27432 h 27432"/>
              <a:gd name="connsiteX16" fmla="*/ 6230493 w 7886700"/>
              <a:gd name="connsiteY16" fmla="*/ 27432 h 27432"/>
              <a:gd name="connsiteX17" fmla="*/ 5731002 w 7886700"/>
              <a:gd name="connsiteY17" fmla="*/ 27432 h 27432"/>
              <a:gd name="connsiteX18" fmla="*/ 5073777 w 7886700"/>
              <a:gd name="connsiteY18" fmla="*/ 27432 h 27432"/>
              <a:gd name="connsiteX19" fmla="*/ 4416552 w 7886700"/>
              <a:gd name="connsiteY19" fmla="*/ 27432 h 27432"/>
              <a:gd name="connsiteX20" fmla="*/ 3759327 w 7886700"/>
              <a:gd name="connsiteY20" fmla="*/ 27432 h 27432"/>
              <a:gd name="connsiteX21" fmla="*/ 3102102 w 7886700"/>
              <a:gd name="connsiteY21" fmla="*/ 27432 h 27432"/>
              <a:gd name="connsiteX22" fmla="*/ 2523744 w 7886700"/>
              <a:gd name="connsiteY22" fmla="*/ 27432 h 27432"/>
              <a:gd name="connsiteX23" fmla="*/ 1787652 w 7886700"/>
              <a:gd name="connsiteY23" fmla="*/ 27432 h 27432"/>
              <a:gd name="connsiteX24" fmla="*/ 1130427 w 7886700"/>
              <a:gd name="connsiteY24" fmla="*/ 27432 h 27432"/>
              <a:gd name="connsiteX25" fmla="*/ 0 w 7886700"/>
              <a:gd name="connsiteY25" fmla="*/ 27432 h 27432"/>
              <a:gd name="connsiteX26" fmla="*/ 0 w 7886700"/>
              <a:gd name="connsiteY2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86700" h="27432" fill="none" extrusionOk="0">
                <a:moveTo>
                  <a:pt x="0" y="0"/>
                </a:moveTo>
                <a:cubicBezTo>
                  <a:pt x="157525" y="2723"/>
                  <a:pt x="287389" y="-6453"/>
                  <a:pt x="420624" y="0"/>
                </a:cubicBezTo>
                <a:cubicBezTo>
                  <a:pt x="553859" y="6453"/>
                  <a:pt x="825625" y="29874"/>
                  <a:pt x="1156716" y="0"/>
                </a:cubicBezTo>
                <a:cubicBezTo>
                  <a:pt x="1487807" y="-29874"/>
                  <a:pt x="1467015" y="9632"/>
                  <a:pt x="1577340" y="0"/>
                </a:cubicBezTo>
                <a:cubicBezTo>
                  <a:pt x="1687665" y="-9632"/>
                  <a:pt x="2024250" y="19395"/>
                  <a:pt x="2155698" y="0"/>
                </a:cubicBezTo>
                <a:cubicBezTo>
                  <a:pt x="2287146" y="-19395"/>
                  <a:pt x="2775210" y="-36481"/>
                  <a:pt x="2970657" y="0"/>
                </a:cubicBezTo>
                <a:cubicBezTo>
                  <a:pt x="3166104" y="36481"/>
                  <a:pt x="3456933" y="2822"/>
                  <a:pt x="3627882" y="0"/>
                </a:cubicBezTo>
                <a:cubicBezTo>
                  <a:pt x="3798831" y="-2822"/>
                  <a:pt x="4063535" y="23706"/>
                  <a:pt x="4363974" y="0"/>
                </a:cubicBezTo>
                <a:cubicBezTo>
                  <a:pt x="4664413" y="-23706"/>
                  <a:pt x="4721338" y="-85"/>
                  <a:pt x="4942332" y="0"/>
                </a:cubicBezTo>
                <a:cubicBezTo>
                  <a:pt x="5163326" y="85"/>
                  <a:pt x="5298512" y="10710"/>
                  <a:pt x="5599557" y="0"/>
                </a:cubicBezTo>
                <a:cubicBezTo>
                  <a:pt x="5900603" y="-10710"/>
                  <a:pt x="6095214" y="3467"/>
                  <a:pt x="6414516" y="0"/>
                </a:cubicBezTo>
                <a:cubicBezTo>
                  <a:pt x="6733818" y="-3467"/>
                  <a:pt x="6803711" y="5617"/>
                  <a:pt x="6914007" y="0"/>
                </a:cubicBezTo>
                <a:cubicBezTo>
                  <a:pt x="7024303" y="-5617"/>
                  <a:pt x="7602090" y="-33929"/>
                  <a:pt x="7886700" y="0"/>
                </a:cubicBezTo>
                <a:cubicBezTo>
                  <a:pt x="7886111" y="10802"/>
                  <a:pt x="7886030" y="18406"/>
                  <a:pt x="7886700" y="27432"/>
                </a:cubicBezTo>
                <a:cubicBezTo>
                  <a:pt x="7637258" y="17142"/>
                  <a:pt x="7575695" y="16729"/>
                  <a:pt x="7308342" y="27432"/>
                </a:cubicBezTo>
                <a:cubicBezTo>
                  <a:pt x="7040989" y="38135"/>
                  <a:pt x="7003134" y="44021"/>
                  <a:pt x="6887718" y="27432"/>
                </a:cubicBezTo>
                <a:cubicBezTo>
                  <a:pt x="6772302" y="10843"/>
                  <a:pt x="6488136" y="58247"/>
                  <a:pt x="6230493" y="27432"/>
                </a:cubicBezTo>
                <a:cubicBezTo>
                  <a:pt x="5972851" y="-3383"/>
                  <a:pt x="5929971" y="35622"/>
                  <a:pt x="5731002" y="27432"/>
                </a:cubicBezTo>
                <a:cubicBezTo>
                  <a:pt x="5532033" y="19242"/>
                  <a:pt x="5381360" y="28708"/>
                  <a:pt x="5073777" y="27432"/>
                </a:cubicBezTo>
                <a:cubicBezTo>
                  <a:pt x="4766194" y="26156"/>
                  <a:pt x="4713365" y="29311"/>
                  <a:pt x="4416552" y="27432"/>
                </a:cubicBezTo>
                <a:cubicBezTo>
                  <a:pt x="4119740" y="25553"/>
                  <a:pt x="3915304" y="28418"/>
                  <a:pt x="3759327" y="27432"/>
                </a:cubicBezTo>
                <a:cubicBezTo>
                  <a:pt x="3603351" y="26446"/>
                  <a:pt x="3375414" y="21218"/>
                  <a:pt x="3102102" y="27432"/>
                </a:cubicBezTo>
                <a:cubicBezTo>
                  <a:pt x="2828791" y="33646"/>
                  <a:pt x="2795766" y="19461"/>
                  <a:pt x="2523744" y="27432"/>
                </a:cubicBezTo>
                <a:cubicBezTo>
                  <a:pt x="2251722" y="35403"/>
                  <a:pt x="1947642" y="32293"/>
                  <a:pt x="1787652" y="27432"/>
                </a:cubicBezTo>
                <a:cubicBezTo>
                  <a:pt x="1627662" y="22571"/>
                  <a:pt x="1413335" y="29665"/>
                  <a:pt x="1130427" y="27432"/>
                </a:cubicBezTo>
                <a:cubicBezTo>
                  <a:pt x="847520" y="25199"/>
                  <a:pt x="292942" y="-13628"/>
                  <a:pt x="0" y="27432"/>
                </a:cubicBezTo>
                <a:cubicBezTo>
                  <a:pt x="586" y="19291"/>
                  <a:pt x="-218" y="13009"/>
                  <a:pt x="0" y="0"/>
                </a:cubicBezTo>
                <a:close/>
              </a:path>
              <a:path w="7886700" h="27432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888520" y="-5136"/>
                  <a:pt x="998982" y="0"/>
                </a:cubicBezTo>
                <a:cubicBezTo>
                  <a:pt x="1109444" y="5136"/>
                  <a:pt x="1622600" y="-36529"/>
                  <a:pt x="1813941" y="0"/>
                </a:cubicBezTo>
                <a:cubicBezTo>
                  <a:pt x="2005282" y="36529"/>
                  <a:pt x="2177619" y="19108"/>
                  <a:pt x="2392299" y="0"/>
                </a:cubicBezTo>
                <a:cubicBezTo>
                  <a:pt x="2606979" y="-19108"/>
                  <a:pt x="2788556" y="-21788"/>
                  <a:pt x="2970657" y="0"/>
                </a:cubicBezTo>
                <a:cubicBezTo>
                  <a:pt x="3152758" y="21788"/>
                  <a:pt x="3596738" y="18723"/>
                  <a:pt x="3785616" y="0"/>
                </a:cubicBezTo>
                <a:cubicBezTo>
                  <a:pt x="3974494" y="-18723"/>
                  <a:pt x="4136501" y="9985"/>
                  <a:pt x="4285107" y="0"/>
                </a:cubicBezTo>
                <a:cubicBezTo>
                  <a:pt x="4433713" y="-9985"/>
                  <a:pt x="4710656" y="-6143"/>
                  <a:pt x="5100066" y="0"/>
                </a:cubicBezTo>
                <a:cubicBezTo>
                  <a:pt x="5489476" y="6143"/>
                  <a:pt x="5703885" y="5883"/>
                  <a:pt x="5915025" y="0"/>
                </a:cubicBezTo>
                <a:cubicBezTo>
                  <a:pt x="6126165" y="-5883"/>
                  <a:pt x="6308797" y="30350"/>
                  <a:pt x="6572250" y="0"/>
                </a:cubicBezTo>
                <a:cubicBezTo>
                  <a:pt x="6835703" y="-30350"/>
                  <a:pt x="7286910" y="4832"/>
                  <a:pt x="7886700" y="0"/>
                </a:cubicBezTo>
                <a:cubicBezTo>
                  <a:pt x="7885340" y="10164"/>
                  <a:pt x="7886783" y="19377"/>
                  <a:pt x="7886700" y="27432"/>
                </a:cubicBezTo>
                <a:cubicBezTo>
                  <a:pt x="7752936" y="37838"/>
                  <a:pt x="7671143" y="22240"/>
                  <a:pt x="7466076" y="27432"/>
                </a:cubicBezTo>
                <a:cubicBezTo>
                  <a:pt x="7261009" y="32624"/>
                  <a:pt x="7039949" y="45892"/>
                  <a:pt x="6651117" y="27432"/>
                </a:cubicBezTo>
                <a:cubicBezTo>
                  <a:pt x="6262285" y="8972"/>
                  <a:pt x="6379660" y="21432"/>
                  <a:pt x="6151626" y="27432"/>
                </a:cubicBezTo>
                <a:cubicBezTo>
                  <a:pt x="5923592" y="33432"/>
                  <a:pt x="5816137" y="49453"/>
                  <a:pt x="5494401" y="27432"/>
                </a:cubicBezTo>
                <a:cubicBezTo>
                  <a:pt x="5172665" y="5411"/>
                  <a:pt x="5022009" y="14146"/>
                  <a:pt x="4679442" y="27432"/>
                </a:cubicBezTo>
                <a:cubicBezTo>
                  <a:pt x="4336875" y="40718"/>
                  <a:pt x="4169241" y="-4552"/>
                  <a:pt x="4022217" y="27432"/>
                </a:cubicBezTo>
                <a:cubicBezTo>
                  <a:pt x="3875193" y="59416"/>
                  <a:pt x="3723776" y="46198"/>
                  <a:pt x="3601593" y="27432"/>
                </a:cubicBezTo>
                <a:cubicBezTo>
                  <a:pt x="3479410" y="8666"/>
                  <a:pt x="3283834" y="20447"/>
                  <a:pt x="3102102" y="27432"/>
                </a:cubicBezTo>
                <a:cubicBezTo>
                  <a:pt x="2920370" y="34417"/>
                  <a:pt x="2467386" y="35404"/>
                  <a:pt x="2287143" y="27432"/>
                </a:cubicBezTo>
                <a:cubicBezTo>
                  <a:pt x="2106900" y="19460"/>
                  <a:pt x="1798848" y="59556"/>
                  <a:pt x="1629918" y="27432"/>
                </a:cubicBezTo>
                <a:cubicBezTo>
                  <a:pt x="1460989" y="-4692"/>
                  <a:pt x="1324115" y="34913"/>
                  <a:pt x="1130427" y="27432"/>
                </a:cubicBezTo>
                <a:cubicBezTo>
                  <a:pt x="936739" y="19951"/>
                  <a:pt x="302034" y="30143"/>
                  <a:pt x="0" y="27432"/>
                </a:cubicBezTo>
                <a:cubicBezTo>
                  <a:pt x="-383" y="21019"/>
                  <a:pt x="-503" y="1243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AD8ECC6-D7E4-D28B-ECBB-7FB7A2E0A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y content container">
            <a:extLst>
              <a:ext uri="{FF2B5EF4-FFF2-40B4-BE49-F238E27FC236}">
                <a16:creationId xmlns:a16="http://schemas.microsoft.com/office/drawing/2014/main" id="{79303213-6D1E-9ECF-3E00-53412522F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9190" y="493776"/>
            <a:ext cx="4672203" cy="5722227"/>
          </a:xfrm>
          <a:custGeom>
            <a:avLst/>
            <a:gdLst>
              <a:gd name="connsiteX0" fmla="*/ 0 w 4672203"/>
              <a:gd name="connsiteY0" fmla="*/ 0 h 5722227"/>
              <a:gd name="connsiteX1" fmla="*/ 620736 w 4672203"/>
              <a:gd name="connsiteY1" fmla="*/ 0 h 5722227"/>
              <a:gd name="connsiteX2" fmla="*/ 1148027 w 4672203"/>
              <a:gd name="connsiteY2" fmla="*/ 0 h 5722227"/>
              <a:gd name="connsiteX3" fmla="*/ 1908929 w 4672203"/>
              <a:gd name="connsiteY3" fmla="*/ 0 h 5722227"/>
              <a:gd name="connsiteX4" fmla="*/ 2529664 w 4672203"/>
              <a:gd name="connsiteY4" fmla="*/ 0 h 5722227"/>
              <a:gd name="connsiteX5" fmla="*/ 3150400 w 4672203"/>
              <a:gd name="connsiteY5" fmla="*/ 0 h 5722227"/>
              <a:gd name="connsiteX6" fmla="*/ 3911301 w 4672203"/>
              <a:gd name="connsiteY6" fmla="*/ 0 h 5722227"/>
              <a:gd name="connsiteX7" fmla="*/ 4672203 w 4672203"/>
              <a:gd name="connsiteY7" fmla="*/ 0 h 5722227"/>
              <a:gd name="connsiteX8" fmla="*/ 4672203 w 4672203"/>
              <a:gd name="connsiteY8" fmla="*/ 750248 h 5722227"/>
              <a:gd name="connsiteX9" fmla="*/ 4672203 w 4672203"/>
              <a:gd name="connsiteY9" fmla="*/ 1271606 h 5722227"/>
              <a:gd name="connsiteX10" fmla="*/ 4672203 w 4672203"/>
              <a:gd name="connsiteY10" fmla="*/ 1792964 h 5722227"/>
              <a:gd name="connsiteX11" fmla="*/ 4672203 w 4672203"/>
              <a:gd name="connsiteY11" fmla="*/ 2428767 h 5722227"/>
              <a:gd name="connsiteX12" fmla="*/ 4672203 w 4672203"/>
              <a:gd name="connsiteY12" fmla="*/ 3121793 h 5722227"/>
              <a:gd name="connsiteX13" fmla="*/ 4672203 w 4672203"/>
              <a:gd name="connsiteY13" fmla="*/ 3585929 h 5722227"/>
              <a:gd name="connsiteX14" fmla="*/ 4672203 w 4672203"/>
              <a:gd name="connsiteY14" fmla="*/ 4221732 h 5722227"/>
              <a:gd name="connsiteX15" fmla="*/ 4672203 w 4672203"/>
              <a:gd name="connsiteY15" fmla="*/ 4857535 h 5722227"/>
              <a:gd name="connsiteX16" fmla="*/ 4672203 w 4672203"/>
              <a:gd name="connsiteY16" fmla="*/ 5722227 h 5722227"/>
              <a:gd name="connsiteX17" fmla="*/ 3958023 w 4672203"/>
              <a:gd name="connsiteY17" fmla="*/ 5722227 h 5722227"/>
              <a:gd name="connsiteX18" fmla="*/ 3290566 w 4672203"/>
              <a:gd name="connsiteY18" fmla="*/ 5722227 h 5722227"/>
              <a:gd name="connsiteX19" fmla="*/ 2763274 w 4672203"/>
              <a:gd name="connsiteY19" fmla="*/ 5722227 h 5722227"/>
              <a:gd name="connsiteX20" fmla="*/ 2189261 w 4672203"/>
              <a:gd name="connsiteY20" fmla="*/ 5722227 h 5722227"/>
              <a:gd name="connsiteX21" fmla="*/ 1428359 w 4672203"/>
              <a:gd name="connsiteY21" fmla="*/ 5722227 h 5722227"/>
              <a:gd name="connsiteX22" fmla="*/ 760902 w 4672203"/>
              <a:gd name="connsiteY22" fmla="*/ 5722227 h 5722227"/>
              <a:gd name="connsiteX23" fmla="*/ 0 w 4672203"/>
              <a:gd name="connsiteY23" fmla="*/ 5722227 h 5722227"/>
              <a:gd name="connsiteX24" fmla="*/ 0 w 4672203"/>
              <a:gd name="connsiteY24" fmla="*/ 5086424 h 5722227"/>
              <a:gd name="connsiteX25" fmla="*/ 0 w 4672203"/>
              <a:gd name="connsiteY25" fmla="*/ 4622288 h 5722227"/>
              <a:gd name="connsiteX26" fmla="*/ 0 w 4672203"/>
              <a:gd name="connsiteY26" fmla="*/ 4158152 h 5722227"/>
              <a:gd name="connsiteX27" fmla="*/ 0 w 4672203"/>
              <a:gd name="connsiteY27" fmla="*/ 3465126 h 5722227"/>
              <a:gd name="connsiteX28" fmla="*/ 0 w 4672203"/>
              <a:gd name="connsiteY28" fmla="*/ 2943768 h 5722227"/>
              <a:gd name="connsiteX29" fmla="*/ 0 w 4672203"/>
              <a:gd name="connsiteY29" fmla="*/ 2193520 h 5722227"/>
              <a:gd name="connsiteX30" fmla="*/ 0 w 4672203"/>
              <a:gd name="connsiteY30" fmla="*/ 1614940 h 5722227"/>
              <a:gd name="connsiteX31" fmla="*/ 0 w 4672203"/>
              <a:gd name="connsiteY31" fmla="*/ 1150803 h 5722227"/>
              <a:gd name="connsiteX32" fmla="*/ 0 w 4672203"/>
              <a:gd name="connsiteY32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72203" h="5722227" extrusionOk="0">
                <a:moveTo>
                  <a:pt x="0" y="0"/>
                </a:moveTo>
                <a:cubicBezTo>
                  <a:pt x="186732" y="-3296"/>
                  <a:pt x="388938" y="-25607"/>
                  <a:pt x="620736" y="0"/>
                </a:cubicBezTo>
                <a:cubicBezTo>
                  <a:pt x="852534" y="25607"/>
                  <a:pt x="965862" y="-20204"/>
                  <a:pt x="1148027" y="0"/>
                </a:cubicBezTo>
                <a:cubicBezTo>
                  <a:pt x="1330192" y="20204"/>
                  <a:pt x="1682800" y="5923"/>
                  <a:pt x="1908929" y="0"/>
                </a:cubicBezTo>
                <a:cubicBezTo>
                  <a:pt x="2135058" y="-5923"/>
                  <a:pt x="2320754" y="-17866"/>
                  <a:pt x="2529664" y="0"/>
                </a:cubicBezTo>
                <a:cubicBezTo>
                  <a:pt x="2738574" y="17866"/>
                  <a:pt x="2977201" y="15678"/>
                  <a:pt x="3150400" y="0"/>
                </a:cubicBezTo>
                <a:cubicBezTo>
                  <a:pt x="3323599" y="-15678"/>
                  <a:pt x="3752275" y="26639"/>
                  <a:pt x="3911301" y="0"/>
                </a:cubicBezTo>
                <a:cubicBezTo>
                  <a:pt x="4070327" y="-26639"/>
                  <a:pt x="4307234" y="-33315"/>
                  <a:pt x="4672203" y="0"/>
                </a:cubicBezTo>
                <a:cubicBezTo>
                  <a:pt x="4643785" y="151106"/>
                  <a:pt x="4649014" y="542847"/>
                  <a:pt x="4672203" y="750248"/>
                </a:cubicBezTo>
                <a:cubicBezTo>
                  <a:pt x="4695392" y="957649"/>
                  <a:pt x="4667099" y="1013278"/>
                  <a:pt x="4672203" y="1271606"/>
                </a:cubicBezTo>
                <a:cubicBezTo>
                  <a:pt x="4677307" y="1529934"/>
                  <a:pt x="4696383" y="1678874"/>
                  <a:pt x="4672203" y="1792964"/>
                </a:cubicBezTo>
                <a:cubicBezTo>
                  <a:pt x="4648023" y="1907054"/>
                  <a:pt x="4672783" y="2249609"/>
                  <a:pt x="4672203" y="2428767"/>
                </a:cubicBezTo>
                <a:cubicBezTo>
                  <a:pt x="4671623" y="2607925"/>
                  <a:pt x="4665079" y="2952359"/>
                  <a:pt x="4672203" y="3121793"/>
                </a:cubicBezTo>
                <a:cubicBezTo>
                  <a:pt x="4679327" y="3291227"/>
                  <a:pt x="4662966" y="3392984"/>
                  <a:pt x="4672203" y="3585929"/>
                </a:cubicBezTo>
                <a:cubicBezTo>
                  <a:pt x="4681440" y="3778874"/>
                  <a:pt x="4663528" y="4083079"/>
                  <a:pt x="4672203" y="4221732"/>
                </a:cubicBezTo>
                <a:cubicBezTo>
                  <a:pt x="4680878" y="4360385"/>
                  <a:pt x="4699354" y="4659120"/>
                  <a:pt x="4672203" y="4857535"/>
                </a:cubicBezTo>
                <a:cubicBezTo>
                  <a:pt x="4645052" y="5055950"/>
                  <a:pt x="4688563" y="5364799"/>
                  <a:pt x="4672203" y="5722227"/>
                </a:cubicBezTo>
                <a:cubicBezTo>
                  <a:pt x="4416209" y="5713249"/>
                  <a:pt x="4307868" y="5739562"/>
                  <a:pt x="3958023" y="5722227"/>
                </a:cubicBezTo>
                <a:cubicBezTo>
                  <a:pt x="3608178" y="5704892"/>
                  <a:pt x="3576363" y="5732699"/>
                  <a:pt x="3290566" y="5722227"/>
                </a:cubicBezTo>
                <a:cubicBezTo>
                  <a:pt x="3004769" y="5711755"/>
                  <a:pt x="2964899" y="5726994"/>
                  <a:pt x="2763274" y="5722227"/>
                </a:cubicBezTo>
                <a:cubicBezTo>
                  <a:pt x="2561649" y="5717460"/>
                  <a:pt x="2380243" y="5710789"/>
                  <a:pt x="2189261" y="5722227"/>
                </a:cubicBezTo>
                <a:cubicBezTo>
                  <a:pt x="1998279" y="5733665"/>
                  <a:pt x="1781759" y="5759437"/>
                  <a:pt x="1428359" y="5722227"/>
                </a:cubicBezTo>
                <a:cubicBezTo>
                  <a:pt x="1074959" y="5685017"/>
                  <a:pt x="995764" y="5734876"/>
                  <a:pt x="760902" y="5722227"/>
                </a:cubicBezTo>
                <a:cubicBezTo>
                  <a:pt x="526040" y="5709578"/>
                  <a:pt x="366976" y="5698082"/>
                  <a:pt x="0" y="5722227"/>
                </a:cubicBezTo>
                <a:cubicBezTo>
                  <a:pt x="13253" y="5532714"/>
                  <a:pt x="-27010" y="5388579"/>
                  <a:pt x="0" y="5086424"/>
                </a:cubicBezTo>
                <a:cubicBezTo>
                  <a:pt x="27010" y="4784269"/>
                  <a:pt x="1316" y="4790856"/>
                  <a:pt x="0" y="4622288"/>
                </a:cubicBezTo>
                <a:cubicBezTo>
                  <a:pt x="-1316" y="4453720"/>
                  <a:pt x="-17889" y="4329685"/>
                  <a:pt x="0" y="4158152"/>
                </a:cubicBezTo>
                <a:cubicBezTo>
                  <a:pt x="17889" y="3986619"/>
                  <a:pt x="29957" y="3697891"/>
                  <a:pt x="0" y="3465126"/>
                </a:cubicBezTo>
                <a:cubicBezTo>
                  <a:pt x="-29957" y="3232361"/>
                  <a:pt x="-11215" y="3087732"/>
                  <a:pt x="0" y="2943768"/>
                </a:cubicBezTo>
                <a:cubicBezTo>
                  <a:pt x="11215" y="2799804"/>
                  <a:pt x="20310" y="2436665"/>
                  <a:pt x="0" y="2193520"/>
                </a:cubicBezTo>
                <a:cubicBezTo>
                  <a:pt x="-20310" y="1950375"/>
                  <a:pt x="1394" y="1814798"/>
                  <a:pt x="0" y="1614940"/>
                </a:cubicBezTo>
                <a:cubicBezTo>
                  <a:pt x="-1394" y="1415082"/>
                  <a:pt x="17016" y="1343257"/>
                  <a:pt x="0" y="1150803"/>
                </a:cubicBezTo>
                <a:cubicBezTo>
                  <a:pt x="-17016" y="958349"/>
                  <a:pt x="1173" y="37471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B6EC01-7109-8C3B-FE3E-308780DB5BFE}"/>
              </a:ext>
            </a:extLst>
          </p:cNvPr>
          <p:cNvSpPr/>
          <p:nvPr/>
        </p:nvSpPr>
        <p:spPr>
          <a:xfrm>
            <a:off x="-42102" y="-12925"/>
            <a:ext cx="9183816" cy="6951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green and black pattern of leaves&#10;&#10;Description automatically generated">
            <a:extLst>
              <a:ext uri="{FF2B5EF4-FFF2-40B4-BE49-F238E27FC236}">
                <a16:creationId xmlns:a16="http://schemas.microsoft.com/office/drawing/2014/main" id="{62ED82CE-7992-618B-498C-32D3DB5B3A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t="5418" b="19582"/>
          <a:stretch/>
        </p:blipFill>
        <p:spPr>
          <a:xfrm>
            <a:off x="21" y="12935"/>
            <a:ext cx="9143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3350F1-59F0-0573-3AA2-56D7EE257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5" y="484632"/>
            <a:ext cx="8535924" cy="16363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/>
              <a:t>Global Flight Network</a:t>
            </a:r>
          </a:p>
        </p:txBody>
      </p:sp>
      <p:pic>
        <p:nvPicPr>
          <p:cNvPr id="5" name="Picture 4" descr="A map of the world with red dots&#10;&#10;Description automatically generated">
            <a:extLst>
              <a:ext uri="{FF2B5EF4-FFF2-40B4-BE49-F238E27FC236}">
                <a16:creationId xmlns:a16="http://schemas.microsoft.com/office/drawing/2014/main" id="{C9EEF9CB-D8EF-7129-6F58-452B8D64A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16" y="2146891"/>
            <a:ext cx="8629882" cy="4427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06838C-7CC7-315B-7AD0-726694E4D4FE}"/>
              </a:ext>
            </a:extLst>
          </p:cNvPr>
          <p:cNvSpPr txBox="1"/>
          <p:nvPr/>
        </p:nvSpPr>
        <p:spPr>
          <a:xfrm>
            <a:off x="-7163267" y="4045875"/>
            <a:ext cx="7099540" cy="2798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Lab 14 Open Ended Lab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Group Members: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Muhammad Hamza (407251)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Aqsa Batool (413777)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Ahmed Mohiuddin Shah (415216)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D63ACB-2CD8-EC26-D5DA-46B4F650DCF7}"/>
              </a:ext>
            </a:extLst>
          </p:cNvPr>
          <p:cNvSpPr txBox="1">
            <a:spLocks/>
          </p:cNvSpPr>
          <p:nvPr/>
        </p:nvSpPr>
        <p:spPr>
          <a:xfrm>
            <a:off x="302895" y="-2871312"/>
            <a:ext cx="8535924" cy="2798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/>
              <a:t>Hub Identification in Global Flight Network</a:t>
            </a:r>
            <a:endParaRPr lang="en-US" sz="8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082565-CF06-03A1-DBE3-4AD838ED996B}"/>
              </a:ext>
            </a:extLst>
          </p:cNvPr>
          <p:cNvSpPr txBox="1">
            <a:spLocks/>
          </p:cNvSpPr>
          <p:nvPr/>
        </p:nvSpPr>
        <p:spPr>
          <a:xfrm>
            <a:off x="-4016524" y="853673"/>
            <a:ext cx="3017520" cy="5004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200"/>
              <a:t>Our Approach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62685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910F87-A18D-592B-2B8F-6405934FD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ED15764-D92E-6003-D8C1-60C0B674994F}"/>
              </a:ext>
            </a:extLst>
          </p:cNvPr>
          <p:cNvSpPr txBox="1"/>
          <p:nvPr/>
        </p:nvSpPr>
        <p:spPr>
          <a:xfrm>
            <a:off x="-17170400" y="-24976328"/>
            <a:ext cx="68884800" cy="6024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228600" lvl="1" defTabSz="914400">
              <a:spcAft>
                <a:spcPts val="600"/>
              </a:spcAft>
            </a:pPr>
            <a:r>
              <a:rPr lang="en-US" sz="58000" b="1" dirty="0"/>
              <a:t>Closeness Centrality: 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58000" b="1" dirty="0"/>
              <a:t>R² = 0.85, MSE = 0.00034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58000" b="1" dirty="0"/>
              <a:t>Betweenness Centrality: 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58000" b="1" dirty="0"/>
              <a:t>R² = 0.69, MSE = 0.000009</a:t>
            </a:r>
          </a:p>
          <a:p>
            <a:pPr defTabSz="914400">
              <a:spcAft>
                <a:spcPts val="600"/>
              </a:spcAft>
            </a:pPr>
            <a:r>
              <a:rPr lang="en-US" sz="58000" b="1" dirty="0"/>
              <a:t>Cross Validation Scores: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58000" b="1" dirty="0"/>
              <a:t>Closeness Centrality: 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58000" b="1" dirty="0"/>
              <a:t>Mean = 0.76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58000" b="1" dirty="0"/>
              <a:t>Betweenness Centrality: 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58000" b="1" dirty="0"/>
              <a:t>Mean = 0.58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103669-9285-5D15-7B83-BA82114AB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49" y="1709928"/>
            <a:ext cx="7886700" cy="27432"/>
          </a:xfrm>
          <a:custGeom>
            <a:avLst/>
            <a:gdLst>
              <a:gd name="connsiteX0" fmla="*/ 0 w 7886700"/>
              <a:gd name="connsiteY0" fmla="*/ 0 h 27432"/>
              <a:gd name="connsiteX1" fmla="*/ 420624 w 7886700"/>
              <a:gd name="connsiteY1" fmla="*/ 0 h 27432"/>
              <a:gd name="connsiteX2" fmla="*/ 1156716 w 7886700"/>
              <a:gd name="connsiteY2" fmla="*/ 0 h 27432"/>
              <a:gd name="connsiteX3" fmla="*/ 1577340 w 7886700"/>
              <a:gd name="connsiteY3" fmla="*/ 0 h 27432"/>
              <a:gd name="connsiteX4" fmla="*/ 2155698 w 7886700"/>
              <a:gd name="connsiteY4" fmla="*/ 0 h 27432"/>
              <a:gd name="connsiteX5" fmla="*/ 2970657 w 7886700"/>
              <a:gd name="connsiteY5" fmla="*/ 0 h 27432"/>
              <a:gd name="connsiteX6" fmla="*/ 3627882 w 7886700"/>
              <a:gd name="connsiteY6" fmla="*/ 0 h 27432"/>
              <a:gd name="connsiteX7" fmla="*/ 4363974 w 7886700"/>
              <a:gd name="connsiteY7" fmla="*/ 0 h 27432"/>
              <a:gd name="connsiteX8" fmla="*/ 4942332 w 7886700"/>
              <a:gd name="connsiteY8" fmla="*/ 0 h 27432"/>
              <a:gd name="connsiteX9" fmla="*/ 5599557 w 7886700"/>
              <a:gd name="connsiteY9" fmla="*/ 0 h 27432"/>
              <a:gd name="connsiteX10" fmla="*/ 6414516 w 7886700"/>
              <a:gd name="connsiteY10" fmla="*/ 0 h 27432"/>
              <a:gd name="connsiteX11" fmla="*/ 6914007 w 7886700"/>
              <a:gd name="connsiteY11" fmla="*/ 0 h 27432"/>
              <a:gd name="connsiteX12" fmla="*/ 7886700 w 7886700"/>
              <a:gd name="connsiteY12" fmla="*/ 0 h 27432"/>
              <a:gd name="connsiteX13" fmla="*/ 7886700 w 7886700"/>
              <a:gd name="connsiteY13" fmla="*/ 27432 h 27432"/>
              <a:gd name="connsiteX14" fmla="*/ 7308342 w 7886700"/>
              <a:gd name="connsiteY14" fmla="*/ 27432 h 27432"/>
              <a:gd name="connsiteX15" fmla="*/ 6887718 w 7886700"/>
              <a:gd name="connsiteY15" fmla="*/ 27432 h 27432"/>
              <a:gd name="connsiteX16" fmla="*/ 6230493 w 7886700"/>
              <a:gd name="connsiteY16" fmla="*/ 27432 h 27432"/>
              <a:gd name="connsiteX17" fmla="*/ 5731002 w 7886700"/>
              <a:gd name="connsiteY17" fmla="*/ 27432 h 27432"/>
              <a:gd name="connsiteX18" fmla="*/ 5073777 w 7886700"/>
              <a:gd name="connsiteY18" fmla="*/ 27432 h 27432"/>
              <a:gd name="connsiteX19" fmla="*/ 4416552 w 7886700"/>
              <a:gd name="connsiteY19" fmla="*/ 27432 h 27432"/>
              <a:gd name="connsiteX20" fmla="*/ 3759327 w 7886700"/>
              <a:gd name="connsiteY20" fmla="*/ 27432 h 27432"/>
              <a:gd name="connsiteX21" fmla="*/ 3102102 w 7886700"/>
              <a:gd name="connsiteY21" fmla="*/ 27432 h 27432"/>
              <a:gd name="connsiteX22" fmla="*/ 2523744 w 7886700"/>
              <a:gd name="connsiteY22" fmla="*/ 27432 h 27432"/>
              <a:gd name="connsiteX23" fmla="*/ 1787652 w 7886700"/>
              <a:gd name="connsiteY23" fmla="*/ 27432 h 27432"/>
              <a:gd name="connsiteX24" fmla="*/ 1130427 w 7886700"/>
              <a:gd name="connsiteY24" fmla="*/ 27432 h 27432"/>
              <a:gd name="connsiteX25" fmla="*/ 0 w 7886700"/>
              <a:gd name="connsiteY25" fmla="*/ 27432 h 27432"/>
              <a:gd name="connsiteX26" fmla="*/ 0 w 7886700"/>
              <a:gd name="connsiteY2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86700" h="27432" fill="none" extrusionOk="0">
                <a:moveTo>
                  <a:pt x="0" y="0"/>
                </a:moveTo>
                <a:cubicBezTo>
                  <a:pt x="157525" y="2723"/>
                  <a:pt x="287389" y="-6453"/>
                  <a:pt x="420624" y="0"/>
                </a:cubicBezTo>
                <a:cubicBezTo>
                  <a:pt x="553859" y="6453"/>
                  <a:pt x="825625" y="29874"/>
                  <a:pt x="1156716" y="0"/>
                </a:cubicBezTo>
                <a:cubicBezTo>
                  <a:pt x="1487807" y="-29874"/>
                  <a:pt x="1467015" y="9632"/>
                  <a:pt x="1577340" y="0"/>
                </a:cubicBezTo>
                <a:cubicBezTo>
                  <a:pt x="1687665" y="-9632"/>
                  <a:pt x="2024250" y="19395"/>
                  <a:pt x="2155698" y="0"/>
                </a:cubicBezTo>
                <a:cubicBezTo>
                  <a:pt x="2287146" y="-19395"/>
                  <a:pt x="2775210" y="-36481"/>
                  <a:pt x="2970657" y="0"/>
                </a:cubicBezTo>
                <a:cubicBezTo>
                  <a:pt x="3166104" y="36481"/>
                  <a:pt x="3456933" y="2822"/>
                  <a:pt x="3627882" y="0"/>
                </a:cubicBezTo>
                <a:cubicBezTo>
                  <a:pt x="3798831" y="-2822"/>
                  <a:pt x="4063535" y="23706"/>
                  <a:pt x="4363974" y="0"/>
                </a:cubicBezTo>
                <a:cubicBezTo>
                  <a:pt x="4664413" y="-23706"/>
                  <a:pt x="4721338" y="-85"/>
                  <a:pt x="4942332" y="0"/>
                </a:cubicBezTo>
                <a:cubicBezTo>
                  <a:pt x="5163326" y="85"/>
                  <a:pt x="5298512" y="10710"/>
                  <a:pt x="5599557" y="0"/>
                </a:cubicBezTo>
                <a:cubicBezTo>
                  <a:pt x="5900603" y="-10710"/>
                  <a:pt x="6095214" y="3467"/>
                  <a:pt x="6414516" y="0"/>
                </a:cubicBezTo>
                <a:cubicBezTo>
                  <a:pt x="6733818" y="-3467"/>
                  <a:pt x="6803711" y="5617"/>
                  <a:pt x="6914007" y="0"/>
                </a:cubicBezTo>
                <a:cubicBezTo>
                  <a:pt x="7024303" y="-5617"/>
                  <a:pt x="7602090" y="-33929"/>
                  <a:pt x="7886700" y="0"/>
                </a:cubicBezTo>
                <a:cubicBezTo>
                  <a:pt x="7886111" y="10802"/>
                  <a:pt x="7886030" y="18406"/>
                  <a:pt x="7886700" y="27432"/>
                </a:cubicBezTo>
                <a:cubicBezTo>
                  <a:pt x="7637258" y="17142"/>
                  <a:pt x="7575695" y="16729"/>
                  <a:pt x="7308342" y="27432"/>
                </a:cubicBezTo>
                <a:cubicBezTo>
                  <a:pt x="7040989" y="38135"/>
                  <a:pt x="7003134" y="44021"/>
                  <a:pt x="6887718" y="27432"/>
                </a:cubicBezTo>
                <a:cubicBezTo>
                  <a:pt x="6772302" y="10843"/>
                  <a:pt x="6488136" y="58247"/>
                  <a:pt x="6230493" y="27432"/>
                </a:cubicBezTo>
                <a:cubicBezTo>
                  <a:pt x="5972851" y="-3383"/>
                  <a:pt x="5929971" y="35622"/>
                  <a:pt x="5731002" y="27432"/>
                </a:cubicBezTo>
                <a:cubicBezTo>
                  <a:pt x="5532033" y="19242"/>
                  <a:pt x="5381360" y="28708"/>
                  <a:pt x="5073777" y="27432"/>
                </a:cubicBezTo>
                <a:cubicBezTo>
                  <a:pt x="4766194" y="26156"/>
                  <a:pt x="4713365" y="29311"/>
                  <a:pt x="4416552" y="27432"/>
                </a:cubicBezTo>
                <a:cubicBezTo>
                  <a:pt x="4119740" y="25553"/>
                  <a:pt x="3915304" y="28418"/>
                  <a:pt x="3759327" y="27432"/>
                </a:cubicBezTo>
                <a:cubicBezTo>
                  <a:pt x="3603351" y="26446"/>
                  <a:pt x="3375414" y="21218"/>
                  <a:pt x="3102102" y="27432"/>
                </a:cubicBezTo>
                <a:cubicBezTo>
                  <a:pt x="2828791" y="33646"/>
                  <a:pt x="2795766" y="19461"/>
                  <a:pt x="2523744" y="27432"/>
                </a:cubicBezTo>
                <a:cubicBezTo>
                  <a:pt x="2251722" y="35403"/>
                  <a:pt x="1947642" y="32293"/>
                  <a:pt x="1787652" y="27432"/>
                </a:cubicBezTo>
                <a:cubicBezTo>
                  <a:pt x="1627662" y="22571"/>
                  <a:pt x="1413335" y="29665"/>
                  <a:pt x="1130427" y="27432"/>
                </a:cubicBezTo>
                <a:cubicBezTo>
                  <a:pt x="847520" y="25199"/>
                  <a:pt x="292942" y="-13628"/>
                  <a:pt x="0" y="27432"/>
                </a:cubicBezTo>
                <a:cubicBezTo>
                  <a:pt x="586" y="19291"/>
                  <a:pt x="-218" y="13009"/>
                  <a:pt x="0" y="0"/>
                </a:cubicBezTo>
                <a:close/>
              </a:path>
              <a:path w="7886700" h="27432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888520" y="-5136"/>
                  <a:pt x="998982" y="0"/>
                </a:cubicBezTo>
                <a:cubicBezTo>
                  <a:pt x="1109444" y="5136"/>
                  <a:pt x="1622600" y="-36529"/>
                  <a:pt x="1813941" y="0"/>
                </a:cubicBezTo>
                <a:cubicBezTo>
                  <a:pt x="2005282" y="36529"/>
                  <a:pt x="2177619" y="19108"/>
                  <a:pt x="2392299" y="0"/>
                </a:cubicBezTo>
                <a:cubicBezTo>
                  <a:pt x="2606979" y="-19108"/>
                  <a:pt x="2788556" y="-21788"/>
                  <a:pt x="2970657" y="0"/>
                </a:cubicBezTo>
                <a:cubicBezTo>
                  <a:pt x="3152758" y="21788"/>
                  <a:pt x="3596738" y="18723"/>
                  <a:pt x="3785616" y="0"/>
                </a:cubicBezTo>
                <a:cubicBezTo>
                  <a:pt x="3974494" y="-18723"/>
                  <a:pt x="4136501" y="9985"/>
                  <a:pt x="4285107" y="0"/>
                </a:cubicBezTo>
                <a:cubicBezTo>
                  <a:pt x="4433713" y="-9985"/>
                  <a:pt x="4710656" y="-6143"/>
                  <a:pt x="5100066" y="0"/>
                </a:cubicBezTo>
                <a:cubicBezTo>
                  <a:pt x="5489476" y="6143"/>
                  <a:pt x="5703885" y="5883"/>
                  <a:pt x="5915025" y="0"/>
                </a:cubicBezTo>
                <a:cubicBezTo>
                  <a:pt x="6126165" y="-5883"/>
                  <a:pt x="6308797" y="30350"/>
                  <a:pt x="6572250" y="0"/>
                </a:cubicBezTo>
                <a:cubicBezTo>
                  <a:pt x="6835703" y="-30350"/>
                  <a:pt x="7286910" y="4832"/>
                  <a:pt x="7886700" y="0"/>
                </a:cubicBezTo>
                <a:cubicBezTo>
                  <a:pt x="7885340" y="10164"/>
                  <a:pt x="7886783" y="19377"/>
                  <a:pt x="7886700" y="27432"/>
                </a:cubicBezTo>
                <a:cubicBezTo>
                  <a:pt x="7752936" y="37838"/>
                  <a:pt x="7671143" y="22240"/>
                  <a:pt x="7466076" y="27432"/>
                </a:cubicBezTo>
                <a:cubicBezTo>
                  <a:pt x="7261009" y="32624"/>
                  <a:pt x="7039949" y="45892"/>
                  <a:pt x="6651117" y="27432"/>
                </a:cubicBezTo>
                <a:cubicBezTo>
                  <a:pt x="6262285" y="8972"/>
                  <a:pt x="6379660" y="21432"/>
                  <a:pt x="6151626" y="27432"/>
                </a:cubicBezTo>
                <a:cubicBezTo>
                  <a:pt x="5923592" y="33432"/>
                  <a:pt x="5816137" y="49453"/>
                  <a:pt x="5494401" y="27432"/>
                </a:cubicBezTo>
                <a:cubicBezTo>
                  <a:pt x="5172665" y="5411"/>
                  <a:pt x="5022009" y="14146"/>
                  <a:pt x="4679442" y="27432"/>
                </a:cubicBezTo>
                <a:cubicBezTo>
                  <a:pt x="4336875" y="40718"/>
                  <a:pt x="4169241" y="-4552"/>
                  <a:pt x="4022217" y="27432"/>
                </a:cubicBezTo>
                <a:cubicBezTo>
                  <a:pt x="3875193" y="59416"/>
                  <a:pt x="3723776" y="46198"/>
                  <a:pt x="3601593" y="27432"/>
                </a:cubicBezTo>
                <a:cubicBezTo>
                  <a:pt x="3479410" y="8666"/>
                  <a:pt x="3283834" y="20447"/>
                  <a:pt x="3102102" y="27432"/>
                </a:cubicBezTo>
                <a:cubicBezTo>
                  <a:pt x="2920370" y="34417"/>
                  <a:pt x="2467386" y="35404"/>
                  <a:pt x="2287143" y="27432"/>
                </a:cubicBezTo>
                <a:cubicBezTo>
                  <a:pt x="2106900" y="19460"/>
                  <a:pt x="1798848" y="59556"/>
                  <a:pt x="1629918" y="27432"/>
                </a:cubicBezTo>
                <a:cubicBezTo>
                  <a:pt x="1460989" y="-4692"/>
                  <a:pt x="1324115" y="34913"/>
                  <a:pt x="1130427" y="27432"/>
                </a:cubicBezTo>
                <a:cubicBezTo>
                  <a:pt x="936739" y="19951"/>
                  <a:pt x="302034" y="30143"/>
                  <a:pt x="0" y="27432"/>
                </a:cubicBezTo>
                <a:cubicBezTo>
                  <a:pt x="-383" y="21019"/>
                  <a:pt x="-503" y="1243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C8A142-CC08-A891-F29D-CCCC51DC9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green and black pattern of leaves&#10;&#10;Description automatically generated">
            <a:extLst>
              <a:ext uri="{FF2B5EF4-FFF2-40B4-BE49-F238E27FC236}">
                <a16:creationId xmlns:a16="http://schemas.microsoft.com/office/drawing/2014/main" id="{6436F892-32AB-0453-4EC1-588F96DE6AE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t="5418" b="19582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DA0221-7CB0-708D-C786-E30E78F15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853673"/>
            <a:ext cx="3017520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7200" dirty="0"/>
              <a:t>Our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CA684A-8B85-3AD3-18E4-12923A68C5E1}"/>
              </a:ext>
            </a:extLst>
          </p:cNvPr>
          <p:cNvSpPr txBox="1"/>
          <p:nvPr/>
        </p:nvSpPr>
        <p:spPr>
          <a:xfrm>
            <a:off x="4199312" y="853673"/>
            <a:ext cx="4286250" cy="5004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defTabSz="914400">
              <a:spcAft>
                <a:spcPts val="600"/>
              </a:spcAft>
            </a:pPr>
            <a:r>
              <a:rPr lang="en-US" sz="6000" b="1" dirty="0"/>
              <a:t>Used Random Forest to predict closeness and betweenness centralities</a:t>
            </a:r>
            <a:r>
              <a:rPr lang="en-US" sz="6600" b="1" dirty="0"/>
              <a:t>.</a:t>
            </a:r>
          </a:p>
        </p:txBody>
      </p:sp>
      <p:sp>
        <p:nvSpPr>
          <p:cNvPr id="13" name="sketchy content container">
            <a:extLst>
              <a:ext uri="{FF2B5EF4-FFF2-40B4-BE49-F238E27FC236}">
                <a16:creationId xmlns:a16="http://schemas.microsoft.com/office/drawing/2014/main" id="{18515668-12F7-1E6B-05E0-D0858AB5A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9190" y="493776"/>
            <a:ext cx="4672203" cy="5722227"/>
          </a:xfrm>
          <a:custGeom>
            <a:avLst/>
            <a:gdLst>
              <a:gd name="connsiteX0" fmla="*/ 0 w 4672203"/>
              <a:gd name="connsiteY0" fmla="*/ 0 h 5722227"/>
              <a:gd name="connsiteX1" fmla="*/ 620736 w 4672203"/>
              <a:gd name="connsiteY1" fmla="*/ 0 h 5722227"/>
              <a:gd name="connsiteX2" fmla="*/ 1148027 w 4672203"/>
              <a:gd name="connsiteY2" fmla="*/ 0 h 5722227"/>
              <a:gd name="connsiteX3" fmla="*/ 1908929 w 4672203"/>
              <a:gd name="connsiteY3" fmla="*/ 0 h 5722227"/>
              <a:gd name="connsiteX4" fmla="*/ 2529664 w 4672203"/>
              <a:gd name="connsiteY4" fmla="*/ 0 h 5722227"/>
              <a:gd name="connsiteX5" fmla="*/ 3150400 w 4672203"/>
              <a:gd name="connsiteY5" fmla="*/ 0 h 5722227"/>
              <a:gd name="connsiteX6" fmla="*/ 3911301 w 4672203"/>
              <a:gd name="connsiteY6" fmla="*/ 0 h 5722227"/>
              <a:gd name="connsiteX7" fmla="*/ 4672203 w 4672203"/>
              <a:gd name="connsiteY7" fmla="*/ 0 h 5722227"/>
              <a:gd name="connsiteX8" fmla="*/ 4672203 w 4672203"/>
              <a:gd name="connsiteY8" fmla="*/ 750248 h 5722227"/>
              <a:gd name="connsiteX9" fmla="*/ 4672203 w 4672203"/>
              <a:gd name="connsiteY9" fmla="*/ 1271606 h 5722227"/>
              <a:gd name="connsiteX10" fmla="*/ 4672203 w 4672203"/>
              <a:gd name="connsiteY10" fmla="*/ 1792964 h 5722227"/>
              <a:gd name="connsiteX11" fmla="*/ 4672203 w 4672203"/>
              <a:gd name="connsiteY11" fmla="*/ 2428767 h 5722227"/>
              <a:gd name="connsiteX12" fmla="*/ 4672203 w 4672203"/>
              <a:gd name="connsiteY12" fmla="*/ 3121793 h 5722227"/>
              <a:gd name="connsiteX13" fmla="*/ 4672203 w 4672203"/>
              <a:gd name="connsiteY13" fmla="*/ 3585929 h 5722227"/>
              <a:gd name="connsiteX14" fmla="*/ 4672203 w 4672203"/>
              <a:gd name="connsiteY14" fmla="*/ 4221732 h 5722227"/>
              <a:gd name="connsiteX15" fmla="*/ 4672203 w 4672203"/>
              <a:gd name="connsiteY15" fmla="*/ 4857535 h 5722227"/>
              <a:gd name="connsiteX16" fmla="*/ 4672203 w 4672203"/>
              <a:gd name="connsiteY16" fmla="*/ 5722227 h 5722227"/>
              <a:gd name="connsiteX17" fmla="*/ 3958023 w 4672203"/>
              <a:gd name="connsiteY17" fmla="*/ 5722227 h 5722227"/>
              <a:gd name="connsiteX18" fmla="*/ 3290566 w 4672203"/>
              <a:gd name="connsiteY18" fmla="*/ 5722227 h 5722227"/>
              <a:gd name="connsiteX19" fmla="*/ 2763274 w 4672203"/>
              <a:gd name="connsiteY19" fmla="*/ 5722227 h 5722227"/>
              <a:gd name="connsiteX20" fmla="*/ 2189261 w 4672203"/>
              <a:gd name="connsiteY20" fmla="*/ 5722227 h 5722227"/>
              <a:gd name="connsiteX21" fmla="*/ 1428359 w 4672203"/>
              <a:gd name="connsiteY21" fmla="*/ 5722227 h 5722227"/>
              <a:gd name="connsiteX22" fmla="*/ 760902 w 4672203"/>
              <a:gd name="connsiteY22" fmla="*/ 5722227 h 5722227"/>
              <a:gd name="connsiteX23" fmla="*/ 0 w 4672203"/>
              <a:gd name="connsiteY23" fmla="*/ 5722227 h 5722227"/>
              <a:gd name="connsiteX24" fmla="*/ 0 w 4672203"/>
              <a:gd name="connsiteY24" fmla="*/ 5086424 h 5722227"/>
              <a:gd name="connsiteX25" fmla="*/ 0 w 4672203"/>
              <a:gd name="connsiteY25" fmla="*/ 4622288 h 5722227"/>
              <a:gd name="connsiteX26" fmla="*/ 0 w 4672203"/>
              <a:gd name="connsiteY26" fmla="*/ 4158152 h 5722227"/>
              <a:gd name="connsiteX27" fmla="*/ 0 w 4672203"/>
              <a:gd name="connsiteY27" fmla="*/ 3465126 h 5722227"/>
              <a:gd name="connsiteX28" fmla="*/ 0 w 4672203"/>
              <a:gd name="connsiteY28" fmla="*/ 2943768 h 5722227"/>
              <a:gd name="connsiteX29" fmla="*/ 0 w 4672203"/>
              <a:gd name="connsiteY29" fmla="*/ 2193520 h 5722227"/>
              <a:gd name="connsiteX30" fmla="*/ 0 w 4672203"/>
              <a:gd name="connsiteY30" fmla="*/ 1614940 h 5722227"/>
              <a:gd name="connsiteX31" fmla="*/ 0 w 4672203"/>
              <a:gd name="connsiteY31" fmla="*/ 1150803 h 5722227"/>
              <a:gd name="connsiteX32" fmla="*/ 0 w 4672203"/>
              <a:gd name="connsiteY32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72203" h="5722227" extrusionOk="0">
                <a:moveTo>
                  <a:pt x="0" y="0"/>
                </a:moveTo>
                <a:cubicBezTo>
                  <a:pt x="186732" y="-3296"/>
                  <a:pt x="388938" y="-25607"/>
                  <a:pt x="620736" y="0"/>
                </a:cubicBezTo>
                <a:cubicBezTo>
                  <a:pt x="852534" y="25607"/>
                  <a:pt x="965862" y="-20204"/>
                  <a:pt x="1148027" y="0"/>
                </a:cubicBezTo>
                <a:cubicBezTo>
                  <a:pt x="1330192" y="20204"/>
                  <a:pt x="1682800" y="5923"/>
                  <a:pt x="1908929" y="0"/>
                </a:cubicBezTo>
                <a:cubicBezTo>
                  <a:pt x="2135058" y="-5923"/>
                  <a:pt x="2320754" y="-17866"/>
                  <a:pt x="2529664" y="0"/>
                </a:cubicBezTo>
                <a:cubicBezTo>
                  <a:pt x="2738574" y="17866"/>
                  <a:pt x="2977201" y="15678"/>
                  <a:pt x="3150400" y="0"/>
                </a:cubicBezTo>
                <a:cubicBezTo>
                  <a:pt x="3323599" y="-15678"/>
                  <a:pt x="3752275" y="26639"/>
                  <a:pt x="3911301" y="0"/>
                </a:cubicBezTo>
                <a:cubicBezTo>
                  <a:pt x="4070327" y="-26639"/>
                  <a:pt x="4307234" y="-33315"/>
                  <a:pt x="4672203" y="0"/>
                </a:cubicBezTo>
                <a:cubicBezTo>
                  <a:pt x="4643785" y="151106"/>
                  <a:pt x="4649014" y="542847"/>
                  <a:pt x="4672203" y="750248"/>
                </a:cubicBezTo>
                <a:cubicBezTo>
                  <a:pt x="4695392" y="957649"/>
                  <a:pt x="4667099" y="1013278"/>
                  <a:pt x="4672203" y="1271606"/>
                </a:cubicBezTo>
                <a:cubicBezTo>
                  <a:pt x="4677307" y="1529934"/>
                  <a:pt x="4696383" y="1678874"/>
                  <a:pt x="4672203" y="1792964"/>
                </a:cubicBezTo>
                <a:cubicBezTo>
                  <a:pt x="4648023" y="1907054"/>
                  <a:pt x="4672783" y="2249609"/>
                  <a:pt x="4672203" y="2428767"/>
                </a:cubicBezTo>
                <a:cubicBezTo>
                  <a:pt x="4671623" y="2607925"/>
                  <a:pt x="4665079" y="2952359"/>
                  <a:pt x="4672203" y="3121793"/>
                </a:cubicBezTo>
                <a:cubicBezTo>
                  <a:pt x="4679327" y="3291227"/>
                  <a:pt x="4662966" y="3392984"/>
                  <a:pt x="4672203" y="3585929"/>
                </a:cubicBezTo>
                <a:cubicBezTo>
                  <a:pt x="4681440" y="3778874"/>
                  <a:pt x="4663528" y="4083079"/>
                  <a:pt x="4672203" y="4221732"/>
                </a:cubicBezTo>
                <a:cubicBezTo>
                  <a:pt x="4680878" y="4360385"/>
                  <a:pt x="4699354" y="4659120"/>
                  <a:pt x="4672203" y="4857535"/>
                </a:cubicBezTo>
                <a:cubicBezTo>
                  <a:pt x="4645052" y="5055950"/>
                  <a:pt x="4688563" y="5364799"/>
                  <a:pt x="4672203" y="5722227"/>
                </a:cubicBezTo>
                <a:cubicBezTo>
                  <a:pt x="4416209" y="5713249"/>
                  <a:pt x="4307868" y="5739562"/>
                  <a:pt x="3958023" y="5722227"/>
                </a:cubicBezTo>
                <a:cubicBezTo>
                  <a:pt x="3608178" y="5704892"/>
                  <a:pt x="3576363" y="5732699"/>
                  <a:pt x="3290566" y="5722227"/>
                </a:cubicBezTo>
                <a:cubicBezTo>
                  <a:pt x="3004769" y="5711755"/>
                  <a:pt x="2964899" y="5726994"/>
                  <a:pt x="2763274" y="5722227"/>
                </a:cubicBezTo>
                <a:cubicBezTo>
                  <a:pt x="2561649" y="5717460"/>
                  <a:pt x="2380243" y="5710789"/>
                  <a:pt x="2189261" y="5722227"/>
                </a:cubicBezTo>
                <a:cubicBezTo>
                  <a:pt x="1998279" y="5733665"/>
                  <a:pt x="1781759" y="5759437"/>
                  <a:pt x="1428359" y="5722227"/>
                </a:cubicBezTo>
                <a:cubicBezTo>
                  <a:pt x="1074959" y="5685017"/>
                  <a:pt x="995764" y="5734876"/>
                  <a:pt x="760902" y="5722227"/>
                </a:cubicBezTo>
                <a:cubicBezTo>
                  <a:pt x="526040" y="5709578"/>
                  <a:pt x="366976" y="5698082"/>
                  <a:pt x="0" y="5722227"/>
                </a:cubicBezTo>
                <a:cubicBezTo>
                  <a:pt x="13253" y="5532714"/>
                  <a:pt x="-27010" y="5388579"/>
                  <a:pt x="0" y="5086424"/>
                </a:cubicBezTo>
                <a:cubicBezTo>
                  <a:pt x="27010" y="4784269"/>
                  <a:pt x="1316" y="4790856"/>
                  <a:pt x="0" y="4622288"/>
                </a:cubicBezTo>
                <a:cubicBezTo>
                  <a:pt x="-1316" y="4453720"/>
                  <a:pt x="-17889" y="4329685"/>
                  <a:pt x="0" y="4158152"/>
                </a:cubicBezTo>
                <a:cubicBezTo>
                  <a:pt x="17889" y="3986619"/>
                  <a:pt x="29957" y="3697891"/>
                  <a:pt x="0" y="3465126"/>
                </a:cubicBezTo>
                <a:cubicBezTo>
                  <a:pt x="-29957" y="3232361"/>
                  <a:pt x="-11215" y="3087732"/>
                  <a:pt x="0" y="2943768"/>
                </a:cubicBezTo>
                <a:cubicBezTo>
                  <a:pt x="11215" y="2799804"/>
                  <a:pt x="20310" y="2436665"/>
                  <a:pt x="0" y="2193520"/>
                </a:cubicBezTo>
                <a:cubicBezTo>
                  <a:pt x="-20310" y="1950375"/>
                  <a:pt x="1394" y="1814798"/>
                  <a:pt x="0" y="1614940"/>
                </a:cubicBezTo>
                <a:cubicBezTo>
                  <a:pt x="-1394" y="1415082"/>
                  <a:pt x="17016" y="1343257"/>
                  <a:pt x="0" y="1150803"/>
                </a:cubicBezTo>
                <a:cubicBezTo>
                  <a:pt x="-17016" y="958349"/>
                  <a:pt x="1173" y="37471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D4661F-F43B-2618-EE0C-4C17676E41F9}"/>
              </a:ext>
            </a:extLst>
          </p:cNvPr>
          <p:cNvSpPr txBox="1">
            <a:spLocks/>
          </p:cNvSpPr>
          <p:nvPr/>
        </p:nvSpPr>
        <p:spPr>
          <a:xfrm>
            <a:off x="302895" y="-6449568"/>
            <a:ext cx="8535924" cy="1636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/>
              <a:t>Global Flight Network</a:t>
            </a:r>
            <a:endParaRPr lang="en-US" sz="8000" dirty="0"/>
          </a:p>
        </p:txBody>
      </p:sp>
      <p:pic>
        <p:nvPicPr>
          <p:cNvPr id="7" name="Picture 6" descr="A map of the world with red dots&#10;&#10;Description automatically generated">
            <a:extLst>
              <a:ext uri="{FF2B5EF4-FFF2-40B4-BE49-F238E27FC236}">
                <a16:creationId xmlns:a16="http://schemas.microsoft.com/office/drawing/2014/main" id="{7B7F55FA-19AA-DA65-6319-84609A771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16" y="-4787309"/>
            <a:ext cx="8629882" cy="442732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C44BE30-743C-4B93-1222-CA1D3714B8B8}"/>
              </a:ext>
            </a:extLst>
          </p:cNvPr>
          <p:cNvSpPr txBox="1">
            <a:spLocks/>
          </p:cNvSpPr>
          <p:nvPr/>
        </p:nvSpPr>
        <p:spPr>
          <a:xfrm>
            <a:off x="-3672840" y="853673"/>
            <a:ext cx="3017520" cy="5004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9600" b="1" dirty="0"/>
              <a:t>Key Metrics</a:t>
            </a:r>
          </a:p>
        </p:txBody>
      </p:sp>
    </p:spTree>
    <p:extLst>
      <p:ext uri="{BB962C8B-B14F-4D97-AF65-F5344CB8AC3E}">
        <p14:creationId xmlns:p14="http://schemas.microsoft.com/office/powerpoint/2010/main" val="2965394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05F20B-E90E-08D1-AC13-1802FFD12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1F5693-A791-41E3-08BB-D45AB71E0E9C}"/>
              </a:ext>
            </a:extLst>
          </p:cNvPr>
          <p:cNvSpPr txBox="1">
            <a:spLocks/>
          </p:cNvSpPr>
          <p:nvPr/>
        </p:nvSpPr>
        <p:spPr>
          <a:xfrm>
            <a:off x="480060" y="853673"/>
            <a:ext cx="3017520" cy="5004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"/>
              <a:t>Our Approach</a:t>
            </a:r>
            <a:endParaRPr lang="en-US" sz="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0DB54B-D18D-8D09-33A2-D6BCA074FD71}"/>
              </a:ext>
            </a:extLst>
          </p:cNvPr>
          <p:cNvSpPr txBox="1"/>
          <p:nvPr/>
        </p:nvSpPr>
        <p:spPr>
          <a:xfrm>
            <a:off x="4199312" y="853673"/>
            <a:ext cx="4286250" cy="5004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" dirty="0"/>
          </a:p>
          <a:p>
            <a:pPr defTabSz="914400">
              <a:spcAft>
                <a:spcPts val="600"/>
              </a:spcAft>
            </a:pPr>
            <a:r>
              <a:rPr lang="en-US" sz="100" b="1" dirty="0"/>
              <a:t>Used Random Forest to predict closeness and betweenness centralities.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DBF5C6-26CB-5BF8-50BA-5335D3796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49" y="1709928"/>
            <a:ext cx="7886700" cy="27432"/>
          </a:xfrm>
          <a:custGeom>
            <a:avLst/>
            <a:gdLst>
              <a:gd name="connsiteX0" fmla="*/ 0 w 7886700"/>
              <a:gd name="connsiteY0" fmla="*/ 0 h 27432"/>
              <a:gd name="connsiteX1" fmla="*/ 420624 w 7886700"/>
              <a:gd name="connsiteY1" fmla="*/ 0 h 27432"/>
              <a:gd name="connsiteX2" fmla="*/ 1156716 w 7886700"/>
              <a:gd name="connsiteY2" fmla="*/ 0 h 27432"/>
              <a:gd name="connsiteX3" fmla="*/ 1577340 w 7886700"/>
              <a:gd name="connsiteY3" fmla="*/ 0 h 27432"/>
              <a:gd name="connsiteX4" fmla="*/ 2155698 w 7886700"/>
              <a:gd name="connsiteY4" fmla="*/ 0 h 27432"/>
              <a:gd name="connsiteX5" fmla="*/ 2970657 w 7886700"/>
              <a:gd name="connsiteY5" fmla="*/ 0 h 27432"/>
              <a:gd name="connsiteX6" fmla="*/ 3627882 w 7886700"/>
              <a:gd name="connsiteY6" fmla="*/ 0 h 27432"/>
              <a:gd name="connsiteX7" fmla="*/ 4363974 w 7886700"/>
              <a:gd name="connsiteY7" fmla="*/ 0 h 27432"/>
              <a:gd name="connsiteX8" fmla="*/ 4942332 w 7886700"/>
              <a:gd name="connsiteY8" fmla="*/ 0 h 27432"/>
              <a:gd name="connsiteX9" fmla="*/ 5599557 w 7886700"/>
              <a:gd name="connsiteY9" fmla="*/ 0 h 27432"/>
              <a:gd name="connsiteX10" fmla="*/ 6414516 w 7886700"/>
              <a:gd name="connsiteY10" fmla="*/ 0 h 27432"/>
              <a:gd name="connsiteX11" fmla="*/ 6914007 w 7886700"/>
              <a:gd name="connsiteY11" fmla="*/ 0 h 27432"/>
              <a:gd name="connsiteX12" fmla="*/ 7886700 w 7886700"/>
              <a:gd name="connsiteY12" fmla="*/ 0 h 27432"/>
              <a:gd name="connsiteX13" fmla="*/ 7886700 w 7886700"/>
              <a:gd name="connsiteY13" fmla="*/ 27432 h 27432"/>
              <a:gd name="connsiteX14" fmla="*/ 7308342 w 7886700"/>
              <a:gd name="connsiteY14" fmla="*/ 27432 h 27432"/>
              <a:gd name="connsiteX15" fmla="*/ 6887718 w 7886700"/>
              <a:gd name="connsiteY15" fmla="*/ 27432 h 27432"/>
              <a:gd name="connsiteX16" fmla="*/ 6230493 w 7886700"/>
              <a:gd name="connsiteY16" fmla="*/ 27432 h 27432"/>
              <a:gd name="connsiteX17" fmla="*/ 5731002 w 7886700"/>
              <a:gd name="connsiteY17" fmla="*/ 27432 h 27432"/>
              <a:gd name="connsiteX18" fmla="*/ 5073777 w 7886700"/>
              <a:gd name="connsiteY18" fmla="*/ 27432 h 27432"/>
              <a:gd name="connsiteX19" fmla="*/ 4416552 w 7886700"/>
              <a:gd name="connsiteY19" fmla="*/ 27432 h 27432"/>
              <a:gd name="connsiteX20" fmla="*/ 3759327 w 7886700"/>
              <a:gd name="connsiteY20" fmla="*/ 27432 h 27432"/>
              <a:gd name="connsiteX21" fmla="*/ 3102102 w 7886700"/>
              <a:gd name="connsiteY21" fmla="*/ 27432 h 27432"/>
              <a:gd name="connsiteX22" fmla="*/ 2523744 w 7886700"/>
              <a:gd name="connsiteY22" fmla="*/ 27432 h 27432"/>
              <a:gd name="connsiteX23" fmla="*/ 1787652 w 7886700"/>
              <a:gd name="connsiteY23" fmla="*/ 27432 h 27432"/>
              <a:gd name="connsiteX24" fmla="*/ 1130427 w 7886700"/>
              <a:gd name="connsiteY24" fmla="*/ 27432 h 27432"/>
              <a:gd name="connsiteX25" fmla="*/ 0 w 7886700"/>
              <a:gd name="connsiteY25" fmla="*/ 27432 h 27432"/>
              <a:gd name="connsiteX26" fmla="*/ 0 w 7886700"/>
              <a:gd name="connsiteY2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86700" h="27432" fill="none" extrusionOk="0">
                <a:moveTo>
                  <a:pt x="0" y="0"/>
                </a:moveTo>
                <a:cubicBezTo>
                  <a:pt x="157525" y="2723"/>
                  <a:pt x="287389" y="-6453"/>
                  <a:pt x="420624" y="0"/>
                </a:cubicBezTo>
                <a:cubicBezTo>
                  <a:pt x="553859" y="6453"/>
                  <a:pt x="825625" y="29874"/>
                  <a:pt x="1156716" y="0"/>
                </a:cubicBezTo>
                <a:cubicBezTo>
                  <a:pt x="1487807" y="-29874"/>
                  <a:pt x="1467015" y="9632"/>
                  <a:pt x="1577340" y="0"/>
                </a:cubicBezTo>
                <a:cubicBezTo>
                  <a:pt x="1687665" y="-9632"/>
                  <a:pt x="2024250" y="19395"/>
                  <a:pt x="2155698" y="0"/>
                </a:cubicBezTo>
                <a:cubicBezTo>
                  <a:pt x="2287146" y="-19395"/>
                  <a:pt x="2775210" y="-36481"/>
                  <a:pt x="2970657" y="0"/>
                </a:cubicBezTo>
                <a:cubicBezTo>
                  <a:pt x="3166104" y="36481"/>
                  <a:pt x="3456933" y="2822"/>
                  <a:pt x="3627882" y="0"/>
                </a:cubicBezTo>
                <a:cubicBezTo>
                  <a:pt x="3798831" y="-2822"/>
                  <a:pt x="4063535" y="23706"/>
                  <a:pt x="4363974" y="0"/>
                </a:cubicBezTo>
                <a:cubicBezTo>
                  <a:pt x="4664413" y="-23706"/>
                  <a:pt x="4721338" y="-85"/>
                  <a:pt x="4942332" y="0"/>
                </a:cubicBezTo>
                <a:cubicBezTo>
                  <a:pt x="5163326" y="85"/>
                  <a:pt x="5298512" y="10710"/>
                  <a:pt x="5599557" y="0"/>
                </a:cubicBezTo>
                <a:cubicBezTo>
                  <a:pt x="5900603" y="-10710"/>
                  <a:pt x="6095214" y="3467"/>
                  <a:pt x="6414516" y="0"/>
                </a:cubicBezTo>
                <a:cubicBezTo>
                  <a:pt x="6733818" y="-3467"/>
                  <a:pt x="6803711" y="5617"/>
                  <a:pt x="6914007" y="0"/>
                </a:cubicBezTo>
                <a:cubicBezTo>
                  <a:pt x="7024303" y="-5617"/>
                  <a:pt x="7602090" y="-33929"/>
                  <a:pt x="7886700" y="0"/>
                </a:cubicBezTo>
                <a:cubicBezTo>
                  <a:pt x="7886111" y="10802"/>
                  <a:pt x="7886030" y="18406"/>
                  <a:pt x="7886700" y="27432"/>
                </a:cubicBezTo>
                <a:cubicBezTo>
                  <a:pt x="7637258" y="17142"/>
                  <a:pt x="7575695" y="16729"/>
                  <a:pt x="7308342" y="27432"/>
                </a:cubicBezTo>
                <a:cubicBezTo>
                  <a:pt x="7040989" y="38135"/>
                  <a:pt x="7003134" y="44021"/>
                  <a:pt x="6887718" y="27432"/>
                </a:cubicBezTo>
                <a:cubicBezTo>
                  <a:pt x="6772302" y="10843"/>
                  <a:pt x="6488136" y="58247"/>
                  <a:pt x="6230493" y="27432"/>
                </a:cubicBezTo>
                <a:cubicBezTo>
                  <a:pt x="5972851" y="-3383"/>
                  <a:pt x="5929971" y="35622"/>
                  <a:pt x="5731002" y="27432"/>
                </a:cubicBezTo>
                <a:cubicBezTo>
                  <a:pt x="5532033" y="19242"/>
                  <a:pt x="5381360" y="28708"/>
                  <a:pt x="5073777" y="27432"/>
                </a:cubicBezTo>
                <a:cubicBezTo>
                  <a:pt x="4766194" y="26156"/>
                  <a:pt x="4713365" y="29311"/>
                  <a:pt x="4416552" y="27432"/>
                </a:cubicBezTo>
                <a:cubicBezTo>
                  <a:pt x="4119740" y="25553"/>
                  <a:pt x="3915304" y="28418"/>
                  <a:pt x="3759327" y="27432"/>
                </a:cubicBezTo>
                <a:cubicBezTo>
                  <a:pt x="3603351" y="26446"/>
                  <a:pt x="3375414" y="21218"/>
                  <a:pt x="3102102" y="27432"/>
                </a:cubicBezTo>
                <a:cubicBezTo>
                  <a:pt x="2828791" y="33646"/>
                  <a:pt x="2795766" y="19461"/>
                  <a:pt x="2523744" y="27432"/>
                </a:cubicBezTo>
                <a:cubicBezTo>
                  <a:pt x="2251722" y="35403"/>
                  <a:pt x="1947642" y="32293"/>
                  <a:pt x="1787652" y="27432"/>
                </a:cubicBezTo>
                <a:cubicBezTo>
                  <a:pt x="1627662" y="22571"/>
                  <a:pt x="1413335" y="29665"/>
                  <a:pt x="1130427" y="27432"/>
                </a:cubicBezTo>
                <a:cubicBezTo>
                  <a:pt x="847520" y="25199"/>
                  <a:pt x="292942" y="-13628"/>
                  <a:pt x="0" y="27432"/>
                </a:cubicBezTo>
                <a:cubicBezTo>
                  <a:pt x="586" y="19291"/>
                  <a:pt x="-218" y="13009"/>
                  <a:pt x="0" y="0"/>
                </a:cubicBezTo>
                <a:close/>
              </a:path>
              <a:path w="7886700" h="27432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888520" y="-5136"/>
                  <a:pt x="998982" y="0"/>
                </a:cubicBezTo>
                <a:cubicBezTo>
                  <a:pt x="1109444" y="5136"/>
                  <a:pt x="1622600" y="-36529"/>
                  <a:pt x="1813941" y="0"/>
                </a:cubicBezTo>
                <a:cubicBezTo>
                  <a:pt x="2005282" y="36529"/>
                  <a:pt x="2177619" y="19108"/>
                  <a:pt x="2392299" y="0"/>
                </a:cubicBezTo>
                <a:cubicBezTo>
                  <a:pt x="2606979" y="-19108"/>
                  <a:pt x="2788556" y="-21788"/>
                  <a:pt x="2970657" y="0"/>
                </a:cubicBezTo>
                <a:cubicBezTo>
                  <a:pt x="3152758" y="21788"/>
                  <a:pt x="3596738" y="18723"/>
                  <a:pt x="3785616" y="0"/>
                </a:cubicBezTo>
                <a:cubicBezTo>
                  <a:pt x="3974494" y="-18723"/>
                  <a:pt x="4136501" y="9985"/>
                  <a:pt x="4285107" y="0"/>
                </a:cubicBezTo>
                <a:cubicBezTo>
                  <a:pt x="4433713" y="-9985"/>
                  <a:pt x="4710656" y="-6143"/>
                  <a:pt x="5100066" y="0"/>
                </a:cubicBezTo>
                <a:cubicBezTo>
                  <a:pt x="5489476" y="6143"/>
                  <a:pt x="5703885" y="5883"/>
                  <a:pt x="5915025" y="0"/>
                </a:cubicBezTo>
                <a:cubicBezTo>
                  <a:pt x="6126165" y="-5883"/>
                  <a:pt x="6308797" y="30350"/>
                  <a:pt x="6572250" y="0"/>
                </a:cubicBezTo>
                <a:cubicBezTo>
                  <a:pt x="6835703" y="-30350"/>
                  <a:pt x="7286910" y="4832"/>
                  <a:pt x="7886700" y="0"/>
                </a:cubicBezTo>
                <a:cubicBezTo>
                  <a:pt x="7885340" y="10164"/>
                  <a:pt x="7886783" y="19377"/>
                  <a:pt x="7886700" y="27432"/>
                </a:cubicBezTo>
                <a:cubicBezTo>
                  <a:pt x="7752936" y="37838"/>
                  <a:pt x="7671143" y="22240"/>
                  <a:pt x="7466076" y="27432"/>
                </a:cubicBezTo>
                <a:cubicBezTo>
                  <a:pt x="7261009" y="32624"/>
                  <a:pt x="7039949" y="45892"/>
                  <a:pt x="6651117" y="27432"/>
                </a:cubicBezTo>
                <a:cubicBezTo>
                  <a:pt x="6262285" y="8972"/>
                  <a:pt x="6379660" y="21432"/>
                  <a:pt x="6151626" y="27432"/>
                </a:cubicBezTo>
                <a:cubicBezTo>
                  <a:pt x="5923592" y="33432"/>
                  <a:pt x="5816137" y="49453"/>
                  <a:pt x="5494401" y="27432"/>
                </a:cubicBezTo>
                <a:cubicBezTo>
                  <a:pt x="5172665" y="5411"/>
                  <a:pt x="5022009" y="14146"/>
                  <a:pt x="4679442" y="27432"/>
                </a:cubicBezTo>
                <a:cubicBezTo>
                  <a:pt x="4336875" y="40718"/>
                  <a:pt x="4169241" y="-4552"/>
                  <a:pt x="4022217" y="27432"/>
                </a:cubicBezTo>
                <a:cubicBezTo>
                  <a:pt x="3875193" y="59416"/>
                  <a:pt x="3723776" y="46198"/>
                  <a:pt x="3601593" y="27432"/>
                </a:cubicBezTo>
                <a:cubicBezTo>
                  <a:pt x="3479410" y="8666"/>
                  <a:pt x="3283834" y="20447"/>
                  <a:pt x="3102102" y="27432"/>
                </a:cubicBezTo>
                <a:cubicBezTo>
                  <a:pt x="2920370" y="34417"/>
                  <a:pt x="2467386" y="35404"/>
                  <a:pt x="2287143" y="27432"/>
                </a:cubicBezTo>
                <a:cubicBezTo>
                  <a:pt x="2106900" y="19460"/>
                  <a:pt x="1798848" y="59556"/>
                  <a:pt x="1629918" y="27432"/>
                </a:cubicBezTo>
                <a:cubicBezTo>
                  <a:pt x="1460989" y="-4692"/>
                  <a:pt x="1324115" y="34913"/>
                  <a:pt x="1130427" y="27432"/>
                </a:cubicBezTo>
                <a:cubicBezTo>
                  <a:pt x="936739" y="19951"/>
                  <a:pt x="302034" y="30143"/>
                  <a:pt x="0" y="27432"/>
                </a:cubicBezTo>
                <a:cubicBezTo>
                  <a:pt x="-383" y="21019"/>
                  <a:pt x="-503" y="1243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AAB85BB-705F-529D-9205-C9433726B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green and black pattern of leaves&#10;&#10;Description automatically generated">
            <a:extLst>
              <a:ext uri="{FF2B5EF4-FFF2-40B4-BE49-F238E27FC236}">
                <a16:creationId xmlns:a16="http://schemas.microsoft.com/office/drawing/2014/main" id="{1278BF58-B33D-CC77-1105-8FC80A76B5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t="5418" b="19582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86E956-13F5-1998-1C08-7EE2310A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853673"/>
            <a:ext cx="3017520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9600" b="1" dirty="0"/>
              <a:t>Key 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0137B-732C-BF2D-55E4-30D1A8AAD60D}"/>
              </a:ext>
            </a:extLst>
          </p:cNvPr>
          <p:cNvSpPr txBox="1"/>
          <p:nvPr/>
        </p:nvSpPr>
        <p:spPr>
          <a:xfrm>
            <a:off x="4185432" y="694158"/>
            <a:ext cx="4279717" cy="5321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28600" lvl="1" defTabSz="914400">
              <a:spcAft>
                <a:spcPts val="600"/>
              </a:spcAft>
            </a:pPr>
            <a:r>
              <a:rPr lang="en-US" sz="4200" b="1" dirty="0"/>
              <a:t>Closeness Centrality: 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4200" b="1" dirty="0"/>
              <a:t>R² = 0.85, MSE = 0.00034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4200" b="1" dirty="0"/>
              <a:t>Betweenness Centrality: 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4200" b="1" dirty="0"/>
              <a:t>R² = 0.69, MSE = 0.000009</a:t>
            </a:r>
          </a:p>
          <a:p>
            <a:pPr defTabSz="914400">
              <a:spcAft>
                <a:spcPts val="600"/>
              </a:spcAft>
            </a:pPr>
            <a:r>
              <a:rPr lang="en-US" sz="4200" b="1" dirty="0"/>
              <a:t>Cross Validation Scores: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4200" b="1" dirty="0"/>
              <a:t>Closeness Centrality: 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4200" b="1" dirty="0"/>
              <a:t>Mean = 0.76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4200" b="1" dirty="0"/>
              <a:t>Betweenness Centrality: 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4200" b="1" dirty="0"/>
              <a:t>Mean = 0.58</a:t>
            </a:r>
          </a:p>
        </p:txBody>
      </p:sp>
      <p:sp>
        <p:nvSpPr>
          <p:cNvPr id="13" name="sketchy content container">
            <a:extLst>
              <a:ext uri="{FF2B5EF4-FFF2-40B4-BE49-F238E27FC236}">
                <a16:creationId xmlns:a16="http://schemas.microsoft.com/office/drawing/2014/main" id="{FB8A52CB-749B-CFA0-244C-087471CDE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9190" y="493776"/>
            <a:ext cx="4672203" cy="5722227"/>
          </a:xfrm>
          <a:custGeom>
            <a:avLst/>
            <a:gdLst>
              <a:gd name="connsiteX0" fmla="*/ 0 w 4672203"/>
              <a:gd name="connsiteY0" fmla="*/ 0 h 5722227"/>
              <a:gd name="connsiteX1" fmla="*/ 620736 w 4672203"/>
              <a:gd name="connsiteY1" fmla="*/ 0 h 5722227"/>
              <a:gd name="connsiteX2" fmla="*/ 1148027 w 4672203"/>
              <a:gd name="connsiteY2" fmla="*/ 0 h 5722227"/>
              <a:gd name="connsiteX3" fmla="*/ 1908929 w 4672203"/>
              <a:gd name="connsiteY3" fmla="*/ 0 h 5722227"/>
              <a:gd name="connsiteX4" fmla="*/ 2529664 w 4672203"/>
              <a:gd name="connsiteY4" fmla="*/ 0 h 5722227"/>
              <a:gd name="connsiteX5" fmla="*/ 3150400 w 4672203"/>
              <a:gd name="connsiteY5" fmla="*/ 0 h 5722227"/>
              <a:gd name="connsiteX6" fmla="*/ 3911301 w 4672203"/>
              <a:gd name="connsiteY6" fmla="*/ 0 h 5722227"/>
              <a:gd name="connsiteX7" fmla="*/ 4672203 w 4672203"/>
              <a:gd name="connsiteY7" fmla="*/ 0 h 5722227"/>
              <a:gd name="connsiteX8" fmla="*/ 4672203 w 4672203"/>
              <a:gd name="connsiteY8" fmla="*/ 750248 h 5722227"/>
              <a:gd name="connsiteX9" fmla="*/ 4672203 w 4672203"/>
              <a:gd name="connsiteY9" fmla="*/ 1271606 h 5722227"/>
              <a:gd name="connsiteX10" fmla="*/ 4672203 w 4672203"/>
              <a:gd name="connsiteY10" fmla="*/ 1792964 h 5722227"/>
              <a:gd name="connsiteX11" fmla="*/ 4672203 w 4672203"/>
              <a:gd name="connsiteY11" fmla="*/ 2428767 h 5722227"/>
              <a:gd name="connsiteX12" fmla="*/ 4672203 w 4672203"/>
              <a:gd name="connsiteY12" fmla="*/ 3121793 h 5722227"/>
              <a:gd name="connsiteX13" fmla="*/ 4672203 w 4672203"/>
              <a:gd name="connsiteY13" fmla="*/ 3585929 h 5722227"/>
              <a:gd name="connsiteX14" fmla="*/ 4672203 w 4672203"/>
              <a:gd name="connsiteY14" fmla="*/ 4221732 h 5722227"/>
              <a:gd name="connsiteX15" fmla="*/ 4672203 w 4672203"/>
              <a:gd name="connsiteY15" fmla="*/ 4857535 h 5722227"/>
              <a:gd name="connsiteX16" fmla="*/ 4672203 w 4672203"/>
              <a:gd name="connsiteY16" fmla="*/ 5722227 h 5722227"/>
              <a:gd name="connsiteX17" fmla="*/ 3958023 w 4672203"/>
              <a:gd name="connsiteY17" fmla="*/ 5722227 h 5722227"/>
              <a:gd name="connsiteX18" fmla="*/ 3290566 w 4672203"/>
              <a:gd name="connsiteY18" fmla="*/ 5722227 h 5722227"/>
              <a:gd name="connsiteX19" fmla="*/ 2763274 w 4672203"/>
              <a:gd name="connsiteY19" fmla="*/ 5722227 h 5722227"/>
              <a:gd name="connsiteX20" fmla="*/ 2189261 w 4672203"/>
              <a:gd name="connsiteY20" fmla="*/ 5722227 h 5722227"/>
              <a:gd name="connsiteX21" fmla="*/ 1428359 w 4672203"/>
              <a:gd name="connsiteY21" fmla="*/ 5722227 h 5722227"/>
              <a:gd name="connsiteX22" fmla="*/ 760902 w 4672203"/>
              <a:gd name="connsiteY22" fmla="*/ 5722227 h 5722227"/>
              <a:gd name="connsiteX23" fmla="*/ 0 w 4672203"/>
              <a:gd name="connsiteY23" fmla="*/ 5722227 h 5722227"/>
              <a:gd name="connsiteX24" fmla="*/ 0 w 4672203"/>
              <a:gd name="connsiteY24" fmla="*/ 5086424 h 5722227"/>
              <a:gd name="connsiteX25" fmla="*/ 0 w 4672203"/>
              <a:gd name="connsiteY25" fmla="*/ 4622288 h 5722227"/>
              <a:gd name="connsiteX26" fmla="*/ 0 w 4672203"/>
              <a:gd name="connsiteY26" fmla="*/ 4158152 h 5722227"/>
              <a:gd name="connsiteX27" fmla="*/ 0 w 4672203"/>
              <a:gd name="connsiteY27" fmla="*/ 3465126 h 5722227"/>
              <a:gd name="connsiteX28" fmla="*/ 0 w 4672203"/>
              <a:gd name="connsiteY28" fmla="*/ 2943768 h 5722227"/>
              <a:gd name="connsiteX29" fmla="*/ 0 w 4672203"/>
              <a:gd name="connsiteY29" fmla="*/ 2193520 h 5722227"/>
              <a:gd name="connsiteX30" fmla="*/ 0 w 4672203"/>
              <a:gd name="connsiteY30" fmla="*/ 1614940 h 5722227"/>
              <a:gd name="connsiteX31" fmla="*/ 0 w 4672203"/>
              <a:gd name="connsiteY31" fmla="*/ 1150803 h 5722227"/>
              <a:gd name="connsiteX32" fmla="*/ 0 w 4672203"/>
              <a:gd name="connsiteY32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72203" h="5722227" extrusionOk="0">
                <a:moveTo>
                  <a:pt x="0" y="0"/>
                </a:moveTo>
                <a:cubicBezTo>
                  <a:pt x="186732" y="-3296"/>
                  <a:pt x="388938" y="-25607"/>
                  <a:pt x="620736" y="0"/>
                </a:cubicBezTo>
                <a:cubicBezTo>
                  <a:pt x="852534" y="25607"/>
                  <a:pt x="965862" y="-20204"/>
                  <a:pt x="1148027" y="0"/>
                </a:cubicBezTo>
                <a:cubicBezTo>
                  <a:pt x="1330192" y="20204"/>
                  <a:pt x="1682800" y="5923"/>
                  <a:pt x="1908929" y="0"/>
                </a:cubicBezTo>
                <a:cubicBezTo>
                  <a:pt x="2135058" y="-5923"/>
                  <a:pt x="2320754" y="-17866"/>
                  <a:pt x="2529664" y="0"/>
                </a:cubicBezTo>
                <a:cubicBezTo>
                  <a:pt x="2738574" y="17866"/>
                  <a:pt x="2977201" y="15678"/>
                  <a:pt x="3150400" y="0"/>
                </a:cubicBezTo>
                <a:cubicBezTo>
                  <a:pt x="3323599" y="-15678"/>
                  <a:pt x="3752275" y="26639"/>
                  <a:pt x="3911301" y="0"/>
                </a:cubicBezTo>
                <a:cubicBezTo>
                  <a:pt x="4070327" y="-26639"/>
                  <a:pt x="4307234" y="-33315"/>
                  <a:pt x="4672203" y="0"/>
                </a:cubicBezTo>
                <a:cubicBezTo>
                  <a:pt x="4643785" y="151106"/>
                  <a:pt x="4649014" y="542847"/>
                  <a:pt x="4672203" y="750248"/>
                </a:cubicBezTo>
                <a:cubicBezTo>
                  <a:pt x="4695392" y="957649"/>
                  <a:pt x="4667099" y="1013278"/>
                  <a:pt x="4672203" y="1271606"/>
                </a:cubicBezTo>
                <a:cubicBezTo>
                  <a:pt x="4677307" y="1529934"/>
                  <a:pt x="4696383" y="1678874"/>
                  <a:pt x="4672203" y="1792964"/>
                </a:cubicBezTo>
                <a:cubicBezTo>
                  <a:pt x="4648023" y="1907054"/>
                  <a:pt x="4672783" y="2249609"/>
                  <a:pt x="4672203" y="2428767"/>
                </a:cubicBezTo>
                <a:cubicBezTo>
                  <a:pt x="4671623" y="2607925"/>
                  <a:pt x="4665079" y="2952359"/>
                  <a:pt x="4672203" y="3121793"/>
                </a:cubicBezTo>
                <a:cubicBezTo>
                  <a:pt x="4679327" y="3291227"/>
                  <a:pt x="4662966" y="3392984"/>
                  <a:pt x="4672203" y="3585929"/>
                </a:cubicBezTo>
                <a:cubicBezTo>
                  <a:pt x="4681440" y="3778874"/>
                  <a:pt x="4663528" y="4083079"/>
                  <a:pt x="4672203" y="4221732"/>
                </a:cubicBezTo>
                <a:cubicBezTo>
                  <a:pt x="4680878" y="4360385"/>
                  <a:pt x="4699354" y="4659120"/>
                  <a:pt x="4672203" y="4857535"/>
                </a:cubicBezTo>
                <a:cubicBezTo>
                  <a:pt x="4645052" y="5055950"/>
                  <a:pt x="4688563" y="5364799"/>
                  <a:pt x="4672203" y="5722227"/>
                </a:cubicBezTo>
                <a:cubicBezTo>
                  <a:pt x="4416209" y="5713249"/>
                  <a:pt x="4307868" y="5739562"/>
                  <a:pt x="3958023" y="5722227"/>
                </a:cubicBezTo>
                <a:cubicBezTo>
                  <a:pt x="3608178" y="5704892"/>
                  <a:pt x="3576363" y="5732699"/>
                  <a:pt x="3290566" y="5722227"/>
                </a:cubicBezTo>
                <a:cubicBezTo>
                  <a:pt x="3004769" y="5711755"/>
                  <a:pt x="2964899" y="5726994"/>
                  <a:pt x="2763274" y="5722227"/>
                </a:cubicBezTo>
                <a:cubicBezTo>
                  <a:pt x="2561649" y="5717460"/>
                  <a:pt x="2380243" y="5710789"/>
                  <a:pt x="2189261" y="5722227"/>
                </a:cubicBezTo>
                <a:cubicBezTo>
                  <a:pt x="1998279" y="5733665"/>
                  <a:pt x="1781759" y="5759437"/>
                  <a:pt x="1428359" y="5722227"/>
                </a:cubicBezTo>
                <a:cubicBezTo>
                  <a:pt x="1074959" y="5685017"/>
                  <a:pt x="995764" y="5734876"/>
                  <a:pt x="760902" y="5722227"/>
                </a:cubicBezTo>
                <a:cubicBezTo>
                  <a:pt x="526040" y="5709578"/>
                  <a:pt x="366976" y="5698082"/>
                  <a:pt x="0" y="5722227"/>
                </a:cubicBezTo>
                <a:cubicBezTo>
                  <a:pt x="13253" y="5532714"/>
                  <a:pt x="-27010" y="5388579"/>
                  <a:pt x="0" y="5086424"/>
                </a:cubicBezTo>
                <a:cubicBezTo>
                  <a:pt x="27010" y="4784269"/>
                  <a:pt x="1316" y="4790856"/>
                  <a:pt x="0" y="4622288"/>
                </a:cubicBezTo>
                <a:cubicBezTo>
                  <a:pt x="-1316" y="4453720"/>
                  <a:pt x="-17889" y="4329685"/>
                  <a:pt x="0" y="4158152"/>
                </a:cubicBezTo>
                <a:cubicBezTo>
                  <a:pt x="17889" y="3986619"/>
                  <a:pt x="29957" y="3697891"/>
                  <a:pt x="0" y="3465126"/>
                </a:cubicBezTo>
                <a:cubicBezTo>
                  <a:pt x="-29957" y="3232361"/>
                  <a:pt x="-11215" y="3087732"/>
                  <a:pt x="0" y="2943768"/>
                </a:cubicBezTo>
                <a:cubicBezTo>
                  <a:pt x="11215" y="2799804"/>
                  <a:pt x="20310" y="2436665"/>
                  <a:pt x="0" y="2193520"/>
                </a:cubicBezTo>
                <a:cubicBezTo>
                  <a:pt x="-20310" y="1950375"/>
                  <a:pt x="1394" y="1814798"/>
                  <a:pt x="0" y="1614940"/>
                </a:cubicBezTo>
                <a:cubicBezTo>
                  <a:pt x="-1394" y="1415082"/>
                  <a:pt x="17016" y="1343257"/>
                  <a:pt x="0" y="1150803"/>
                </a:cubicBezTo>
                <a:cubicBezTo>
                  <a:pt x="-17016" y="958349"/>
                  <a:pt x="1173" y="37471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map of the world with red dots&#10;&#10;Description automatically generated">
            <a:extLst>
              <a:ext uri="{FF2B5EF4-FFF2-40B4-BE49-F238E27FC236}">
                <a16:creationId xmlns:a16="http://schemas.microsoft.com/office/drawing/2014/main" id="{75D99B0F-5975-2641-9B2A-A3C286C4D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92" y="7100480"/>
            <a:ext cx="9144000" cy="2636614"/>
          </a:xfrm>
          <a:prstGeom prst="rect">
            <a:avLst/>
          </a:prstGeom>
        </p:spPr>
      </p:pic>
      <p:pic>
        <p:nvPicPr>
          <p:cNvPr id="7" name="Picture 6" descr="A map of the world with red dots&#10;&#10;Description automatically generated">
            <a:extLst>
              <a:ext uri="{FF2B5EF4-FFF2-40B4-BE49-F238E27FC236}">
                <a16:creationId xmlns:a16="http://schemas.microsoft.com/office/drawing/2014/main" id="{A24ED5D4-5DCE-1CD7-2DD5-0DEA25E5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592" y="10008884"/>
            <a:ext cx="9144000" cy="22705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4251BB-F152-0D85-FED4-0DDCBDFCBDE8}"/>
              </a:ext>
            </a:extLst>
          </p:cNvPr>
          <p:cNvSpPr txBox="1"/>
          <p:nvPr/>
        </p:nvSpPr>
        <p:spPr>
          <a:xfrm>
            <a:off x="101257" y="12357665"/>
            <a:ext cx="50101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4400" b="1" dirty="0"/>
              <a:t>Closeness Predicted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8C6311-FD70-CD66-FFF3-C7006C756B42}"/>
              </a:ext>
            </a:extLst>
          </p:cNvPr>
          <p:cNvSpPr txBox="1"/>
          <p:nvPr/>
        </p:nvSpPr>
        <p:spPr>
          <a:xfrm>
            <a:off x="101257" y="13032031"/>
            <a:ext cx="50101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4400" b="1" dirty="0"/>
              <a:t>Closeness Real</a:t>
            </a:r>
          </a:p>
        </p:txBody>
      </p:sp>
    </p:spTree>
    <p:extLst>
      <p:ext uri="{BB962C8B-B14F-4D97-AF65-F5344CB8AC3E}">
        <p14:creationId xmlns:p14="http://schemas.microsoft.com/office/powerpoint/2010/main" val="2877979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1FE892-DDDD-28A1-3C50-104863C12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3EE3590-2766-D3C0-AA9C-F0481A557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853673"/>
            <a:ext cx="3017520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100" b="1" dirty="0"/>
              <a:t>Key Metrics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951869-B85E-8E92-7F0B-E4C64666506C}"/>
              </a:ext>
            </a:extLst>
          </p:cNvPr>
          <p:cNvSpPr txBox="1"/>
          <p:nvPr/>
        </p:nvSpPr>
        <p:spPr>
          <a:xfrm>
            <a:off x="4185432" y="694158"/>
            <a:ext cx="4279717" cy="5321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lvl="1" defTabSz="914400">
              <a:spcAft>
                <a:spcPts val="600"/>
              </a:spcAft>
            </a:pPr>
            <a:r>
              <a:rPr lang="en-US" sz="100" b="1" dirty="0"/>
              <a:t>Closeness Centrality: 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100" b="1" dirty="0"/>
              <a:t>R² = 0.85, MSE = 0.00034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100" b="1" dirty="0"/>
              <a:t>Betweenness Centrality: 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100" b="1" dirty="0"/>
              <a:t>R² = 0.69, MSE = 0.000009</a:t>
            </a:r>
          </a:p>
          <a:p>
            <a:pPr defTabSz="914400">
              <a:spcAft>
                <a:spcPts val="600"/>
              </a:spcAft>
            </a:pPr>
            <a:r>
              <a:rPr lang="en-US" sz="100" b="1" dirty="0"/>
              <a:t>Cross Validation Scores: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100" b="1" dirty="0"/>
              <a:t>Closeness Centrality: 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100" b="1" dirty="0"/>
              <a:t>Mean = 0.76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100" b="1" dirty="0"/>
              <a:t>Betweenness Centrality: 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100" b="1" dirty="0"/>
              <a:t>Mean = 0.58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7AC0BE-D091-184E-5B46-8630164C0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49" y="1709928"/>
            <a:ext cx="7886700" cy="27432"/>
          </a:xfrm>
          <a:custGeom>
            <a:avLst/>
            <a:gdLst>
              <a:gd name="connsiteX0" fmla="*/ 0 w 7886700"/>
              <a:gd name="connsiteY0" fmla="*/ 0 h 27432"/>
              <a:gd name="connsiteX1" fmla="*/ 420624 w 7886700"/>
              <a:gd name="connsiteY1" fmla="*/ 0 h 27432"/>
              <a:gd name="connsiteX2" fmla="*/ 1156716 w 7886700"/>
              <a:gd name="connsiteY2" fmla="*/ 0 h 27432"/>
              <a:gd name="connsiteX3" fmla="*/ 1577340 w 7886700"/>
              <a:gd name="connsiteY3" fmla="*/ 0 h 27432"/>
              <a:gd name="connsiteX4" fmla="*/ 2155698 w 7886700"/>
              <a:gd name="connsiteY4" fmla="*/ 0 h 27432"/>
              <a:gd name="connsiteX5" fmla="*/ 2970657 w 7886700"/>
              <a:gd name="connsiteY5" fmla="*/ 0 h 27432"/>
              <a:gd name="connsiteX6" fmla="*/ 3627882 w 7886700"/>
              <a:gd name="connsiteY6" fmla="*/ 0 h 27432"/>
              <a:gd name="connsiteX7" fmla="*/ 4363974 w 7886700"/>
              <a:gd name="connsiteY7" fmla="*/ 0 h 27432"/>
              <a:gd name="connsiteX8" fmla="*/ 4942332 w 7886700"/>
              <a:gd name="connsiteY8" fmla="*/ 0 h 27432"/>
              <a:gd name="connsiteX9" fmla="*/ 5599557 w 7886700"/>
              <a:gd name="connsiteY9" fmla="*/ 0 h 27432"/>
              <a:gd name="connsiteX10" fmla="*/ 6414516 w 7886700"/>
              <a:gd name="connsiteY10" fmla="*/ 0 h 27432"/>
              <a:gd name="connsiteX11" fmla="*/ 6914007 w 7886700"/>
              <a:gd name="connsiteY11" fmla="*/ 0 h 27432"/>
              <a:gd name="connsiteX12" fmla="*/ 7886700 w 7886700"/>
              <a:gd name="connsiteY12" fmla="*/ 0 h 27432"/>
              <a:gd name="connsiteX13" fmla="*/ 7886700 w 7886700"/>
              <a:gd name="connsiteY13" fmla="*/ 27432 h 27432"/>
              <a:gd name="connsiteX14" fmla="*/ 7308342 w 7886700"/>
              <a:gd name="connsiteY14" fmla="*/ 27432 h 27432"/>
              <a:gd name="connsiteX15" fmla="*/ 6887718 w 7886700"/>
              <a:gd name="connsiteY15" fmla="*/ 27432 h 27432"/>
              <a:gd name="connsiteX16" fmla="*/ 6230493 w 7886700"/>
              <a:gd name="connsiteY16" fmla="*/ 27432 h 27432"/>
              <a:gd name="connsiteX17" fmla="*/ 5731002 w 7886700"/>
              <a:gd name="connsiteY17" fmla="*/ 27432 h 27432"/>
              <a:gd name="connsiteX18" fmla="*/ 5073777 w 7886700"/>
              <a:gd name="connsiteY18" fmla="*/ 27432 h 27432"/>
              <a:gd name="connsiteX19" fmla="*/ 4416552 w 7886700"/>
              <a:gd name="connsiteY19" fmla="*/ 27432 h 27432"/>
              <a:gd name="connsiteX20" fmla="*/ 3759327 w 7886700"/>
              <a:gd name="connsiteY20" fmla="*/ 27432 h 27432"/>
              <a:gd name="connsiteX21" fmla="*/ 3102102 w 7886700"/>
              <a:gd name="connsiteY21" fmla="*/ 27432 h 27432"/>
              <a:gd name="connsiteX22" fmla="*/ 2523744 w 7886700"/>
              <a:gd name="connsiteY22" fmla="*/ 27432 h 27432"/>
              <a:gd name="connsiteX23" fmla="*/ 1787652 w 7886700"/>
              <a:gd name="connsiteY23" fmla="*/ 27432 h 27432"/>
              <a:gd name="connsiteX24" fmla="*/ 1130427 w 7886700"/>
              <a:gd name="connsiteY24" fmla="*/ 27432 h 27432"/>
              <a:gd name="connsiteX25" fmla="*/ 0 w 7886700"/>
              <a:gd name="connsiteY25" fmla="*/ 27432 h 27432"/>
              <a:gd name="connsiteX26" fmla="*/ 0 w 7886700"/>
              <a:gd name="connsiteY2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86700" h="27432" fill="none" extrusionOk="0">
                <a:moveTo>
                  <a:pt x="0" y="0"/>
                </a:moveTo>
                <a:cubicBezTo>
                  <a:pt x="157525" y="2723"/>
                  <a:pt x="287389" y="-6453"/>
                  <a:pt x="420624" y="0"/>
                </a:cubicBezTo>
                <a:cubicBezTo>
                  <a:pt x="553859" y="6453"/>
                  <a:pt x="825625" y="29874"/>
                  <a:pt x="1156716" y="0"/>
                </a:cubicBezTo>
                <a:cubicBezTo>
                  <a:pt x="1487807" y="-29874"/>
                  <a:pt x="1467015" y="9632"/>
                  <a:pt x="1577340" y="0"/>
                </a:cubicBezTo>
                <a:cubicBezTo>
                  <a:pt x="1687665" y="-9632"/>
                  <a:pt x="2024250" y="19395"/>
                  <a:pt x="2155698" y="0"/>
                </a:cubicBezTo>
                <a:cubicBezTo>
                  <a:pt x="2287146" y="-19395"/>
                  <a:pt x="2775210" y="-36481"/>
                  <a:pt x="2970657" y="0"/>
                </a:cubicBezTo>
                <a:cubicBezTo>
                  <a:pt x="3166104" y="36481"/>
                  <a:pt x="3456933" y="2822"/>
                  <a:pt x="3627882" y="0"/>
                </a:cubicBezTo>
                <a:cubicBezTo>
                  <a:pt x="3798831" y="-2822"/>
                  <a:pt x="4063535" y="23706"/>
                  <a:pt x="4363974" y="0"/>
                </a:cubicBezTo>
                <a:cubicBezTo>
                  <a:pt x="4664413" y="-23706"/>
                  <a:pt x="4721338" y="-85"/>
                  <a:pt x="4942332" y="0"/>
                </a:cubicBezTo>
                <a:cubicBezTo>
                  <a:pt x="5163326" y="85"/>
                  <a:pt x="5298512" y="10710"/>
                  <a:pt x="5599557" y="0"/>
                </a:cubicBezTo>
                <a:cubicBezTo>
                  <a:pt x="5900603" y="-10710"/>
                  <a:pt x="6095214" y="3467"/>
                  <a:pt x="6414516" y="0"/>
                </a:cubicBezTo>
                <a:cubicBezTo>
                  <a:pt x="6733818" y="-3467"/>
                  <a:pt x="6803711" y="5617"/>
                  <a:pt x="6914007" y="0"/>
                </a:cubicBezTo>
                <a:cubicBezTo>
                  <a:pt x="7024303" y="-5617"/>
                  <a:pt x="7602090" y="-33929"/>
                  <a:pt x="7886700" y="0"/>
                </a:cubicBezTo>
                <a:cubicBezTo>
                  <a:pt x="7886111" y="10802"/>
                  <a:pt x="7886030" y="18406"/>
                  <a:pt x="7886700" y="27432"/>
                </a:cubicBezTo>
                <a:cubicBezTo>
                  <a:pt x="7637258" y="17142"/>
                  <a:pt x="7575695" y="16729"/>
                  <a:pt x="7308342" y="27432"/>
                </a:cubicBezTo>
                <a:cubicBezTo>
                  <a:pt x="7040989" y="38135"/>
                  <a:pt x="7003134" y="44021"/>
                  <a:pt x="6887718" y="27432"/>
                </a:cubicBezTo>
                <a:cubicBezTo>
                  <a:pt x="6772302" y="10843"/>
                  <a:pt x="6488136" y="58247"/>
                  <a:pt x="6230493" y="27432"/>
                </a:cubicBezTo>
                <a:cubicBezTo>
                  <a:pt x="5972851" y="-3383"/>
                  <a:pt x="5929971" y="35622"/>
                  <a:pt x="5731002" y="27432"/>
                </a:cubicBezTo>
                <a:cubicBezTo>
                  <a:pt x="5532033" y="19242"/>
                  <a:pt x="5381360" y="28708"/>
                  <a:pt x="5073777" y="27432"/>
                </a:cubicBezTo>
                <a:cubicBezTo>
                  <a:pt x="4766194" y="26156"/>
                  <a:pt x="4713365" y="29311"/>
                  <a:pt x="4416552" y="27432"/>
                </a:cubicBezTo>
                <a:cubicBezTo>
                  <a:pt x="4119740" y="25553"/>
                  <a:pt x="3915304" y="28418"/>
                  <a:pt x="3759327" y="27432"/>
                </a:cubicBezTo>
                <a:cubicBezTo>
                  <a:pt x="3603351" y="26446"/>
                  <a:pt x="3375414" y="21218"/>
                  <a:pt x="3102102" y="27432"/>
                </a:cubicBezTo>
                <a:cubicBezTo>
                  <a:pt x="2828791" y="33646"/>
                  <a:pt x="2795766" y="19461"/>
                  <a:pt x="2523744" y="27432"/>
                </a:cubicBezTo>
                <a:cubicBezTo>
                  <a:pt x="2251722" y="35403"/>
                  <a:pt x="1947642" y="32293"/>
                  <a:pt x="1787652" y="27432"/>
                </a:cubicBezTo>
                <a:cubicBezTo>
                  <a:pt x="1627662" y="22571"/>
                  <a:pt x="1413335" y="29665"/>
                  <a:pt x="1130427" y="27432"/>
                </a:cubicBezTo>
                <a:cubicBezTo>
                  <a:pt x="847520" y="25199"/>
                  <a:pt x="292942" y="-13628"/>
                  <a:pt x="0" y="27432"/>
                </a:cubicBezTo>
                <a:cubicBezTo>
                  <a:pt x="586" y="19291"/>
                  <a:pt x="-218" y="13009"/>
                  <a:pt x="0" y="0"/>
                </a:cubicBezTo>
                <a:close/>
              </a:path>
              <a:path w="7886700" h="27432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888520" y="-5136"/>
                  <a:pt x="998982" y="0"/>
                </a:cubicBezTo>
                <a:cubicBezTo>
                  <a:pt x="1109444" y="5136"/>
                  <a:pt x="1622600" y="-36529"/>
                  <a:pt x="1813941" y="0"/>
                </a:cubicBezTo>
                <a:cubicBezTo>
                  <a:pt x="2005282" y="36529"/>
                  <a:pt x="2177619" y="19108"/>
                  <a:pt x="2392299" y="0"/>
                </a:cubicBezTo>
                <a:cubicBezTo>
                  <a:pt x="2606979" y="-19108"/>
                  <a:pt x="2788556" y="-21788"/>
                  <a:pt x="2970657" y="0"/>
                </a:cubicBezTo>
                <a:cubicBezTo>
                  <a:pt x="3152758" y="21788"/>
                  <a:pt x="3596738" y="18723"/>
                  <a:pt x="3785616" y="0"/>
                </a:cubicBezTo>
                <a:cubicBezTo>
                  <a:pt x="3974494" y="-18723"/>
                  <a:pt x="4136501" y="9985"/>
                  <a:pt x="4285107" y="0"/>
                </a:cubicBezTo>
                <a:cubicBezTo>
                  <a:pt x="4433713" y="-9985"/>
                  <a:pt x="4710656" y="-6143"/>
                  <a:pt x="5100066" y="0"/>
                </a:cubicBezTo>
                <a:cubicBezTo>
                  <a:pt x="5489476" y="6143"/>
                  <a:pt x="5703885" y="5883"/>
                  <a:pt x="5915025" y="0"/>
                </a:cubicBezTo>
                <a:cubicBezTo>
                  <a:pt x="6126165" y="-5883"/>
                  <a:pt x="6308797" y="30350"/>
                  <a:pt x="6572250" y="0"/>
                </a:cubicBezTo>
                <a:cubicBezTo>
                  <a:pt x="6835703" y="-30350"/>
                  <a:pt x="7286910" y="4832"/>
                  <a:pt x="7886700" y="0"/>
                </a:cubicBezTo>
                <a:cubicBezTo>
                  <a:pt x="7885340" y="10164"/>
                  <a:pt x="7886783" y="19377"/>
                  <a:pt x="7886700" y="27432"/>
                </a:cubicBezTo>
                <a:cubicBezTo>
                  <a:pt x="7752936" y="37838"/>
                  <a:pt x="7671143" y="22240"/>
                  <a:pt x="7466076" y="27432"/>
                </a:cubicBezTo>
                <a:cubicBezTo>
                  <a:pt x="7261009" y="32624"/>
                  <a:pt x="7039949" y="45892"/>
                  <a:pt x="6651117" y="27432"/>
                </a:cubicBezTo>
                <a:cubicBezTo>
                  <a:pt x="6262285" y="8972"/>
                  <a:pt x="6379660" y="21432"/>
                  <a:pt x="6151626" y="27432"/>
                </a:cubicBezTo>
                <a:cubicBezTo>
                  <a:pt x="5923592" y="33432"/>
                  <a:pt x="5816137" y="49453"/>
                  <a:pt x="5494401" y="27432"/>
                </a:cubicBezTo>
                <a:cubicBezTo>
                  <a:pt x="5172665" y="5411"/>
                  <a:pt x="5022009" y="14146"/>
                  <a:pt x="4679442" y="27432"/>
                </a:cubicBezTo>
                <a:cubicBezTo>
                  <a:pt x="4336875" y="40718"/>
                  <a:pt x="4169241" y="-4552"/>
                  <a:pt x="4022217" y="27432"/>
                </a:cubicBezTo>
                <a:cubicBezTo>
                  <a:pt x="3875193" y="59416"/>
                  <a:pt x="3723776" y="46198"/>
                  <a:pt x="3601593" y="27432"/>
                </a:cubicBezTo>
                <a:cubicBezTo>
                  <a:pt x="3479410" y="8666"/>
                  <a:pt x="3283834" y="20447"/>
                  <a:pt x="3102102" y="27432"/>
                </a:cubicBezTo>
                <a:cubicBezTo>
                  <a:pt x="2920370" y="34417"/>
                  <a:pt x="2467386" y="35404"/>
                  <a:pt x="2287143" y="27432"/>
                </a:cubicBezTo>
                <a:cubicBezTo>
                  <a:pt x="2106900" y="19460"/>
                  <a:pt x="1798848" y="59556"/>
                  <a:pt x="1629918" y="27432"/>
                </a:cubicBezTo>
                <a:cubicBezTo>
                  <a:pt x="1460989" y="-4692"/>
                  <a:pt x="1324115" y="34913"/>
                  <a:pt x="1130427" y="27432"/>
                </a:cubicBezTo>
                <a:cubicBezTo>
                  <a:pt x="936739" y="19951"/>
                  <a:pt x="302034" y="30143"/>
                  <a:pt x="0" y="27432"/>
                </a:cubicBezTo>
                <a:cubicBezTo>
                  <a:pt x="-383" y="21019"/>
                  <a:pt x="-503" y="1243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EFB7777-FB30-68EE-8C94-24CDBE47F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y content container">
            <a:extLst>
              <a:ext uri="{FF2B5EF4-FFF2-40B4-BE49-F238E27FC236}">
                <a16:creationId xmlns:a16="http://schemas.microsoft.com/office/drawing/2014/main" id="{6E926D81-7BD4-B365-F0EB-EEBA93391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9190" y="493776"/>
            <a:ext cx="4672203" cy="5722227"/>
          </a:xfrm>
          <a:custGeom>
            <a:avLst/>
            <a:gdLst>
              <a:gd name="connsiteX0" fmla="*/ 0 w 4672203"/>
              <a:gd name="connsiteY0" fmla="*/ 0 h 5722227"/>
              <a:gd name="connsiteX1" fmla="*/ 620736 w 4672203"/>
              <a:gd name="connsiteY1" fmla="*/ 0 h 5722227"/>
              <a:gd name="connsiteX2" fmla="*/ 1148027 w 4672203"/>
              <a:gd name="connsiteY2" fmla="*/ 0 h 5722227"/>
              <a:gd name="connsiteX3" fmla="*/ 1908929 w 4672203"/>
              <a:gd name="connsiteY3" fmla="*/ 0 h 5722227"/>
              <a:gd name="connsiteX4" fmla="*/ 2529664 w 4672203"/>
              <a:gd name="connsiteY4" fmla="*/ 0 h 5722227"/>
              <a:gd name="connsiteX5" fmla="*/ 3150400 w 4672203"/>
              <a:gd name="connsiteY5" fmla="*/ 0 h 5722227"/>
              <a:gd name="connsiteX6" fmla="*/ 3911301 w 4672203"/>
              <a:gd name="connsiteY6" fmla="*/ 0 h 5722227"/>
              <a:gd name="connsiteX7" fmla="*/ 4672203 w 4672203"/>
              <a:gd name="connsiteY7" fmla="*/ 0 h 5722227"/>
              <a:gd name="connsiteX8" fmla="*/ 4672203 w 4672203"/>
              <a:gd name="connsiteY8" fmla="*/ 750248 h 5722227"/>
              <a:gd name="connsiteX9" fmla="*/ 4672203 w 4672203"/>
              <a:gd name="connsiteY9" fmla="*/ 1271606 h 5722227"/>
              <a:gd name="connsiteX10" fmla="*/ 4672203 w 4672203"/>
              <a:gd name="connsiteY10" fmla="*/ 1792964 h 5722227"/>
              <a:gd name="connsiteX11" fmla="*/ 4672203 w 4672203"/>
              <a:gd name="connsiteY11" fmla="*/ 2428767 h 5722227"/>
              <a:gd name="connsiteX12" fmla="*/ 4672203 w 4672203"/>
              <a:gd name="connsiteY12" fmla="*/ 3121793 h 5722227"/>
              <a:gd name="connsiteX13" fmla="*/ 4672203 w 4672203"/>
              <a:gd name="connsiteY13" fmla="*/ 3585929 h 5722227"/>
              <a:gd name="connsiteX14" fmla="*/ 4672203 w 4672203"/>
              <a:gd name="connsiteY14" fmla="*/ 4221732 h 5722227"/>
              <a:gd name="connsiteX15" fmla="*/ 4672203 w 4672203"/>
              <a:gd name="connsiteY15" fmla="*/ 4857535 h 5722227"/>
              <a:gd name="connsiteX16" fmla="*/ 4672203 w 4672203"/>
              <a:gd name="connsiteY16" fmla="*/ 5722227 h 5722227"/>
              <a:gd name="connsiteX17" fmla="*/ 3958023 w 4672203"/>
              <a:gd name="connsiteY17" fmla="*/ 5722227 h 5722227"/>
              <a:gd name="connsiteX18" fmla="*/ 3290566 w 4672203"/>
              <a:gd name="connsiteY18" fmla="*/ 5722227 h 5722227"/>
              <a:gd name="connsiteX19" fmla="*/ 2763274 w 4672203"/>
              <a:gd name="connsiteY19" fmla="*/ 5722227 h 5722227"/>
              <a:gd name="connsiteX20" fmla="*/ 2189261 w 4672203"/>
              <a:gd name="connsiteY20" fmla="*/ 5722227 h 5722227"/>
              <a:gd name="connsiteX21" fmla="*/ 1428359 w 4672203"/>
              <a:gd name="connsiteY21" fmla="*/ 5722227 h 5722227"/>
              <a:gd name="connsiteX22" fmla="*/ 760902 w 4672203"/>
              <a:gd name="connsiteY22" fmla="*/ 5722227 h 5722227"/>
              <a:gd name="connsiteX23" fmla="*/ 0 w 4672203"/>
              <a:gd name="connsiteY23" fmla="*/ 5722227 h 5722227"/>
              <a:gd name="connsiteX24" fmla="*/ 0 w 4672203"/>
              <a:gd name="connsiteY24" fmla="*/ 5086424 h 5722227"/>
              <a:gd name="connsiteX25" fmla="*/ 0 w 4672203"/>
              <a:gd name="connsiteY25" fmla="*/ 4622288 h 5722227"/>
              <a:gd name="connsiteX26" fmla="*/ 0 w 4672203"/>
              <a:gd name="connsiteY26" fmla="*/ 4158152 h 5722227"/>
              <a:gd name="connsiteX27" fmla="*/ 0 w 4672203"/>
              <a:gd name="connsiteY27" fmla="*/ 3465126 h 5722227"/>
              <a:gd name="connsiteX28" fmla="*/ 0 w 4672203"/>
              <a:gd name="connsiteY28" fmla="*/ 2943768 h 5722227"/>
              <a:gd name="connsiteX29" fmla="*/ 0 w 4672203"/>
              <a:gd name="connsiteY29" fmla="*/ 2193520 h 5722227"/>
              <a:gd name="connsiteX30" fmla="*/ 0 w 4672203"/>
              <a:gd name="connsiteY30" fmla="*/ 1614940 h 5722227"/>
              <a:gd name="connsiteX31" fmla="*/ 0 w 4672203"/>
              <a:gd name="connsiteY31" fmla="*/ 1150803 h 5722227"/>
              <a:gd name="connsiteX32" fmla="*/ 0 w 4672203"/>
              <a:gd name="connsiteY32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72203" h="5722227" extrusionOk="0">
                <a:moveTo>
                  <a:pt x="0" y="0"/>
                </a:moveTo>
                <a:cubicBezTo>
                  <a:pt x="186732" y="-3296"/>
                  <a:pt x="388938" y="-25607"/>
                  <a:pt x="620736" y="0"/>
                </a:cubicBezTo>
                <a:cubicBezTo>
                  <a:pt x="852534" y="25607"/>
                  <a:pt x="965862" y="-20204"/>
                  <a:pt x="1148027" y="0"/>
                </a:cubicBezTo>
                <a:cubicBezTo>
                  <a:pt x="1330192" y="20204"/>
                  <a:pt x="1682800" y="5923"/>
                  <a:pt x="1908929" y="0"/>
                </a:cubicBezTo>
                <a:cubicBezTo>
                  <a:pt x="2135058" y="-5923"/>
                  <a:pt x="2320754" y="-17866"/>
                  <a:pt x="2529664" y="0"/>
                </a:cubicBezTo>
                <a:cubicBezTo>
                  <a:pt x="2738574" y="17866"/>
                  <a:pt x="2977201" y="15678"/>
                  <a:pt x="3150400" y="0"/>
                </a:cubicBezTo>
                <a:cubicBezTo>
                  <a:pt x="3323599" y="-15678"/>
                  <a:pt x="3752275" y="26639"/>
                  <a:pt x="3911301" y="0"/>
                </a:cubicBezTo>
                <a:cubicBezTo>
                  <a:pt x="4070327" y="-26639"/>
                  <a:pt x="4307234" y="-33315"/>
                  <a:pt x="4672203" y="0"/>
                </a:cubicBezTo>
                <a:cubicBezTo>
                  <a:pt x="4643785" y="151106"/>
                  <a:pt x="4649014" y="542847"/>
                  <a:pt x="4672203" y="750248"/>
                </a:cubicBezTo>
                <a:cubicBezTo>
                  <a:pt x="4695392" y="957649"/>
                  <a:pt x="4667099" y="1013278"/>
                  <a:pt x="4672203" y="1271606"/>
                </a:cubicBezTo>
                <a:cubicBezTo>
                  <a:pt x="4677307" y="1529934"/>
                  <a:pt x="4696383" y="1678874"/>
                  <a:pt x="4672203" y="1792964"/>
                </a:cubicBezTo>
                <a:cubicBezTo>
                  <a:pt x="4648023" y="1907054"/>
                  <a:pt x="4672783" y="2249609"/>
                  <a:pt x="4672203" y="2428767"/>
                </a:cubicBezTo>
                <a:cubicBezTo>
                  <a:pt x="4671623" y="2607925"/>
                  <a:pt x="4665079" y="2952359"/>
                  <a:pt x="4672203" y="3121793"/>
                </a:cubicBezTo>
                <a:cubicBezTo>
                  <a:pt x="4679327" y="3291227"/>
                  <a:pt x="4662966" y="3392984"/>
                  <a:pt x="4672203" y="3585929"/>
                </a:cubicBezTo>
                <a:cubicBezTo>
                  <a:pt x="4681440" y="3778874"/>
                  <a:pt x="4663528" y="4083079"/>
                  <a:pt x="4672203" y="4221732"/>
                </a:cubicBezTo>
                <a:cubicBezTo>
                  <a:pt x="4680878" y="4360385"/>
                  <a:pt x="4699354" y="4659120"/>
                  <a:pt x="4672203" y="4857535"/>
                </a:cubicBezTo>
                <a:cubicBezTo>
                  <a:pt x="4645052" y="5055950"/>
                  <a:pt x="4688563" y="5364799"/>
                  <a:pt x="4672203" y="5722227"/>
                </a:cubicBezTo>
                <a:cubicBezTo>
                  <a:pt x="4416209" y="5713249"/>
                  <a:pt x="4307868" y="5739562"/>
                  <a:pt x="3958023" y="5722227"/>
                </a:cubicBezTo>
                <a:cubicBezTo>
                  <a:pt x="3608178" y="5704892"/>
                  <a:pt x="3576363" y="5732699"/>
                  <a:pt x="3290566" y="5722227"/>
                </a:cubicBezTo>
                <a:cubicBezTo>
                  <a:pt x="3004769" y="5711755"/>
                  <a:pt x="2964899" y="5726994"/>
                  <a:pt x="2763274" y="5722227"/>
                </a:cubicBezTo>
                <a:cubicBezTo>
                  <a:pt x="2561649" y="5717460"/>
                  <a:pt x="2380243" y="5710789"/>
                  <a:pt x="2189261" y="5722227"/>
                </a:cubicBezTo>
                <a:cubicBezTo>
                  <a:pt x="1998279" y="5733665"/>
                  <a:pt x="1781759" y="5759437"/>
                  <a:pt x="1428359" y="5722227"/>
                </a:cubicBezTo>
                <a:cubicBezTo>
                  <a:pt x="1074959" y="5685017"/>
                  <a:pt x="995764" y="5734876"/>
                  <a:pt x="760902" y="5722227"/>
                </a:cubicBezTo>
                <a:cubicBezTo>
                  <a:pt x="526040" y="5709578"/>
                  <a:pt x="366976" y="5698082"/>
                  <a:pt x="0" y="5722227"/>
                </a:cubicBezTo>
                <a:cubicBezTo>
                  <a:pt x="13253" y="5532714"/>
                  <a:pt x="-27010" y="5388579"/>
                  <a:pt x="0" y="5086424"/>
                </a:cubicBezTo>
                <a:cubicBezTo>
                  <a:pt x="27010" y="4784269"/>
                  <a:pt x="1316" y="4790856"/>
                  <a:pt x="0" y="4622288"/>
                </a:cubicBezTo>
                <a:cubicBezTo>
                  <a:pt x="-1316" y="4453720"/>
                  <a:pt x="-17889" y="4329685"/>
                  <a:pt x="0" y="4158152"/>
                </a:cubicBezTo>
                <a:cubicBezTo>
                  <a:pt x="17889" y="3986619"/>
                  <a:pt x="29957" y="3697891"/>
                  <a:pt x="0" y="3465126"/>
                </a:cubicBezTo>
                <a:cubicBezTo>
                  <a:pt x="-29957" y="3232361"/>
                  <a:pt x="-11215" y="3087732"/>
                  <a:pt x="0" y="2943768"/>
                </a:cubicBezTo>
                <a:cubicBezTo>
                  <a:pt x="11215" y="2799804"/>
                  <a:pt x="20310" y="2436665"/>
                  <a:pt x="0" y="2193520"/>
                </a:cubicBezTo>
                <a:cubicBezTo>
                  <a:pt x="-20310" y="1950375"/>
                  <a:pt x="1394" y="1814798"/>
                  <a:pt x="0" y="1614940"/>
                </a:cubicBezTo>
                <a:cubicBezTo>
                  <a:pt x="-1394" y="1415082"/>
                  <a:pt x="17016" y="1343257"/>
                  <a:pt x="0" y="1150803"/>
                </a:cubicBezTo>
                <a:cubicBezTo>
                  <a:pt x="-17016" y="958349"/>
                  <a:pt x="1173" y="37471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D1ED72-165F-E3CD-BEDC-53342571CE8C}"/>
              </a:ext>
            </a:extLst>
          </p:cNvPr>
          <p:cNvSpPr/>
          <p:nvPr/>
        </p:nvSpPr>
        <p:spPr>
          <a:xfrm>
            <a:off x="-42102" y="-12925"/>
            <a:ext cx="9183816" cy="6951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green and black pattern of leaves&#10;&#10;Description automatically generated">
            <a:extLst>
              <a:ext uri="{FF2B5EF4-FFF2-40B4-BE49-F238E27FC236}">
                <a16:creationId xmlns:a16="http://schemas.microsoft.com/office/drawing/2014/main" id="{6E198352-8ADF-3857-8A89-7BFA752E32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t="5418" b="19582"/>
          <a:stretch/>
        </p:blipFill>
        <p:spPr>
          <a:xfrm>
            <a:off x="21" y="12935"/>
            <a:ext cx="9143979" cy="6857990"/>
          </a:xfrm>
          <a:prstGeom prst="rect">
            <a:avLst/>
          </a:prstGeom>
        </p:spPr>
      </p:pic>
      <p:pic>
        <p:nvPicPr>
          <p:cNvPr id="12" name="Picture 11" descr="A map of the world with red dots&#10;&#10;Description automatically generated">
            <a:extLst>
              <a:ext uri="{FF2B5EF4-FFF2-40B4-BE49-F238E27FC236}">
                <a16:creationId xmlns:a16="http://schemas.microsoft.com/office/drawing/2014/main" id="{540D5D73-D453-6505-707B-A8FF984AE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92" y="953777"/>
            <a:ext cx="9144000" cy="2636614"/>
          </a:xfrm>
          <a:prstGeom prst="rect">
            <a:avLst/>
          </a:prstGeom>
        </p:spPr>
      </p:pic>
      <p:pic>
        <p:nvPicPr>
          <p:cNvPr id="14" name="Picture 13" descr="A map of the world with red dots&#10;&#10;Description automatically generated">
            <a:extLst>
              <a:ext uri="{FF2B5EF4-FFF2-40B4-BE49-F238E27FC236}">
                <a16:creationId xmlns:a16="http://schemas.microsoft.com/office/drawing/2014/main" id="{FF81D9D2-5DE7-50A8-6CAC-665D5675D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86" y="4531233"/>
            <a:ext cx="9144000" cy="22705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0E5C61-E7EA-E8D5-A00D-B7A22D77E9E1}"/>
              </a:ext>
            </a:extLst>
          </p:cNvPr>
          <p:cNvSpPr txBox="1"/>
          <p:nvPr/>
        </p:nvSpPr>
        <p:spPr>
          <a:xfrm>
            <a:off x="261237" y="154426"/>
            <a:ext cx="50101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4400" b="1" dirty="0"/>
              <a:t>Closeness Predicted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7C7FF7-111F-73AE-90F9-523394BD0FE9}"/>
              </a:ext>
            </a:extLst>
          </p:cNvPr>
          <p:cNvSpPr txBox="1"/>
          <p:nvPr/>
        </p:nvSpPr>
        <p:spPr>
          <a:xfrm>
            <a:off x="261237" y="3747465"/>
            <a:ext cx="50101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4400" b="1" dirty="0"/>
              <a:t>Closeness Real</a:t>
            </a:r>
          </a:p>
        </p:txBody>
      </p:sp>
      <p:pic>
        <p:nvPicPr>
          <p:cNvPr id="19" name="Picture 18" descr="A map of the world with blue dots&#10;&#10;Description automatically generated">
            <a:extLst>
              <a:ext uri="{FF2B5EF4-FFF2-40B4-BE49-F238E27FC236}">
                <a16:creationId xmlns:a16="http://schemas.microsoft.com/office/drawing/2014/main" id="{1352A7F3-AC10-F6EF-DF58-F82E1D4C60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286" y="7676065"/>
            <a:ext cx="9144000" cy="3136140"/>
          </a:xfrm>
          <a:prstGeom prst="rect">
            <a:avLst/>
          </a:prstGeom>
        </p:spPr>
      </p:pic>
      <p:pic>
        <p:nvPicPr>
          <p:cNvPr id="20" name="Picture 19" descr="A map of the world with blue dots&#10;&#10;Description automatically generated">
            <a:extLst>
              <a:ext uri="{FF2B5EF4-FFF2-40B4-BE49-F238E27FC236}">
                <a16:creationId xmlns:a16="http://schemas.microsoft.com/office/drawing/2014/main" id="{3EF60125-2E3E-0EEA-9566-423929D584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286" y="8859624"/>
            <a:ext cx="9144000" cy="309667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4417DD0-7E3D-924B-4856-707A3AA1DB9B}"/>
              </a:ext>
            </a:extLst>
          </p:cNvPr>
          <p:cNvSpPr txBox="1"/>
          <p:nvPr/>
        </p:nvSpPr>
        <p:spPr>
          <a:xfrm>
            <a:off x="114280" y="12485829"/>
            <a:ext cx="50101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4400" b="1" dirty="0">
                <a:solidFill>
                  <a:schemeClr val="bg1"/>
                </a:solidFill>
              </a:rPr>
              <a:t>Betweenness Predicted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F539E2-1710-A610-1955-C43B524BAF45}"/>
              </a:ext>
            </a:extLst>
          </p:cNvPr>
          <p:cNvSpPr txBox="1"/>
          <p:nvPr/>
        </p:nvSpPr>
        <p:spPr>
          <a:xfrm>
            <a:off x="114280" y="13423851"/>
            <a:ext cx="50101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4400" b="1" dirty="0">
                <a:solidFill>
                  <a:schemeClr val="bg1"/>
                </a:solidFill>
              </a:rPr>
              <a:t>Betweenness Real</a:t>
            </a:r>
          </a:p>
        </p:txBody>
      </p:sp>
    </p:spTree>
    <p:extLst>
      <p:ext uri="{BB962C8B-B14F-4D97-AF65-F5344CB8AC3E}">
        <p14:creationId xmlns:p14="http://schemas.microsoft.com/office/powerpoint/2010/main" val="1098322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E37271-70FD-60D6-B877-05438579C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DC39F50-1D44-4199-89A7-353941753D19}"/>
              </a:ext>
            </a:extLst>
          </p:cNvPr>
          <p:cNvSpPr txBox="1"/>
          <p:nvPr/>
        </p:nvSpPr>
        <p:spPr>
          <a:xfrm>
            <a:off x="-12465051" y="-17149983"/>
            <a:ext cx="41960800" cy="418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defTabSz="914400">
              <a:spcAft>
                <a:spcPts val="600"/>
              </a:spcAft>
            </a:pPr>
            <a:r>
              <a:rPr lang="en-US" sz="78100" b="1" dirty="0"/>
              <a:t>Closeness and Betweenness centralities effectively predict hubs.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A9350D-312D-E2C2-24C1-43EBF40D3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49" y="1709928"/>
            <a:ext cx="7886700" cy="27432"/>
          </a:xfrm>
          <a:custGeom>
            <a:avLst/>
            <a:gdLst>
              <a:gd name="connsiteX0" fmla="*/ 0 w 7886700"/>
              <a:gd name="connsiteY0" fmla="*/ 0 h 27432"/>
              <a:gd name="connsiteX1" fmla="*/ 420624 w 7886700"/>
              <a:gd name="connsiteY1" fmla="*/ 0 h 27432"/>
              <a:gd name="connsiteX2" fmla="*/ 1156716 w 7886700"/>
              <a:gd name="connsiteY2" fmla="*/ 0 h 27432"/>
              <a:gd name="connsiteX3" fmla="*/ 1577340 w 7886700"/>
              <a:gd name="connsiteY3" fmla="*/ 0 h 27432"/>
              <a:gd name="connsiteX4" fmla="*/ 2155698 w 7886700"/>
              <a:gd name="connsiteY4" fmla="*/ 0 h 27432"/>
              <a:gd name="connsiteX5" fmla="*/ 2970657 w 7886700"/>
              <a:gd name="connsiteY5" fmla="*/ 0 h 27432"/>
              <a:gd name="connsiteX6" fmla="*/ 3627882 w 7886700"/>
              <a:gd name="connsiteY6" fmla="*/ 0 h 27432"/>
              <a:gd name="connsiteX7" fmla="*/ 4363974 w 7886700"/>
              <a:gd name="connsiteY7" fmla="*/ 0 h 27432"/>
              <a:gd name="connsiteX8" fmla="*/ 4942332 w 7886700"/>
              <a:gd name="connsiteY8" fmla="*/ 0 h 27432"/>
              <a:gd name="connsiteX9" fmla="*/ 5599557 w 7886700"/>
              <a:gd name="connsiteY9" fmla="*/ 0 h 27432"/>
              <a:gd name="connsiteX10" fmla="*/ 6414516 w 7886700"/>
              <a:gd name="connsiteY10" fmla="*/ 0 h 27432"/>
              <a:gd name="connsiteX11" fmla="*/ 6914007 w 7886700"/>
              <a:gd name="connsiteY11" fmla="*/ 0 h 27432"/>
              <a:gd name="connsiteX12" fmla="*/ 7886700 w 7886700"/>
              <a:gd name="connsiteY12" fmla="*/ 0 h 27432"/>
              <a:gd name="connsiteX13" fmla="*/ 7886700 w 7886700"/>
              <a:gd name="connsiteY13" fmla="*/ 27432 h 27432"/>
              <a:gd name="connsiteX14" fmla="*/ 7308342 w 7886700"/>
              <a:gd name="connsiteY14" fmla="*/ 27432 h 27432"/>
              <a:gd name="connsiteX15" fmla="*/ 6887718 w 7886700"/>
              <a:gd name="connsiteY15" fmla="*/ 27432 h 27432"/>
              <a:gd name="connsiteX16" fmla="*/ 6230493 w 7886700"/>
              <a:gd name="connsiteY16" fmla="*/ 27432 h 27432"/>
              <a:gd name="connsiteX17" fmla="*/ 5731002 w 7886700"/>
              <a:gd name="connsiteY17" fmla="*/ 27432 h 27432"/>
              <a:gd name="connsiteX18" fmla="*/ 5073777 w 7886700"/>
              <a:gd name="connsiteY18" fmla="*/ 27432 h 27432"/>
              <a:gd name="connsiteX19" fmla="*/ 4416552 w 7886700"/>
              <a:gd name="connsiteY19" fmla="*/ 27432 h 27432"/>
              <a:gd name="connsiteX20" fmla="*/ 3759327 w 7886700"/>
              <a:gd name="connsiteY20" fmla="*/ 27432 h 27432"/>
              <a:gd name="connsiteX21" fmla="*/ 3102102 w 7886700"/>
              <a:gd name="connsiteY21" fmla="*/ 27432 h 27432"/>
              <a:gd name="connsiteX22" fmla="*/ 2523744 w 7886700"/>
              <a:gd name="connsiteY22" fmla="*/ 27432 h 27432"/>
              <a:gd name="connsiteX23" fmla="*/ 1787652 w 7886700"/>
              <a:gd name="connsiteY23" fmla="*/ 27432 h 27432"/>
              <a:gd name="connsiteX24" fmla="*/ 1130427 w 7886700"/>
              <a:gd name="connsiteY24" fmla="*/ 27432 h 27432"/>
              <a:gd name="connsiteX25" fmla="*/ 0 w 7886700"/>
              <a:gd name="connsiteY25" fmla="*/ 27432 h 27432"/>
              <a:gd name="connsiteX26" fmla="*/ 0 w 7886700"/>
              <a:gd name="connsiteY2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86700" h="27432" fill="none" extrusionOk="0">
                <a:moveTo>
                  <a:pt x="0" y="0"/>
                </a:moveTo>
                <a:cubicBezTo>
                  <a:pt x="157525" y="2723"/>
                  <a:pt x="287389" y="-6453"/>
                  <a:pt x="420624" y="0"/>
                </a:cubicBezTo>
                <a:cubicBezTo>
                  <a:pt x="553859" y="6453"/>
                  <a:pt x="825625" y="29874"/>
                  <a:pt x="1156716" y="0"/>
                </a:cubicBezTo>
                <a:cubicBezTo>
                  <a:pt x="1487807" y="-29874"/>
                  <a:pt x="1467015" y="9632"/>
                  <a:pt x="1577340" y="0"/>
                </a:cubicBezTo>
                <a:cubicBezTo>
                  <a:pt x="1687665" y="-9632"/>
                  <a:pt x="2024250" y="19395"/>
                  <a:pt x="2155698" y="0"/>
                </a:cubicBezTo>
                <a:cubicBezTo>
                  <a:pt x="2287146" y="-19395"/>
                  <a:pt x="2775210" y="-36481"/>
                  <a:pt x="2970657" y="0"/>
                </a:cubicBezTo>
                <a:cubicBezTo>
                  <a:pt x="3166104" y="36481"/>
                  <a:pt x="3456933" y="2822"/>
                  <a:pt x="3627882" y="0"/>
                </a:cubicBezTo>
                <a:cubicBezTo>
                  <a:pt x="3798831" y="-2822"/>
                  <a:pt x="4063535" y="23706"/>
                  <a:pt x="4363974" y="0"/>
                </a:cubicBezTo>
                <a:cubicBezTo>
                  <a:pt x="4664413" y="-23706"/>
                  <a:pt x="4721338" y="-85"/>
                  <a:pt x="4942332" y="0"/>
                </a:cubicBezTo>
                <a:cubicBezTo>
                  <a:pt x="5163326" y="85"/>
                  <a:pt x="5298512" y="10710"/>
                  <a:pt x="5599557" y="0"/>
                </a:cubicBezTo>
                <a:cubicBezTo>
                  <a:pt x="5900603" y="-10710"/>
                  <a:pt x="6095214" y="3467"/>
                  <a:pt x="6414516" y="0"/>
                </a:cubicBezTo>
                <a:cubicBezTo>
                  <a:pt x="6733818" y="-3467"/>
                  <a:pt x="6803711" y="5617"/>
                  <a:pt x="6914007" y="0"/>
                </a:cubicBezTo>
                <a:cubicBezTo>
                  <a:pt x="7024303" y="-5617"/>
                  <a:pt x="7602090" y="-33929"/>
                  <a:pt x="7886700" y="0"/>
                </a:cubicBezTo>
                <a:cubicBezTo>
                  <a:pt x="7886111" y="10802"/>
                  <a:pt x="7886030" y="18406"/>
                  <a:pt x="7886700" y="27432"/>
                </a:cubicBezTo>
                <a:cubicBezTo>
                  <a:pt x="7637258" y="17142"/>
                  <a:pt x="7575695" y="16729"/>
                  <a:pt x="7308342" y="27432"/>
                </a:cubicBezTo>
                <a:cubicBezTo>
                  <a:pt x="7040989" y="38135"/>
                  <a:pt x="7003134" y="44021"/>
                  <a:pt x="6887718" y="27432"/>
                </a:cubicBezTo>
                <a:cubicBezTo>
                  <a:pt x="6772302" y="10843"/>
                  <a:pt x="6488136" y="58247"/>
                  <a:pt x="6230493" y="27432"/>
                </a:cubicBezTo>
                <a:cubicBezTo>
                  <a:pt x="5972851" y="-3383"/>
                  <a:pt x="5929971" y="35622"/>
                  <a:pt x="5731002" y="27432"/>
                </a:cubicBezTo>
                <a:cubicBezTo>
                  <a:pt x="5532033" y="19242"/>
                  <a:pt x="5381360" y="28708"/>
                  <a:pt x="5073777" y="27432"/>
                </a:cubicBezTo>
                <a:cubicBezTo>
                  <a:pt x="4766194" y="26156"/>
                  <a:pt x="4713365" y="29311"/>
                  <a:pt x="4416552" y="27432"/>
                </a:cubicBezTo>
                <a:cubicBezTo>
                  <a:pt x="4119740" y="25553"/>
                  <a:pt x="3915304" y="28418"/>
                  <a:pt x="3759327" y="27432"/>
                </a:cubicBezTo>
                <a:cubicBezTo>
                  <a:pt x="3603351" y="26446"/>
                  <a:pt x="3375414" y="21218"/>
                  <a:pt x="3102102" y="27432"/>
                </a:cubicBezTo>
                <a:cubicBezTo>
                  <a:pt x="2828791" y="33646"/>
                  <a:pt x="2795766" y="19461"/>
                  <a:pt x="2523744" y="27432"/>
                </a:cubicBezTo>
                <a:cubicBezTo>
                  <a:pt x="2251722" y="35403"/>
                  <a:pt x="1947642" y="32293"/>
                  <a:pt x="1787652" y="27432"/>
                </a:cubicBezTo>
                <a:cubicBezTo>
                  <a:pt x="1627662" y="22571"/>
                  <a:pt x="1413335" y="29665"/>
                  <a:pt x="1130427" y="27432"/>
                </a:cubicBezTo>
                <a:cubicBezTo>
                  <a:pt x="847520" y="25199"/>
                  <a:pt x="292942" y="-13628"/>
                  <a:pt x="0" y="27432"/>
                </a:cubicBezTo>
                <a:cubicBezTo>
                  <a:pt x="586" y="19291"/>
                  <a:pt x="-218" y="13009"/>
                  <a:pt x="0" y="0"/>
                </a:cubicBezTo>
                <a:close/>
              </a:path>
              <a:path w="7886700" h="27432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888520" y="-5136"/>
                  <a:pt x="998982" y="0"/>
                </a:cubicBezTo>
                <a:cubicBezTo>
                  <a:pt x="1109444" y="5136"/>
                  <a:pt x="1622600" y="-36529"/>
                  <a:pt x="1813941" y="0"/>
                </a:cubicBezTo>
                <a:cubicBezTo>
                  <a:pt x="2005282" y="36529"/>
                  <a:pt x="2177619" y="19108"/>
                  <a:pt x="2392299" y="0"/>
                </a:cubicBezTo>
                <a:cubicBezTo>
                  <a:pt x="2606979" y="-19108"/>
                  <a:pt x="2788556" y="-21788"/>
                  <a:pt x="2970657" y="0"/>
                </a:cubicBezTo>
                <a:cubicBezTo>
                  <a:pt x="3152758" y="21788"/>
                  <a:pt x="3596738" y="18723"/>
                  <a:pt x="3785616" y="0"/>
                </a:cubicBezTo>
                <a:cubicBezTo>
                  <a:pt x="3974494" y="-18723"/>
                  <a:pt x="4136501" y="9985"/>
                  <a:pt x="4285107" y="0"/>
                </a:cubicBezTo>
                <a:cubicBezTo>
                  <a:pt x="4433713" y="-9985"/>
                  <a:pt x="4710656" y="-6143"/>
                  <a:pt x="5100066" y="0"/>
                </a:cubicBezTo>
                <a:cubicBezTo>
                  <a:pt x="5489476" y="6143"/>
                  <a:pt x="5703885" y="5883"/>
                  <a:pt x="5915025" y="0"/>
                </a:cubicBezTo>
                <a:cubicBezTo>
                  <a:pt x="6126165" y="-5883"/>
                  <a:pt x="6308797" y="30350"/>
                  <a:pt x="6572250" y="0"/>
                </a:cubicBezTo>
                <a:cubicBezTo>
                  <a:pt x="6835703" y="-30350"/>
                  <a:pt x="7286910" y="4832"/>
                  <a:pt x="7886700" y="0"/>
                </a:cubicBezTo>
                <a:cubicBezTo>
                  <a:pt x="7885340" y="10164"/>
                  <a:pt x="7886783" y="19377"/>
                  <a:pt x="7886700" y="27432"/>
                </a:cubicBezTo>
                <a:cubicBezTo>
                  <a:pt x="7752936" y="37838"/>
                  <a:pt x="7671143" y="22240"/>
                  <a:pt x="7466076" y="27432"/>
                </a:cubicBezTo>
                <a:cubicBezTo>
                  <a:pt x="7261009" y="32624"/>
                  <a:pt x="7039949" y="45892"/>
                  <a:pt x="6651117" y="27432"/>
                </a:cubicBezTo>
                <a:cubicBezTo>
                  <a:pt x="6262285" y="8972"/>
                  <a:pt x="6379660" y="21432"/>
                  <a:pt x="6151626" y="27432"/>
                </a:cubicBezTo>
                <a:cubicBezTo>
                  <a:pt x="5923592" y="33432"/>
                  <a:pt x="5816137" y="49453"/>
                  <a:pt x="5494401" y="27432"/>
                </a:cubicBezTo>
                <a:cubicBezTo>
                  <a:pt x="5172665" y="5411"/>
                  <a:pt x="5022009" y="14146"/>
                  <a:pt x="4679442" y="27432"/>
                </a:cubicBezTo>
                <a:cubicBezTo>
                  <a:pt x="4336875" y="40718"/>
                  <a:pt x="4169241" y="-4552"/>
                  <a:pt x="4022217" y="27432"/>
                </a:cubicBezTo>
                <a:cubicBezTo>
                  <a:pt x="3875193" y="59416"/>
                  <a:pt x="3723776" y="46198"/>
                  <a:pt x="3601593" y="27432"/>
                </a:cubicBezTo>
                <a:cubicBezTo>
                  <a:pt x="3479410" y="8666"/>
                  <a:pt x="3283834" y="20447"/>
                  <a:pt x="3102102" y="27432"/>
                </a:cubicBezTo>
                <a:cubicBezTo>
                  <a:pt x="2920370" y="34417"/>
                  <a:pt x="2467386" y="35404"/>
                  <a:pt x="2287143" y="27432"/>
                </a:cubicBezTo>
                <a:cubicBezTo>
                  <a:pt x="2106900" y="19460"/>
                  <a:pt x="1798848" y="59556"/>
                  <a:pt x="1629918" y="27432"/>
                </a:cubicBezTo>
                <a:cubicBezTo>
                  <a:pt x="1460989" y="-4692"/>
                  <a:pt x="1324115" y="34913"/>
                  <a:pt x="1130427" y="27432"/>
                </a:cubicBezTo>
                <a:cubicBezTo>
                  <a:pt x="936739" y="19951"/>
                  <a:pt x="302034" y="30143"/>
                  <a:pt x="0" y="27432"/>
                </a:cubicBezTo>
                <a:cubicBezTo>
                  <a:pt x="-383" y="21019"/>
                  <a:pt x="-503" y="1243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AF24EE-178A-DE57-8D51-56D2E632F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y content container">
            <a:extLst>
              <a:ext uri="{FF2B5EF4-FFF2-40B4-BE49-F238E27FC236}">
                <a16:creationId xmlns:a16="http://schemas.microsoft.com/office/drawing/2014/main" id="{854E5C7E-A779-8A21-BBA2-2CD7E811D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9190" y="493776"/>
            <a:ext cx="4672203" cy="5722227"/>
          </a:xfrm>
          <a:custGeom>
            <a:avLst/>
            <a:gdLst>
              <a:gd name="connsiteX0" fmla="*/ 0 w 4672203"/>
              <a:gd name="connsiteY0" fmla="*/ 0 h 5722227"/>
              <a:gd name="connsiteX1" fmla="*/ 620736 w 4672203"/>
              <a:gd name="connsiteY1" fmla="*/ 0 h 5722227"/>
              <a:gd name="connsiteX2" fmla="*/ 1148027 w 4672203"/>
              <a:gd name="connsiteY2" fmla="*/ 0 h 5722227"/>
              <a:gd name="connsiteX3" fmla="*/ 1908929 w 4672203"/>
              <a:gd name="connsiteY3" fmla="*/ 0 h 5722227"/>
              <a:gd name="connsiteX4" fmla="*/ 2529664 w 4672203"/>
              <a:gd name="connsiteY4" fmla="*/ 0 h 5722227"/>
              <a:gd name="connsiteX5" fmla="*/ 3150400 w 4672203"/>
              <a:gd name="connsiteY5" fmla="*/ 0 h 5722227"/>
              <a:gd name="connsiteX6" fmla="*/ 3911301 w 4672203"/>
              <a:gd name="connsiteY6" fmla="*/ 0 h 5722227"/>
              <a:gd name="connsiteX7" fmla="*/ 4672203 w 4672203"/>
              <a:gd name="connsiteY7" fmla="*/ 0 h 5722227"/>
              <a:gd name="connsiteX8" fmla="*/ 4672203 w 4672203"/>
              <a:gd name="connsiteY8" fmla="*/ 750248 h 5722227"/>
              <a:gd name="connsiteX9" fmla="*/ 4672203 w 4672203"/>
              <a:gd name="connsiteY9" fmla="*/ 1271606 h 5722227"/>
              <a:gd name="connsiteX10" fmla="*/ 4672203 w 4672203"/>
              <a:gd name="connsiteY10" fmla="*/ 1792964 h 5722227"/>
              <a:gd name="connsiteX11" fmla="*/ 4672203 w 4672203"/>
              <a:gd name="connsiteY11" fmla="*/ 2428767 h 5722227"/>
              <a:gd name="connsiteX12" fmla="*/ 4672203 w 4672203"/>
              <a:gd name="connsiteY12" fmla="*/ 3121793 h 5722227"/>
              <a:gd name="connsiteX13" fmla="*/ 4672203 w 4672203"/>
              <a:gd name="connsiteY13" fmla="*/ 3585929 h 5722227"/>
              <a:gd name="connsiteX14" fmla="*/ 4672203 w 4672203"/>
              <a:gd name="connsiteY14" fmla="*/ 4221732 h 5722227"/>
              <a:gd name="connsiteX15" fmla="*/ 4672203 w 4672203"/>
              <a:gd name="connsiteY15" fmla="*/ 4857535 h 5722227"/>
              <a:gd name="connsiteX16" fmla="*/ 4672203 w 4672203"/>
              <a:gd name="connsiteY16" fmla="*/ 5722227 h 5722227"/>
              <a:gd name="connsiteX17" fmla="*/ 3958023 w 4672203"/>
              <a:gd name="connsiteY17" fmla="*/ 5722227 h 5722227"/>
              <a:gd name="connsiteX18" fmla="*/ 3290566 w 4672203"/>
              <a:gd name="connsiteY18" fmla="*/ 5722227 h 5722227"/>
              <a:gd name="connsiteX19" fmla="*/ 2763274 w 4672203"/>
              <a:gd name="connsiteY19" fmla="*/ 5722227 h 5722227"/>
              <a:gd name="connsiteX20" fmla="*/ 2189261 w 4672203"/>
              <a:gd name="connsiteY20" fmla="*/ 5722227 h 5722227"/>
              <a:gd name="connsiteX21" fmla="*/ 1428359 w 4672203"/>
              <a:gd name="connsiteY21" fmla="*/ 5722227 h 5722227"/>
              <a:gd name="connsiteX22" fmla="*/ 760902 w 4672203"/>
              <a:gd name="connsiteY22" fmla="*/ 5722227 h 5722227"/>
              <a:gd name="connsiteX23" fmla="*/ 0 w 4672203"/>
              <a:gd name="connsiteY23" fmla="*/ 5722227 h 5722227"/>
              <a:gd name="connsiteX24" fmla="*/ 0 w 4672203"/>
              <a:gd name="connsiteY24" fmla="*/ 5086424 h 5722227"/>
              <a:gd name="connsiteX25" fmla="*/ 0 w 4672203"/>
              <a:gd name="connsiteY25" fmla="*/ 4622288 h 5722227"/>
              <a:gd name="connsiteX26" fmla="*/ 0 w 4672203"/>
              <a:gd name="connsiteY26" fmla="*/ 4158152 h 5722227"/>
              <a:gd name="connsiteX27" fmla="*/ 0 w 4672203"/>
              <a:gd name="connsiteY27" fmla="*/ 3465126 h 5722227"/>
              <a:gd name="connsiteX28" fmla="*/ 0 w 4672203"/>
              <a:gd name="connsiteY28" fmla="*/ 2943768 h 5722227"/>
              <a:gd name="connsiteX29" fmla="*/ 0 w 4672203"/>
              <a:gd name="connsiteY29" fmla="*/ 2193520 h 5722227"/>
              <a:gd name="connsiteX30" fmla="*/ 0 w 4672203"/>
              <a:gd name="connsiteY30" fmla="*/ 1614940 h 5722227"/>
              <a:gd name="connsiteX31" fmla="*/ 0 w 4672203"/>
              <a:gd name="connsiteY31" fmla="*/ 1150803 h 5722227"/>
              <a:gd name="connsiteX32" fmla="*/ 0 w 4672203"/>
              <a:gd name="connsiteY32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72203" h="5722227" extrusionOk="0">
                <a:moveTo>
                  <a:pt x="0" y="0"/>
                </a:moveTo>
                <a:cubicBezTo>
                  <a:pt x="186732" y="-3296"/>
                  <a:pt x="388938" y="-25607"/>
                  <a:pt x="620736" y="0"/>
                </a:cubicBezTo>
                <a:cubicBezTo>
                  <a:pt x="852534" y="25607"/>
                  <a:pt x="965862" y="-20204"/>
                  <a:pt x="1148027" y="0"/>
                </a:cubicBezTo>
                <a:cubicBezTo>
                  <a:pt x="1330192" y="20204"/>
                  <a:pt x="1682800" y="5923"/>
                  <a:pt x="1908929" y="0"/>
                </a:cubicBezTo>
                <a:cubicBezTo>
                  <a:pt x="2135058" y="-5923"/>
                  <a:pt x="2320754" y="-17866"/>
                  <a:pt x="2529664" y="0"/>
                </a:cubicBezTo>
                <a:cubicBezTo>
                  <a:pt x="2738574" y="17866"/>
                  <a:pt x="2977201" y="15678"/>
                  <a:pt x="3150400" y="0"/>
                </a:cubicBezTo>
                <a:cubicBezTo>
                  <a:pt x="3323599" y="-15678"/>
                  <a:pt x="3752275" y="26639"/>
                  <a:pt x="3911301" y="0"/>
                </a:cubicBezTo>
                <a:cubicBezTo>
                  <a:pt x="4070327" y="-26639"/>
                  <a:pt x="4307234" y="-33315"/>
                  <a:pt x="4672203" y="0"/>
                </a:cubicBezTo>
                <a:cubicBezTo>
                  <a:pt x="4643785" y="151106"/>
                  <a:pt x="4649014" y="542847"/>
                  <a:pt x="4672203" y="750248"/>
                </a:cubicBezTo>
                <a:cubicBezTo>
                  <a:pt x="4695392" y="957649"/>
                  <a:pt x="4667099" y="1013278"/>
                  <a:pt x="4672203" y="1271606"/>
                </a:cubicBezTo>
                <a:cubicBezTo>
                  <a:pt x="4677307" y="1529934"/>
                  <a:pt x="4696383" y="1678874"/>
                  <a:pt x="4672203" y="1792964"/>
                </a:cubicBezTo>
                <a:cubicBezTo>
                  <a:pt x="4648023" y="1907054"/>
                  <a:pt x="4672783" y="2249609"/>
                  <a:pt x="4672203" y="2428767"/>
                </a:cubicBezTo>
                <a:cubicBezTo>
                  <a:pt x="4671623" y="2607925"/>
                  <a:pt x="4665079" y="2952359"/>
                  <a:pt x="4672203" y="3121793"/>
                </a:cubicBezTo>
                <a:cubicBezTo>
                  <a:pt x="4679327" y="3291227"/>
                  <a:pt x="4662966" y="3392984"/>
                  <a:pt x="4672203" y="3585929"/>
                </a:cubicBezTo>
                <a:cubicBezTo>
                  <a:pt x="4681440" y="3778874"/>
                  <a:pt x="4663528" y="4083079"/>
                  <a:pt x="4672203" y="4221732"/>
                </a:cubicBezTo>
                <a:cubicBezTo>
                  <a:pt x="4680878" y="4360385"/>
                  <a:pt x="4699354" y="4659120"/>
                  <a:pt x="4672203" y="4857535"/>
                </a:cubicBezTo>
                <a:cubicBezTo>
                  <a:pt x="4645052" y="5055950"/>
                  <a:pt x="4688563" y="5364799"/>
                  <a:pt x="4672203" y="5722227"/>
                </a:cubicBezTo>
                <a:cubicBezTo>
                  <a:pt x="4416209" y="5713249"/>
                  <a:pt x="4307868" y="5739562"/>
                  <a:pt x="3958023" y="5722227"/>
                </a:cubicBezTo>
                <a:cubicBezTo>
                  <a:pt x="3608178" y="5704892"/>
                  <a:pt x="3576363" y="5732699"/>
                  <a:pt x="3290566" y="5722227"/>
                </a:cubicBezTo>
                <a:cubicBezTo>
                  <a:pt x="3004769" y="5711755"/>
                  <a:pt x="2964899" y="5726994"/>
                  <a:pt x="2763274" y="5722227"/>
                </a:cubicBezTo>
                <a:cubicBezTo>
                  <a:pt x="2561649" y="5717460"/>
                  <a:pt x="2380243" y="5710789"/>
                  <a:pt x="2189261" y="5722227"/>
                </a:cubicBezTo>
                <a:cubicBezTo>
                  <a:pt x="1998279" y="5733665"/>
                  <a:pt x="1781759" y="5759437"/>
                  <a:pt x="1428359" y="5722227"/>
                </a:cubicBezTo>
                <a:cubicBezTo>
                  <a:pt x="1074959" y="5685017"/>
                  <a:pt x="995764" y="5734876"/>
                  <a:pt x="760902" y="5722227"/>
                </a:cubicBezTo>
                <a:cubicBezTo>
                  <a:pt x="526040" y="5709578"/>
                  <a:pt x="366976" y="5698082"/>
                  <a:pt x="0" y="5722227"/>
                </a:cubicBezTo>
                <a:cubicBezTo>
                  <a:pt x="13253" y="5532714"/>
                  <a:pt x="-27010" y="5388579"/>
                  <a:pt x="0" y="5086424"/>
                </a:cubicBezTo>
                <a:cubicBezTo>
                  <a:pt x="27010" y="4784269"/>
                  <a:pt x="1316" y="4790856"/>
                  <a:pt x="0" y="4622288"/>
                </a:cubicBezTo>
                <a:cubicBezTo>
                  <a:pt x="-1316" y="4453720"/>
                  <a:pt x="-17889" y="4329685"/>
                  <a:pt x="0" y="4158152"/>
                </a:cubicBezTo>
                <a:cubicBezTo>
                  <a:pt x="17889" y="3986619"/>
                  <a:pt x="29957" y="3697891"/>
                  <a:pt x="0" y="3465126"/>
                </a:cubicBezTo>
                <a:cubicBezTo>
                  <a:pt x="-29957" y="3232361"/>
                  <a:pt x="-11215" y="3087732"/>
                  <a:pt x="0" y="2943768"/>
                </a:cubicBezTo>
                <a:cubicBezTo>
                  <a:pt x="11215" y="2799804"/>
                  <a:pt x="20310" y="2436665"/>
                  <a:pt x="0" y="2193520"/>
                </a:cubicBezTo>
                <a:cubicBezTo>
                  <a:pt x="-20310" y="1950375"/>
                  <a:pt x="1394" y="1814798"/>
                  <a:pt x="0" y="1614940"/>
                </a:cubicBezTo>
                <a:cubicBezTo>
                  <a:pt x="-1394" y="1415082"/>
                  <a:pt x="17016" y="1343257"/>
                  <a:pt x="0" y="1150803"/>
                </a:cubicBezTo>
                <a:cubicBezTo>
                  <a:pt x="-17016" y="958349"/>
                  <a:pt x="1173" y="37471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0C1EEF-690F-3CA2-24D5-21125B87B7D6}"/>
              </a:ext>
            </a:extLst>
          </p:cNvPr>
          <p:cNvSpPr/>
          <p:nvPr/>
        </p:nvSpPr>
        <p:spPr>
          <a:xfrm>
            <a:off x="-42102" y="-12925"/>
            <a:ext cx="9183816" cy="6951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green and black pattern of leaves&#10;&#10;Description automatically generated">
            <a:extLst>
              <a:ext uri="{FF2B5EF4-FFF2-40B4-BE49-F238E27FC236}">
                <a16:creationId xmlns:a16="http://schemas.microsoft.com/office/drawing/2014/main" id="{0FD99656-3F40-2882-763F-D69C068DE25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t="5418" b="19582"/>
          <a:stretch/>
        </p:blipFill>
        <p:spPr>
          <a:xfrm>
            <a:off x="21" y="12935"/>
            <a:ext cx="9143979" cy="6857990"/>
          </a:xfrm>
          <a:prstGeom prst="rect">
            <a:avLst/>
          </a:prstGeom>
        </p:spPr>
      </p:pic>
      <p:pic>
        <p:nvPicPr>
          <p:cNvPr id="2" name="Picture 1" descr="A map of the world with blue dots&#10;&#10;Description automatically generated">
            <a:extLst>
              <a:ext uri="{FF2B5EF4-FFF2-40B4-BE49-F238E27FC236}">
                <a16:creationId xmlns:a16="http://schemas.microsoft.com/office/drawing/2014/main" id="{94EDC905-232E-3035-FDE1-C12C44911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86" y="288288"/>
            <a:ext cx="9144000" cy="3136140"/>
          </a:xfrm>
          <a:prstGeom prst="rect">
            <a:avLst/>
          </a:prstGeom>
        </p:spPr>
      </p:pic>
      <p:pic>
        <p:nvPicPr>
          <p:cNvPr id="3" name="Picture 2" descr="A map of the world with blue dots&#10;&#10;Description automatically generated">
            <a:extLst>
              <a:ext uri="{FF2B5EF4-FFF2-40B4-BE49-F238E27FC236}">
                <a16:creationId xmlns:a16="http://schemas.microsoft.com/office/drawing/2014/main" id="{61A3F5E0-0DE3-754F-4DF9-93A5CD960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86" y="3779617"/>
            <a:ext cx="9144000" cy="30966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55CA7B-E36A-A74A-56A3-F4C473BBD286}"/>
              </a:ext>
            </a:extLst>
          </p:cNvPr>
          <p:cNvSpPr txBox="1"/>
          <p:nvPr/>
        </p:nvSpPr>
        <p:spPr>
          <a:xfrm>
            <a:off x="114280" y="2587079"/>
            <a:ext cx="50101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4400" b="1" dirty="0">
                <a:solidFill>
                  <a:schemeClr val="bg1"/>
                </a:solidFill>
              </a:rPr>
              <a:t>Betweenness Predicted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7682E2-12C0-FB97-671D-D650655151E4}"/>
              </a:ext>
            </a:extLst>
          </p:cNvPr>
          <p:cNvSpPr txBox="1"/>
          <p:nvPr/>
        </p:nvSpPr>
        <p:spPr>
          <a:xfrm>
            <a:off x="114280" y="5948987"/>
            <a:ext cx="50101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4400" b="1" dirty="0">
                <a:solidFill>
                  <a:schemeClr val="bg1"/>
                </a:solidFill>
              </a:rPr>
              <a:t>Betweenness Real</a:t>
            </a:r>
          </a:p>
        </p:txBody>
      </p:sp>
      <p:pic>
        <p:nvPicPr>
          <p:cNvPr id="7" name="Picture 6" descr="A map of the world with red dots&#10;&#10;Description automatically generated">
            <a:extLst>
              <a:ext uri="{FF2B5EF4-FFF2-40B4-BE49-F238E27FC236}">
                <a16:creationId xmlns:a16="http://schemas.microsoft.com/office/drawing/2014/main" id="{A5C3C2DD-EE77-E38D-57BD-A47ABC869A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592" y="-5664742"/>
            <a:ext cx="9144000" cy="2636614"/>
          </a:xfrm>
          <a:prstGeom prst="rect">
            <a:avLst/>
          </a:prstGeom>
        </p:spPr>
      </p:pic>
      <p:pic>
        <p:nvPicPr>
          <p:cNvPr id="8" name="Picture 7" descr="A map of the world with red dots&#10;&#10;Description automatically generated">
            <a:extLst>
              <a:ext uri="{FF2B5EF4-FFF2-40B4-BE49-F238E27FC236}">
                <a16:creationId xmlns:a16="http://schemas.microsoft.com/office/drawing/2014/main" id="{03BAA306-397C-215A-9DD4-D27475A82C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286" y="-4496658"/>
            <a:ext cx="9144000" cy="22705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4B6333-68D9-E245-FAC4-B0BCA48ED979}"/>
              </a:ext>
            </a:extLst>
          </p:cNvPr>
          <p:cNvSpPr txBox="1"/>
          <p:nvPr/>
        </p:nvSpPr>
        <p:spPr>
          <a:xfrm>
            <a:off x="261237" y="-1746951"/>
            <a:ext cx="50101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4400" b="1" dirty="0"/>
              <a:t>Closeness Predicted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61291F-6BCB-6695-828C-87AA2B26985B}"/>
              </a:ext>
            </a:extLst>
          </p:cNvPr>
          <p:cNvSpPr txBox="1"/>
          <p:nvPr/>
        </p:nvSpPr>
        <p:spPr>
          <a:xfrm>
            <a:off x="261237" y="-839055"/>
            <a:ext cx="50101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4400" b="1" dirty="0"/>
              <a:t>Closeness Real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4DC9F36-3E54-718F-52B1-B21DD3DBF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77315" y="853673"/>
            <a:ext cx="3017520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8800" b="1" dirty="0"/>
              <a:t>Key Insights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95903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E3F5EA-59DC-4309-6C68-F71D87D81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71DF5A-0FDE-2C9E-3A0F-2AD7C655D2DF}"/>
              </a:ext>
            </a:extLst>
          </p:cNvPr>
          <p:cNvSpPr txBox="1"/>
          <p:nvPr/>
        </p:nvSpPr>
        <p:spPr>
          <a:xfrm>
            <a:off x="-14427200" y="-21640800"/>
            <a:ext cx="53746400" cy="4328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defTabSz="914400">
              <a:spcAft>
                <a:spcPts val="600"/>
              </a:spcAft>
            </a:pPr>
            <a:r>
              <a:rPr lang="en-US" sz="79200" b="1" dirty="0"/>
              <a:t>Identifying Critical hubs and communities around the world and plan airports construction and expansion.</a:t>
            </a:r>
            <a:endParaRPr lang="en-US" sz="1141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7F6CB5-3195-51DD-1ED8-80817A900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49" y="1709928"/>
            <a:ext cx="7886700" cy="27432"/>
          </a:xfrm>
          <a:custGeom>
            <a:avLst/>
            <a:gdLst>
              <a:gd name="connsiteX0" fmla="*/ 0 w 7886700"/>
              <a:gd name="connsiteY0" fmla="*/ 0 h 27432"/>
              <a:gd name="connsiteX1" fmla="*/ 420624 w 7886700"/>
              <a:gd name="connsiteY1" fmla="*/ 0 h 27432"/>
              <a:gd name="connsiteX2" fmla="*/ 1156716 w 7886700"/>
              <a:gd name="connsiteY2" fmla="*/ 0 h 27432"/>
              <a:gd name="connsiteX3" fmla="*/ 1577340 w 7886700"/>
              <a:gd name="connsiteY3" fmla="*/ 0 h 27432"/>
              <a:gd name="connsiteX4" fmla="*/ 2155698 w 7886700"/>
              <a:gd name="connsiteY4" fmla="*/ 0 h 27432"/>
              <a:gd name="connsiteX5" fmla="*/ 2970657 w 7886700"/>
              <a:gd name="connsiteY5" fmla="*/ 0 h 27432"/>
              <a:gd name="connsiteX6" fmla="*/ 3627882 w 7886700"/>
              <a:gd name="connsiteY6" fmla="*/ 0 h 27432"/>
              <a:gd name="connsiteX7" fmla="*/ 4363974 w 7886700"/>
              <a:gd name="connsiteY7" fmla="*/ 0 h 27432"/>
              <a:gd name="connsiteX8" fmla="*/ 4942332 w 7886700"/>
              <a:gd name="connsiteY8" fmla="*/ 0 h 27432"/>
              <a:gd name="connsiteX9" fmla="*/ 5599557 w 7886700"/>
              <a:gd name="connsiteY9" fmla="*/ 0 h 27432"/>
              <a:gd name="connsiteX10" fmla="*/ 6414516 w 7886700"/>
              <a:gd name="connsiteY10" fmla="*/ 0 h 27432"/>
              <a:gd name="connsiteX11" fmla="*/ 6914007 w 7886700"/>
              <a:gd name="connsiteY11" fmla="*/ 0 h 27432"/>
              <a:gd name="connsiteX12" fmla="*/ 7886700 w 7886700"/>
              <a:gd name="connsiteY12" fmla="*/ 0 h 27432"/>
              <a:gd name="connsiteX13" fmla="*/ 7886700 w 7886700"/>
              <a:gd name="connsiteY13" fmla="*/ 27432 h 27432"/>
              <a:gd name="connsiteX14" fmla="*/ 7308342 w 7886700"/>
              <a:gd name="connsiteY14" fmla="*/ 27432 h 27432"/>
              <a:gd name="connsiteX15" fmla="*/ 6887718 w 7886700"/>
              <a:gd name="connsiteY15" fmla="*/ 27432 h 27432"/>
              <a:gd name="connsiteX16" fmla="*/ 6230493 w 7886700"/>
              <a:gd name="connsiteY16" fmla="*/ 27432 h 27432"/>
              <a:gd name="connsiteX17" fmla="*/ 5731002 w 7886700"/>
              <a:gd name="connsiteY17" fmla="*/ 27432 h 27432"/>
              <a:gd name="connsiteX18" fmla="*/ 5073777 w 7886700"/>
              <a:gd name="connsiteY18" fmla="*/ 27432 h 27432"/>
              <a:gd name="connsiteX19" fmla="*/ 4416552 w 7886700"/>
              <a:gd name="connsiteY19" fmla="*/ 27432 h 27432"/>
              <a:gd name="connsiteX20" fmla="*/ 3759327 w 7886700"/>
              <a:gd name="connsiteY20" fmla="*/ 27432 h 27432"/>
              <a:gd name="connsiteX21" fmla="*/ 3102102 w 7886700"/>
              <a:gd name="connsiteY21" fmla="*/ 27432 h 27432"/>
              <a:gd name="connsiteX22" fmla="*/ 2523744 w 7886700"/>
              <a:gd name="connsiteY22" fmla="*/ 27432 h 27432"/>
              <a:gd name="connsiteX23" fmla="*/ 1787652 w 7886700"/>
              <a:gd name="connsiteY23" fmla="*/ 27432 h 27432"/>
              <a:gd name="connsiteX24" fmla="*/ 1130427 w 7886700"/>
              <a:gd name="connsiteY24" fmla="*/ 27432 h 27432"/>
              <a:gd name="connsiteX25" fmla="*/ 0 w 7886700"/>
              <a:gd name="connsiteY25" fmla="*/ 27432 h 27432"/>
              <a:gd name="connsiteX26" fmla="*/ 0 w 7886700"/>
              <a:gd name="connsiteY2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86700" h="27432" fill="none" extrusionOk="0">
                <a:moveTo>
                  <a:pt x="0" y="0"/>
                </a:moveTo>
                <a:cubicBezTo>
                  <a:pt x="157525" y="2723"/>
                  <a:pt x="287389" y="-6453"/>
                  <a:pt x="420624" y="0"/>
                </a:cubicBezTo>
                <a:cubicBezTo>
                  <a:pt x="553859" y="6453"/>
                  <a:pt x="825625" y="29874"/>
                  <a:pt x="1156716" y="0"/>
                </a:cubicBezTo>
                <a:cubicBezTo>
                  <a:pt x="1487807" y="-29874"/>
                  <a:pt x="1467015" y="9632"/>
                  <a:pt x="1577340" y="0"/>
                </a:cubicBezTo>
                <a:cubicBezTo>
                  <a:pt x="1687665" y="-9632"/>
                  <a:pt x="2024250" y="19395"/>
                  <a:pt x="2155698" y="0"/>
                </a:cubicBezTo>
                <a:cubicBezTo>
                  <a:pt x="2287146" y="-19395"/>
                  <a:pt x="2775210" y="-36481"/>
                  <a:pt x="2970657" y="0"/>
                </a:cubicBezTo>
                <a:cubicBezTo>
                  <a:pt x="3166104" y="36481"/>
                  <a:pt x="3456933" y="2822"/>
                  <a:pt x="3627882" y="0"/>
                </a:cubicBezTo>
                <a:cubicBezTo>
                  <a:pt x="3798831" y="-2822"/>
                  <a:pt x="4063535" y="23706"/>
                  <a:pt x="4363974" y="0"/>
                </a:cubicBezTo>
                <a:cubicBezTo>
                  <a:pt x="4664413" y="-23706"/>
                  <a:pt x="4721338" y="-85"/>
                  <a:pt x="4942332" y="0"/>
                </a:cubicBezTo>
                <a:cubicBezTo>
                  <a:pt x="5163326" y="85"/>
                  <a:pt x="5298512" y="10710"/>
                  <a:pt x="5599557" y="0"/>
                </a:cubicBezTo>
                <a:cubicBezTo>
                  <a:pt x="5900603" y="-10710"/>
                  <a:pt x="6095214" y="3467"/>
                  <a:pt x="6414516" y="0"/>
                </a:cubicBezTo>
                <a:cubicBezTo>
                  <a:pt x="6733818" y="-3467"/>
                  <a:pt x="6803711" y="5617"/>
                  <a:pt x="6914007" y="0"/>
                </a:cubicBezTo>
                <a:cubicBezTo>
                  <a:pt x="7024303" y="-5617"/>
                  <a:pt x="7602090" y="-33929"/>
                  <a:pt x="7886700" y="0"/>
                </a:cubicBezTo>
                <a:cubicBezTo>
                  <a:pt x="7886111" y="10802"/>
                  <a:pt x="7886030" y="18406"/>
                  <a:pt x="7886700" y="27432"/>
                </a:cubicBezTo>
                <a:cubicBezTo>
                  <a:pt x="7637258" y="17142"/>
                  <a:pt x="7575695" y="16729"/>
                  <a:pt x="7308342" y="27432"/>
                </a:cubicBezTo>
                <a:cubicBezTo>
                  <a:pt x="7040989" y="38135"/>
                  <a:pt x="7003134" y="44021"/>
                  <a:pt x="6887718" y="27432"/>
                </a:cubicBezTo>
                <a:cubicBezTo>
                  <a:pt x="6772302" y="10843"/>
                  <a:pt x="6488136" y="58247"/>
                  <a:pt x="6230493" y="27432"/>
                </a:cubicBezTo>
                <a:cubicBezTo>
                  <a:pt x="5972851" y="-3383"/>
                  <a:pt x="5929971" y="35622"/>
                  <a:pt x="5731002" y="27432"/>
                </a:cubicBezTo>
                <a:cubicBezTo>
                  <a:pt x="5532033" y="19242"/>
                  <a:pt x="5381360" y="28708"/>
                  <a:pt x="5073777" y="27432"/>
                </a:cubicBezTo>
                <a:cubicBezTo>
                  <a:pt x="4766194" y="26156"/>
                  <a:pt x="4713365" y="29311"/>
                  <a:pt x="4416552" y="27432"/>
                </a:cubicBezTo>
                <a:cubicBezTo>
                  <a:pt x="4119740" y="25553"/>
                  <a:pt x="3915304" y="28418"/>
                  <a:pt x="3759327" y="27432"/>
                </a:cubicBezTo>
                <a:cubicBezTo>
                  <a:pt x="3603351" y="26446"/>
                  <a:pt x="3375414" y="21218"/>
                  <a:pt x="3102102" y="27432"/>
                </a:cubicBezTo>
                <a:cubicBezTo>
                  <a:pt x="2828791" y="33646"/>
                  <a:pt x="2795766" y="19461"/>
                  <a:pt x="2523744" y="27432"/>
                </a:cubicBezTo>
                <a:cubicBezTo>
                  <a:pt x="2251722" y="35403"/>
                  <a:pt x="1947642" y="32293"/>
                  <a:pt x="1787652" y="27432"/>
                </a:cubicBezTo>
                <a:cubicBezTo>
                  <a:pt x="1627662" y="22571"/>
                  <a:pt x="1413335" y="29665"/>
                  <a:pt x="1130427" y="27432"/>
                </a:cubicBezTo>
                <a:cubicBezTo>
                  <a:pt x="847520" y="25199"/>
                  <a:pt x="292942" y="-13628"/>
                  <a:pt x="0" y="27432"/>
                </a:cubicBezTo>
                <a:cubicBezTo>
                  <a:pt x="586" y="19291"/>
                  <a:pt x="-218" y="13009"/>
                  <a:pt x="0" y="0"/>
                </a:cubicBezTo>
                <a:close/>
              </a:path>
              <a:path w="7886700" h="27432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888520" y="-5136"/>
                  <a:pt x="998982" y="0"/>
                </a:cubicBezTo>
                <a:cubicBezTo>
                  <a:pt x="1109444" y="5136"/>
                  <a:pt x="1622600" y="-36529"/>
                  <a:pt x="1813941" y="0"/>
                </a:cubicBezTo>
                <a:cubicBezTo>
                  <a:pt x="2005282" y="36529"/>
                  <a:pt x="2177619" y="19108"/>
                  <a:pt x="2392299" y="0"/>
                </a:cubicBezTo>
                <a:cubicBezTo>
                  <a:pt x="2606979" y="-19108"/>
                  <a:pt x="2788556" y="-21788"/>
                  <a:pt x="2970657" y="0"/>
                </a:cubicBezTo>
                <a:cubicBezTo>
                  <a:pt x="3152758" y="21788"/>
                  <a:pt x="3596738" y="18723"/>
                  <a:pt x="3785616" y="0"/>
                </a:cubicBezTo>
                <a:cubicBezTo>
                  <a:pt x="3974494" y="-18723"/>
                  <a:pt x="4136501" y="9985"/>
                  <a:pt x="4285107" y="0"/>
                </a:cubicBezTo>
                <a:cubicBezTo>
                  <a:pt x="4433713" y="-9985"/>
                  <a:pt x="4710656" y="-6143"/>
                  <a:pt x="5100066" y="0"/>
                </a:cubicBezTo>
                <a:cubicBezTo>
                  <a:pt x="5489476" y="6143"/>
                  <a:pt x="5703885" y="5883"/>
                  <a:pt x="5915025" y="0"/>
                </a:cubicBezTo>
                <a:cubicBezTo>
                  <a:pt x="6126165" y="-5883"/>
                  <a:pt x="6308797" y="30350"/>
                  <a:pt x="6572250" y="0"/>
                </a:cubicBezTo>
                <a:cubicBezTo>
                  <a:pt x="6835703" y="-30350"/>
                  <a:pt x="7286910" y="4832"/>
                  <a:pt x="7886700" y="0"/>
                </a:cubicBezTo>
                <a:cubicBezTo>
                  <a:pt x="7885340" y="10164"/>
                  <a:pt x="7886783" y="19377"/>
                  <a:pt x="7886700" y="27432"/>
                </a:cubicBezTo>
                <a:cubicBezTo>
                  <a:pt x="7752936" y="37838"/>
                  <a:pt x="7671143" y="22240"/>
                  <a:pt x="7466076" y="27432"/>
                </a:cubicBezTo>
                <a:cubicBezTo>
                  <a:pt x="7261009" y="32624"/>
                  <a:pt x="7039949" y="45892"/>
                  <a:pt x="6651117" y="27432"/>
                </a:cubicBezTo>
                <a:cubicBezTo>
                  <a:pt x="6262285" y="8972"/>
                  <a:pt x="6379660" y="21432"/>
                  <a:pt x="6151626" y="27432"/>
                </a:cubicBezTo>
                <a:cubicBezTo>
                  <a:pt x="5923592" y="33432"/>
                  <a:pt x="5816137" y="49453"/>
                  <a:pt x="5494401" y="27432"/>
                </a:cubicBezTo>
                <a:cubicBezTo>
                  <a:pt x="5172665" y="5411"/>
                  <a:pt x="5022009" y="14146"/>
                  <a:pt x="4679442" y="27432"/>
                </a:cubicBezTo>
                <a:cubicBezTo>
                  <a:pt x="4336875" y="40718"/>
                  <a:pt x="4169241" y="-4552"/>
                  <a:pt x="4022217" y="27432"/>
                </a:cubicBezTo>
                <a:cubicBezTo>
                  <a:pt x="3875193" y="59416"/>
                  <a:pt x="3723776" y="46198"/>
                  <a:pt x="3601593" y="27432"/>
                </a:cubicBezTo>
                <a:cubicBezTo>
                  <a:pt x="3479410" y="8666"/>
                  <a:pt x="3283834" y="20447"/>
                  <a:pt x="3102102" y="27432"/>
                </a:cubicBezTo>
                <a:cubicBezTo>
                  <a:pt x="2920370" y="34417"/>
                  <a:pt x="2467386" y="35404"/>
                  <a:pt x="2287143" y="27432"/>
                </a:cubicBezTo>
                <a:cubicBezTo>
                  <a:pt x="2106900" y="19460"/>
                  <a:pt x="1798848" y="59556"/>
                  <a:pt x="1629918" y="27432"/>
                </a:cubicBezTo>
                <a:cubicBezTo>
                  <a:pt x="1460989" y="-4692"/>
                  <a:pt x="1324115" y="34913"/>
                  <a:pt x="1130427" y="27432"/>
                </a:cubicBezTo>
                <a:cubicBezTo>
                  <a:pt x="936739" y="19951"/>
                  <a:pt x="302034" y="30143"/>
                  <a:pt x="0" y="27432"/>
                </a:cubicBezTo>
                <a:cubicBezTo>
                  <a:pt x="-383" y="21019"/>
                  <a:pt x="-503" y="1243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CEDA93-B0D5-9241-14B9-5910A8D70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green and black pattern of leaves&#10;&#10;Description automatically generated">
            <a:extLst>
              <a:ext uri="{FF2B5EF4-FFF2-40B4-BE49-F238E27FC236}">
                <a16:creationId xmlns:a16="http://schemas.microsoft.com/office/drawing/2014/main" id="{A3FD3DF1-BBD5-679D-48BA-E9A6DDC690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t="5418" b="19582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44E04-DD41-9B1E-8BC8-0F179C73C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853673"/>
            <a:ext cx="3017520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8800" b="1" dirty="0"/>
              <a:t>Key Insights</a:t>
            </a:r>
            <a:endParaRPr lang="en-US" sz="8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C44260-8B8B-39FA-EFE7-1714709EAFFE}"/>
              </a:ext>
            </a:extLst>
          </p:cNvPr>
          <p:cNvSpPr txBox="1"/>
          <p:nvPr/>
        </p:nvSpPr>
        <p:spPr>
          <a:xfrm>
            <a:off x="4337578" y="772390"/>
            <a:ext cx="3975425" cy="5164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6000" b="1" dirty="0"/>
              <a:t>Closeness and Betweenness centralities effectively predict hubs.</a:t>
            </a:r>
          </a:p>
        </p:txBody>
      </p:sp>
      <p:sp>
        <p:nvSpPr>
          <p:cNvPr id="13" name="sketchy content container">
            <a:extLst>
              <a:ext uri="{FF2B5EF4-FFF2-40B4-BE49-F238E27FC236}">
                <a16:creationId xmlns:a16="http://schemas.microsoft.com/office/drawing/2014/main" id="{261D524B-E58D-3F52-CED4-EAD23045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9190" y="493776"/>
            <a:ext cx="4672203" cy="5722227"/>
          </a:xfrm>
          <a:custGeom>
            <a:avLst/>
            <a:gdLst>
              <a:gd name="connsiteX0" fmla="*/ 0 w 4672203"/>
              <a:gd name="connsiteY0" fmla="*/ 0 h 5722227"/>
              <a:gd name="connsiteX1" fmla="*/ 620736 w 4672203"/>
              <a:gd name="connsiteY1" fmla="*/ 0 h 5722227"/>
              <a:gd name="connsiteX2" fmla="*/ 1148027 w 4672203"/>
              <a:gd name="connsiteY2" fmla="*/ 0 h 5722227"/>
              <a:gd name="connsiteX3" fmla="*/ 1908929 w 4672203"/>
              <a:gd name="connsiteY3" fmla="*/ 0 h 5722227"/>
              <a:gd name="connsiteX4" fmla="*/ 2529664 w 4672203"/>
              <a:gd name="connsiteY4" fmla="*/ 0 h 5722227"/>
              <a:gd name="connsiteX5" fmla="*/ 3150400 w 4672203"/>
              <a:gd name="connsiteY5" fmla="*/ 0 h 5722227"/>
              <a:gd name="connsiteX6" fmla="*/ 3911301 w 4672203"/>
              <a:gd name="connsiteY6" fmla="*/ 0 h 5722227"/>
              <a:gd name="connsiteX7" fmla="*/ 4672203 w 4672203"/>
              <a:gd name="connsiteY7" fmla="*/ 0 h 5722227"/>
              <a:gd name="connsiteX8" fmla="*/ 4672203 w 4672203"/>
              <a:gd name="connsiteY8" fmla="*/ 750248 h 5722227"/>
              <a:gd name="connsiteX9" fmla="*/ 4672203 w 4672203"/>
              <a:gd name="connsiteY9" fmla="*/ 1271606 h 5722227"/>
              <a:gd name="connsiteX10" fmla="*/ 4672203 w 4672203"/>
              <a:gd name="connsiteY10" fmla="*/ 1792964 h 5722227"/>
              <a:gd name="connsiteX11" fmla="*/ 4672203 w 4672203"/>
              <a:gd name="connsiteY11" fmla="*/ 2428767 h 5722227"/>
              <a:gd name="connsiteX12" fmla="*/ 4672203 w 4672203"/>
              <a:gd name="connsiteY12" fmla="*/ 3121793 h 5722227"/>
              <a:gd name="connsiteX13" fmla="*/ 4672203 w 4672203"/>
              <a:gd name="connsiteY13" fmla="*/ 3585929 h 5722227"/>
              <a:gd name="connsiteX14" fmla="*/ 4672203 w 4672203"/>
              <a:gd name="connsiteY14" fmla="*/ 4221732 h 5722227"/>
              <a:gd name="connsiteX15" fmla="*/ 4672203 w 4672203"/>
              <a:gd name="connsiteY15" fmla="*/ 4857535 h 5722227"/>
              <a:gd name="connsiteX16" fmla="*/ 4672203 w 4672203"/>
              <a:gd name="connsiteY16" fmla="*/ 5722227 h 5722227"/>
              <a:gd name="connsiteX17" fmla="*/ 3958023 w 4672203"/>
              <a:gd name="connsiteY17" fmla="*/ 5722227 h 5722227"/>
              <a:gd name="connsiteX18" fmla="*/ 3290566 w 4672203"/>
              <a:gd name="connsiteY18" fmla="*/ 5722227 h 5722227"/>
              <a:gd name="connsiteX19" fmla="*/ 2763274 w 4672203"/>
              <a:gd name="connsiteY19" fmla="*/ 5722227 h 5722227"/>
              <a:gd name="connsiteX20" fmla="*/ 2189261 w 4672203"/>
              <a:gd name="connsiteY20" fmla="*/ 5722227 h 5722227"/>
              <a:gd name="connsiteX21" fmla="*/ 1428359 w 4672203"/>
              <a:gd name="connsiteY21" fmla="*/ 5722227 h 5722227"/>
              <a:gd name="connsiteX22" fmla="*/ 760902 w 4672203"/>
              <a:gd name="connsiteY22" fmla="*/ 5722227 h 5722227"/>
              <a:gd name="connsiteX23" fmla="*/ 0 w 4672203"/>
              <a:gd name="connsiteY23" fmla="*/ 5722227 h 5722227"/>
              <a:gd name="connsiteX24" fmla="*/ 0 w 4672203"/>
              <a:gd name="connsiteY24" fmla="*/ 5086424 h 5722227"/>
              <a:gd name="connsiteX25" fmla="*/ 0 w 4672203"/>
              <a:gd name="connsiteY25" fmla="*/ 4622288 h 5722227"/>
              <a:gd name="connsiteX26" fmla="*/ 0 w 4672203"/>
              <a:gd name="connsiteY26" fmla="*/ 4158152 h 5722227"/>
              <a:gd name="connsiteX27" fmla="*/ 0 w 4672203"/>
              <a:gd name="connsiteY27" fmla="*/ 3465126 h 5722227"/>
              <a:gd name="connsiteX28" fmla="*/ 0 w 4672203"/>
              <a:gd name="connsiteY28" fmla="*/ 2943768 h 5722227"/>
              <a:gd name="connsiteX29" fmla="*/ 0 w 4672203"/>
              <a:gd name="connsiteY29" fmla="*/ 2193520 h 5722227"/>
              <a:gd name="connsiteX30" fmla="*/ 0 w 4672203"/>
              <a:gd name="connsiteY30" fmla="*/ 1614940 h 5722227"/>
              <a:gd name="connsiteX31" fmla="*/ 0 w 4672203"/>
              <a:gd name="connsiteY31" fmla="*/ 1150803 h 5722227"/>
              <a:gd name="connsiteX32" fmla="*/ 0 w 4672203"/>
              <a:gd name="connsiteY32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72203" h="5722227" extrusionOk="0">
                <a:moveTo>
                  <a:pt x="0" y="0"/>
                </a:moveTo>
                <a:cubicBezTo>
                  <a:pt x="186732" y="-3296"/>
                  <a:pt x="388938" y="-25607"/>
                  <a:pt x="620736" y="0"/>
                </a:cubicBezTo>
                <a:cubicBezTo>
                  <a:pt x="852534" y="25607"/>
                  <a:pt x="965862" y="-20204"/>
                  <a:pt x="1148027" y="0"/>
                </a:cubicBezTo>
                <a:cubicBezTo>
                  <a:pt x="1330192" y="20204"/>
                  <a:pt x="1682800" y="5923"/>
                  <a:pt x="1908929" y="0"/>
                </a:cubicBezTo>
                <a:cubicBezTo>
                  <a:pt x="2135058" y="-5923"/>
                  <a:pt x="2320754" y="-17866"/>
                  <a:pt x="2529664" y="0"/>
                </a:cubicBezTo>
                <a:cubicBezTo>
                  <a:pt x="2738574" y="17866"/>
                  <a:pt x="2977201" y="15678"/>
                  <a:pt x="3150400" y="0"/>
                </a:cubicBezTo>
                <a:cubicBezTo>
                  <a:pt x="3323599" y="-15678"/>
                  <a:pt x="3752275" y="26639"/>
                  <a:pt x="3911301" y="0"/>
                </a:cubicBezTo>
                <a:cubicBezTo>
                  <a:pt x="4070327" y="-26639"/>
                  <a:pt x="4307234" y="-33315"/>
                  <a:pt x="4672203" y="0"/>
                </a:cubicBezTo>
                <a:cubicBezTo>
                  <a:pt x="4643785" y="151106"/>
                  <a:pt x="4649014" y="542847"/>
                  <a:pt x="4672203" y="750248"/>
                </a:cubicBezTo>
                <a:cubicBezTo>
                  <a:pt x="4695392" y="957649"/>
                  <a:pt x="4667099" y="1013278"/>
                  <a:pt x="4672203" y="1271606"/>
                </a:cubicBezTo>
                <a:cubicBezTo>
                  <a:pt x="4677307" y="1529934"/>
                  <a:pt x="4696383" y="1678874"/>
                  <a:pt x="4672203" y="1792964"/>
                </a:cubicBezTo>
                <a:cubicBezTo>
                  <a:pt x="4648023" y="1907054"/>
                  <a:pt x="4672783" y="2249609"/>
                  <a:pt x="4672203" y="2428767"/>
                </a:cubicBezTo>
                <a:cubicBezTo>
                  <a:pt x="4671623" y="2607925"/>
                  <a:pt x="4665079" y="2952359"/>
                  <a:pt x="4672203" y="3121793"/>
                </a:cubicBezTo>
                <a:cubicBezTo>
                  <a:pt x="4679327" y="3291227"/>
                  <a:pt x="4662966" y="3392984"/>
                  <a:pt x="4672203" y="3585929"/>
                </a:cubicBezTo>
                <a:cubicBezTo>
                  <a:pt x="4681440" y="3778874"/>
                  <a:pt x="4663528" y="4083079"/>
                  <a:pt x="4672203" y="4221732"/>
                </a:cubicBezTo>
                <a:cubicBezTo>
                  <a:pt x="4680878" y="4360385"/>
                  <a:pt x="4699354" y="4659120"/>
                  <a:pt x="4672203" y="4857535"/>
                </a:cubicBezTo>
                <a:cubicBezTo>
                  <a:pt x="4645052" y="5055950"/>
                  <a:pt x="4688563" y="5364799"/>
                  <a:pt x="4672203" y="5722227"/>
                </a:cubicBezTo>
                <a:cubicBezTo>
                  <a:pt x="4416209" y="5713249"/>
                  <a:pt x="4307868" y="5739562"/>
                  <a:pt x="3958023" y="5722227"/>
                </a:cubicBezTo>
                <a:cubicBezTo>
                  <a:pt x="3608178" y="5704892"/>
                  <a:pt x="3576363" y="5732699"/>
                  <a:pt x="3290566" y="5722227"/>
                </a:cubicBezTo>
                <a:cubicBezTo>
                  <a:pt x="3004769" y="5711755"/>
                  <a:pt x="2964899" y="5726994"/>
                  <a:pt x="2763274" y="5722227"/>
                </a:cubicBezTo>
                <a:cubicBezTo>
                  <a:pt x="2561649" y="5717460"/>
                  <a:pt x="2380243" y="5710789"/>
                  <a:pt x="2189261" y="5722227"/>
                </a:cubicBezTo>
                <a:cubicBezTo>
                  <a:pt x="1998279" y="5733665"/>
                  <a:pt x="1781759" y="5759437"/>
                  <a:pt x="1428359" y="5722227"/>
                </a:cubicBezTo>
                <a:cubicBezTo>
                  <a:pt x="1074959" y="5685017"/>
                  <a:pt x="995764" y="5734876"/>
                  <a:pt x="760902" y="5722227"/>
                </a:cubicBezTo>
                <a:cubicBezTo>
                  <a:pt x="526040" y="5709578"/>
                  <a:pt x="366976" y="5698082"/>
                  <a:pt x="0" y="5722227"/>
                </a:cubicBezTo>
                <a:cubicBezTo>
                  <a:pt x="13253" y="5532714"/>
                  <a:pt x="-27010" y="5388579"/>
                  <a:pt x="0" y="5086424"/>
                </a:cubicBezTo>
                <a:cubicBezTo>
                  <a:pt x="27010" y="4784269"/>
                  <a:pt x="1316" y="4790856"/>
                  <a:pt x="0" y="4622288"/>
                </a:cubicBezTo>
                <a:cubicBezTo>
                  <a:pt x="-1316" y="4453720"/>
                  <a:pt x="-17889" y="4329685"/>
                  <a:pt x="0" y="4158152"/>
                </a:cubicBezTo>
                <a:cubicBezTo>
                  <a:pt x="17889" y="3986619"/>
                  <a:pt x="29957" y="3697891"/>
                  <a:pt x="0" y="3465126"/>
                </a:cubicBezTo>
                <a:cubicBezTo>
                  <a:pt x="-29957" y="3232361"/>
                  <a:pt x="-11215" y="3087732"/>
                  <a:pt x="0" y="2943768"/>
                </a:cubicBezTo>
                <a:cubicBezTo>
                  <a:pt x="11215" y="2799804"/>
                  <a:pt x="20310" y="2436665"/>
                  <a:pt x="0" y="2193520"/>
                </a:cubicBezTo>
                <a:cubicBezTo>
                  <a:pt x="-20310" y="1950375"/>
                  <a:pt x="1394" y="1814798"/>
                  <a:pt x="0" y="1614940"/>
                </a:cubicBezTo>
                <a:cubicBezTo>
                  <a:pt x="-1394" y="1415082"/>
                  <a:pt x="17016" y="1343257"/>
                  <a:pt x="0" y="1150803"/>
                </a:cubicBezTo>
                <a:cubicBezTo>
                  <a:pt x="-17016" y="958349"/>
                  <a:pt x="1173" y="37471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17E0580-04DF-27D4-5F85-758584290307}"/>
              </a:ext>
            </a:extLst>
          </p:cNvPr>
          <p:cNvSpPr txBox="1">
            <a:spLocks/>
          </p:cNvSpPr>
          <p:nvPr/>
        </p:nvSpPr>
        <p:spPr>
          <a:xfrm>
            <a:off x="-4244340" y="1006073"/>
            <a:ext cx="3017520" cy="5004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624136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360A76-488C-ED4A-5F01-46761C1BB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F82CED-396F-DF74-1B75-8673EC557575}"/>
              </a:ext>
            </a:extLst>
          </p:cNvPr>
          <p:cNvSpPr txBox="1">
            <a:spLocks/>
          </p:cNvSpPr>
          <p:nvPr/>
        </p:nvSpPr>
        <p:spPr>
          <a:xfrm>
            <a:off x="632460" y="1006073"/>
            <a:ext cx="3017520" cy="5004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/>
              <a:t>Key Insights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B3118-2EFE-8247-E5F3-5D7C85A3F9C3}"/>
              </a:ext>
            </a:extLst>
          </p:cNvPr>
          <p:cNvSpPr txBox="1"/>
          <p:nvPr/>
        </p:nvSpPr>
        <p:spPr>
          <a:xfrm>
            <a:off x="4489978" y="924790"/>
            <a:ext cx="3975425" cy="5164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1050" b="1" dirty="0"/>
              <a:t>Closeness and Betweenness centralities effectively predict hubs.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173F4A-1565-6BED-C449-C801EBD94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49" y="1709928"/>
            <a:ext cx="7886700" cy="27432"/>
          </a:xfrm>
          <a:custGeom>
            <a:avLst/>
            <a:gdLst>
              <a:gd name="connsiteX0" fmla="*/ 0 w 7886700"/>
              <a:gd name="connsiteY0" fmla="*/ 0 h 27432"/>
              <a:gd name="connsiteX1" fmla="*/ 420624 w 7886700"/>
              <a:gd name="connsiteY1" fmla="*/ 0 h 27432"/>
              <a:gd name="connsiteX2" fmla="*/ 1156716 w 7886700"/>
              <a:gd name="connsiteY2" fmla="*/ 0 h 27432"/>
              <a:gd name="connsiteX3" fmla="*/ 1577340 w 7886700"/>
              <a:gd name="connsiteY3" fmla="*/ 0 h 27432"/>
              <a:gd name="connsiteX4" fmla="*/ 2155698 w 7886700"/>
              <a:gd name="connsiteY4" fmla="*/ 0 h 27432"/>
              <a:gd name="connsiteX5" fmla="*/ 2970657 w 7886700"/>
              <a:gd name="connsiteY5" fmla="*/ 0 h 27432"/>
              <a:gd name="connsiteX6" fmla="*/ 3627882 w 7886700"/>
              <a:gd name="connsiteY6" fmla="*/ 0 h 27432"/>
              <a:gd name="connsiteX7" fmla="*/ 4363974 w 7886700"/>
              <a:gd name="connsiteY7" fmla="*/ 0 h 27432"/>
              <a:gd name="connsiteX8" fmla="*/ 4942332 w 7886700"/>
              <a:gd name="connsiteY8" fmla="*/ 0 h 27432"/>
              <a:gd name="connsiteX9" fmla="*/ 5599557 w 7886700"/>
              <a:gd name="connsiteY9" fmla="*/ 0 h 27432"/>
              <a:gd name="connsiteX10" fmla="*/ 6414516 w 7886700"/>
              <a:gd name="connsiteY10" fmla="*/ 0 h 27432"/>
              <a:gd name="connsiteX11" fmla="*/ 6914007 w 7886700"/>
              <a:gd name="connsiteY11" fmla="*/ 0 h 27432"/>
              <a:gd name="connsiteX12" fmla="*/ 7886700 w 7886700"/>
              <a:gd name="connsiteY12" fmla="*/ 0 h 27432"/>
              <a:gd name="connsiteX13" fmla="*/ 7886700 w 7886700"/>
              <a:gd name="connsiteY13" fmla="*/ 27432 h 27432"/>
              <a:gd name="connsiteX14" fmla="*/ 7308342 w 7886700"/>
              <a:gd name="connsiteY14" fmla="*/ 27432 h 27432"/>
              <a:gd name="connsiteX15" fmla="*/ 6887718 w 7886700"/>
              <a:gd name="connsiteY15" fmla="*/ 27432 h 27432"/>
              <a:gd name="connsiteX16" fmla="*/ 6230493 w 7886700"/>
              <a:gd name="connsiteY16" fmla="*/ 27432 h 27432"/>
              <a:gd name="connsiteX17" fmla="*/ 5731002 w 7886700"/>
              <a:gd name="connsiteY17" fmla="*/ 27432 h 27432"/>
              <a:gd name="connsiteX18" fmla="*/ 5073777 w 7886700"/>
              <a:gd name="connsiteY18" fmla="*/ 27432 h 27432"/>
              <a:gd name="connsiteX19" fmla="*/ 4416552 w 7886700"/>
              <a:gd name="connsiteY19" fmla="*/ 27432 h 27432"/>
              <a:gd name="connsiteX20" fmla="*/ 3759327 w 7886700"/>
              <a:gd name="connsiteY20" fmla="*/ 27432 h 27432"/>
              <a:gd name="connsiteX21" fmla="*/ 3102102 w 7886700"/>
              <a:gd name="connsiteY21" fmla="*/ 27432 h 27432"/>
              <a:gd name="connsiteX22" fmla="*/ 2523744 w 7886700"/>
              <a:gd name="connsiteY22" fmla="*/ 27432 h 27432"/>
              <a:gd name="connsiteX23" fmla="*/ 1787652 w 7886700"/>
              <a:gd name="connsiteY23" fmla="*/ 27432 h 27432"/>
              <a:gd name="connsiteX24" fmla="*/ 1130427 w 7886700"/>
              <a:gd name="connsiteY24" fmla="*/ 27432 h 27432"/>
              <a:gd name="connsiteX25" fmla="*/ 0 w 7886700"/>
              <a:gd name="connsiteY25" fmla="*/ 27432 h 27432"/>
              <a:gd name="connsiteX26" fmla="*/ 0 w 7886700"/>
              <a:gd name="connsiteY2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86700" h="27432" fill="none" extrusionOk="0">
                <a:moveTo>
                  <a:pt x="0" y="0"/>
                </a:moveTo>
                <a:cubicBezTo>
                  <a:pt x="157525" y="2723"/>
                  <a:pt x="287389" y="-6453"/>
                  <a:pt x="420624" y="0"/>
                </a:cubicBezTo>
                <a:cubicBezTo>
                  <a:pt x="553859" y="6453"/>
                  <a:pt x="825625" y="29874"/>
                  <a:pt x="1156716" y="0"/>
                </a:cubicBezTo>
                <a:cubicBezTo>
                  <a:pt x="1487807" y="-29874"/>
                  <a:pt x="1467015" y="9632"/>
                  <a:pt x="1577340" y="0"/>
                </a:cubicBezTo>
                <a:cubicBezTo>
                  <a:pt x="1687665" y="-9632"/>
                  <a:pt x="2024250" y="19395"/>
                  <a:pt x="2155698" y="0"/>
                </a:cubicBezTo>
                <a:cubicBezTo>
                  <a:pt x="2287146" y="-19395"/>
                  <a:pt x="2775210" y="-36481"/>
                  <a:pt x="2970657" y="0"/>
                </a:cubicBezTo>
                <a:cubicBezTo>
                  <a:pt x="3166104" y="36481"/>
                  <a:pt x="3456933" y="2822"/>
                  <a:pt x="3627882" y="0"/>
                </a:cubicBezTo>
                <a:cubicBezTo>
                  <a:pt x="3798831" y="-2822"/>
                  <a:pt x="4063535" y="23706"/>
                  <a:pt x="4363974" y="0"/>
                </a:cubicBezTo>
                <a:cubicBezTo>
                  <a:pt x="4664413" y="-23706"/>
                  <a:pt x="4721338" y="-85"/>
                  <a:pt x="4942332" y="0"/>
                </a:cubicBezTo>
                <a:cubicBezTo>
                  <a:pt x="5163326" y="85"/>
                  <a:pt x="5298512" y="10710"/>
                  <a:pt x="5599557" y="0"/>
                </a:cubicBezTo>
                <a:cubicBezTo>
                  <a:pt x="5900603" y="-10710"/>
                  <a:pt x="6095214" y="3467"/>
                  <a:pt x="6414516" y="0"/>
                </a:cubicBezTo>
                <a:cubicBezTo>
                  <a:pt x="6733818" y="-3467"/>
                  <a:pt x="6803711" y="5617"/>
                  <a:pt x="6914007" y="0"/>
                </a:cubicBezTo>
                <a:cubicBezTo>
                  <a:pt x="7024303" y="-5617"/>
                  <a:pt x="7602090" y="-33929"/>
                  <a:pt x="7886700" y="0"/>
                </a:cubicBezTo>
                <a:cubicBezTo>
                  <a:pt x="7886111" y="10802"/>
                  <a:pt x="7886030" y="18406"/>
                  <a:pt x="7886700" y="27432"/>
                </a:cubicBezTo>
                <a:cubicBezTo>
                  <a:pt x="7637258" y="17142"/>
                  <a:pt x="7575695" y="16729"/>
                  <a:pt x="7308342" y="27432"/>
                </a:cubicBezTo>
                <a:cubicBezTo>
                  <a:pt x="7040989" y="38135"/>
                  <a:pt x="7003134" y="44021"/>
                  <a:pt x="6887718" y="27432"/>
                </a:cubicBezTo>
                <a:cubicBezTo>
                  <a:pt x="6772302" y="10843"/>
                  <a:pt x="6488136" y="58247"/>
                  <a:pt x="6230493" y="27432"/>
                </a:cubicBezTo>
                <a:cubicBezTo>
                  <a:pt x="5972851" y="-3383"/>
                  <a:pt x="5929971" y="35622"/>
                  <a:pt x="5731002" y="27432"/>
                </a:cubicBezTo>
                <a:cubicBezTo>
                  <a:pt x="5532033" y="19242"/>
                  <a:pt x="5381360" y="28708"/>
                  <a:pt x="5073777" y="27432"/>
                </a:cubicBezTo>
                <a:cubicBezTo>
                  <a:pt x="4766194" y="26156"/>
                  <a:pt x="4713365" y="29311"/>
                  <a:pt x="4416552" y="27432"/>
                </a:cubicBezTo>
                <a:cubicBezTo>
                  <a:pt x="4119740" y="25553"/>
                  <a:pt x="3915304" y="28418"/>
                  <a:pt x="3759327" y="27432"/>
                </a:cubicBezTo>
                <a:cubicBezTo>
                  <a:pt x="3603351" y="26446"/>
                  <a:pt x="3375414" y="21218"/>
                  <a:pt x="3102102" y="27432"/>
                </a:cubicBezTo>
                <a:cubicBezTo>
                  <a:pt x="2828791" y="33646"/>
                  <a:pt x="2795766" y="19461"/>
                  <a:pt x="2523744" y="27432"/>
                </a:cubicBezTo>
                <a:cubicBezTo>
                  <a:pt x="2251722" y="35403"/>
                  <a:pt x="1947642" y="32293"/>
                  <a:pt x="1787652" y="27432"/>
                </a:cubicBezTo>
                <a:cubicBezTo>
                  <a:pt x="1627662" y="22571"/>
                  <a:pt x="1413335" y="29665"/>
                  <a:pt x="1130427" y="27432"/>
                </a:cubicBezTo>
                <a:cubicBezTo>
                  <a:pt x="847520" y="25199"/>
                  <a:pt x="292942" y="-13628"/>
                  <a:pt x="0" y="27432"/>
                </a:cubicBezTo>
                <a:cubicBezTo>
                  <a:pt x="586" y="19291"/>
                  <a:pt x="-218" y="13009"/>
                  <a:pt x="0" y="0"/>
                </a:cubicBezTo>
                <a:close/>
              </a:path>
              <a:path w="7886700" h="27432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888520" y="-5136"/>
                  <a:pt x="998982" y="0"/>
                </a:cubicBezTo>
                <a:cubicBezTo>
                  <a:pt x="1109444" y="5136"/>
                  <a:pt x="1622600" y="-36529"/>
                  <a:pt x="1813941" y="0"/>
                </a:cubicBezTo>
                <a:cubicBezTo>
                  <a:pt x="2005282" y="36529"/>
                  <a:pt x="2177619" y="19108"/>
                  <a:pt x="2392299" y="0"/>
                </a:cubicBezTo>
                <a:cubicBezTo>
                  <a:pt x="2606979" y="-19108"/>
                  <a:pt x="2788556" y="-21788"/>
                  <a:pt x="2970657" y="0"/>
                </a:cubicBezTo>
                <a:cubicBezTo>
                  <a:pt x="3152758" y="21788"/>
                  <a:pt x="3596738" y="18723"/>
                  <a:pt x="3785616" y="0"/>
                </a:cubicBezTo>
                <a:cubicBezTo>
                  <a:pt x="3974494" y="-18723"/>
                  <a:pt x="4136501" y="9985"/>
                  <a:pt x="4285107" y="0"/>
                </a:cubicBezTo>
                <a:cubicBezTo>
                  <a:pt x="4433713" y="-9985"/>
                  <a:pt x="4710656" y="-6143"/>
                  <a:pt x="5100066" y="0"/>
                </a:cubicBezTo>
                <a:cubicBezTo>
                  <a:pt x="5489476" y="6143"/>
                  <a:pt x="5703885" y="5883"/>
                  <a:pt x="5915025" y="0"/>
                </a:cubicBezTo>
                <a:cubicBezTo>
                  <a:pt x="6126165" y="-5883"/>
                  <a:pt x="6308797" y="30350"/>
                  <a:pt x="6572250" y="0"/>
                </a:cubicBezTo>
                <a:cubicBezTo>
                  <a:pt x="6835703" y="-30350"/>
                  <a:pt x="7286910" y="4832"/>
                  <a:pt x="7886700" y="0"/>
                </a:cubicBezTo>
                <a:cubicBezTo>
                  <a:pt x="7885340" y="10164"/>
                  <a:pt x="7886783" y="19377"/>
                  <a:pt x="7886700" y="27432"/>
                </a:cubicBezTo>
                <a:cubicBezTo>
                  <a:pt x="7752936" y="37838"/>
                  <a:pt x="7671143" y="22240"/>
                  <a:pt x="7466076" y="27432"/>
                </a:cubicBezTo>
                <a:cubicBezTo>
                  <a:pt x="7261009" y="32624"/>
                  <a:pt x="7039949" y="45892"/>
                  <a:pt x="6651117" y="27432"/>
                </a:cubicBezTo>
                <a:cubicBezTo>
                  <a:pt x="6262285" y="8972"/>
                  <a:pt x="6379660" y="21432"/>
                  <a:pt x="6151626" y="27432"/>
                </a:cubicBezTo>
                <a:cubicBezTo>
                  <a:pt x="5923592" y="33432"/>
                  <a:pt x="5816137" y="49453"/>
                  <a:pt x="5494401" y="27432"/>
                </a:cubicBezTo>
                <a:cubicBezTo>
                  <a:pt x="5172665" y="5411"/>
                  <a:pt x="5022009" y="14146"/>
                  <a:pt x="4679442" y="27432"/>
                </a:cubicBezTo>
                <a:cubicBezTo>
                  <a:pt x="4336875" y="40718"/>
                  <a:pt x="4169241" y="-4552"/>
                  <a:pt x="4022217" y="27432"/>
                </a:cubicBezTo>
                <a:cubicBezTo>
                  <a:pt x="3875193" y="59416"/>
                  <a:pt x="3723776" y="46198"/>
                  <a:pt x="3601593" y="27432"/>
                </a:cubicBezTo>
                <a:cubicBezTo>
                  <a:pt x="3479410" y="8666"/>
                  <a:pt x="3283834" y="20447"/>
                  <a:pt x="3102102" y="27432"/>
                </a:cubicBezTo>
                <a:cubicBezTo>
                  <a:pt x="2920370" y="34417"/>
                  <a:pt x="2467386" y="35404"/>
                  <a:pt x="2287143" y="27432"/>
                </a:cubicBezTo>
                <a:cubicBezTo>
                  <a:pt x="2106900" y="19460"/>
                  <a:pt x="1798848" y="59556"/>
                  <a:pt x="1629918" y="27432"/>
                </a:cubicBezTo>
                <a:cubicBezTo>
                  <a:pt x="1460989" y="-4692"/>
                  <a:pt x="1324115" y="34913"/>
                  <a:pt x="1130427" y="27432"/>
                </a:cubicBezTo>
                <a:cubicBezTo>
                  <a:pt x="936739" y="19951"/>
                  <a:pt x="302034" y="30143"/>
                  <a:pt x="0" y="27432"/>
                </a:cubicBezTo>
                <a:cubicBezTo>
                  <a:pt x="-383" y="21019"/>
                  <a:pt x="-503" y="1243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341EE7-FFAF-E6B5-C457-1075BD2D6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green and black pattern of leaves&#10;&#10;Description automatically generated">
            <a:extLst>
              <a:ext uri="{FF2B5EF4-FFF2-40B4-BE49-F238E27FC236}">
                <a16:creationId xmlns:a16="http://schemas.microsoft.com/office/drawing/2014/main" id="{F10A39BC-1B39-F342-E3CF-717BF400B1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t="5418" b="19582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0C5386-5D22-1A6E-472C-729532691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853673"/>
            <a:ext cx="3017520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dirty="0"/>
              <a:t>Applications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4A786E-18D7-A0DB-DC8E-7F5FC27D014F}"/>
              </a:ext>
            </a:extLst>
          </p:cNvPr>
          <p:cNvSpPr txBox="1"/>
          <p:nvPr/>
        </p:nvSpPr>
        <p:spPr>
          <a:xfrm>
            <a:off x="4337578" y="772390"/>
            <a:ext cx="3975425" cy="5164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5400" b="1" dirty="0"/>
              <a:t>Identifying Critical hubs and communities around the world and plan airports construction and expansion.</a:t>
            </a:r>
            <a:endParaRPr lang="en-US" sz="6600" b="1" dirty="0"/>
          </a:p>
        </p:txBody>
      </p:sp>
      <p:sp>
        <p:nvSpPr>
          <p:cNvPr id="13" name="sketchy content container">
            <a:extLst>
              <a:ext uri="{FF2B5EF4-FFF2-40B4-BE49-F238E27FC236}">
                <a16:creationId xmlns:a16="http://schemas.microsoft.com/office/drawing/2014/main" id="{F9B1B3B3-16F8-FFC9-036F-7B601A846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9190" y="493776"/>
            <a:ext cx="4672203" cy="5722227"/>
          </a:xfrm>
          <a:custGeom>
            <a:avLst/>
            <a:gdLst>
              <a:gd name="connsiteX0" fmla="*/ 0 w 4672203"/>
              <a:gd name="connsiteY0" fmla="*/ 0 h 5722227"/>
              <a:gd name="connsiteX1" fmla="*/ 620736 w 4672203"/>
              <a:gd name="connsiteY1" fmla="*/ 0 h 5722227"/>
              <a:gd name="connsiteX2" fmla="*/ 1148027 w 4672203"/>
              <a:gd name="connsiteY2" fmla="*/ 0 h 5722227"/>
              <a:gd name="connsiteX3" fmla="*/ 1908929 w 4672203"/>
              <a:gd name="connsiteY3" fmla="*/ 0 h 5722227"/>
              <a:gd name="connsiteX4" fmla="*/ 2529664 w 4672203"/>
              <a:gd name="connsiteY4" fmla="*/ 0 h 5722227"/>
              <a:gd name="connsiteX5" fmla="*/ 3150400 w 4672203"/>
              <a:gd name="connsiteY5" fmla="*/ 0 h 5722227"/>
              <a:gd name="connsiteX6" fmla="*/ 3911301 w 4672203"/>
              <a:gd name="connsiteY6" fmla="*/ 0 h 5722227"/>
              <a:gd name="connsiteX7" fmla="*/ 4672203 w 4672203"/>
              <a:gd name="connsiteY7" fmla="*/ 0 h 5722227"/>
              <a:gd name="connsiteX8" fmla="*/ 4672203 w 4672203"/>
              <a:gd name="connsiteY8" fmla="*/ 750248 h 5722227"/>
              <a:gd name="connsiteX9" fmla="*/ 4672203 w 4672203"/>
              <a:gd name="connsiteY9" fmla="*/ 1271606 h 5722227"/>
              <a:gd name="connsiteX10" fmla="*/ 4672203 w 4672203"/>
              <a:gd name="connsiteY10" fmla="*/ 1792964 h 5722227"/>
              <a:gd name="connsiteX11" fmla="*/ 4672203 w 4672203"/>
              <a:gd name="connsiteY11" fmla="*/ 2428767 h 5722227"/>
              <a:gd name="connsiteX12" fmla="*/ 4672203 w 4672203"/>
              <a:gd name="connsiteY12" fmla="*/ 3121793 h 5722227"/>
              <a:gd name="connsiteX13" fmla="*/ 4672203 w 4672203"/>
              <a:gd name="connsiteY13" fmla="*/ 3585929 h 5722227"/>
              <a:gd name="connsiteX14" fmla="*/ 4672203 w 4672203"/>
              <a:gd name="connsiteY14" fmla="*/ 4221732 h 5722227"/>
              <a:gd name="connsiteX15" fmla="*/ 4672203 w 4672203"/>
              <a:gd name="connsiteY15" fmla="*/ 4857535 h 5722227"/>
              <a:gd name="connsiteX16" fmla="*/ 4672203 w 4672203"/>
              <a:gd name="connsiteY16" fmla="*/ 5722227 h 5722227"/>
              <a:gd name="connsiteX17" fmla="*/ 3958023 w 4672203"/>
              <a:gd name="connsiteY17" fmla="*/ 5722227 h 5722227"/>
              <a:gd name="connsiteX18" fmla="*/ 3290566 w 4672203"/>
              <a:gd name="connsiteY18" fmla="*/ 5722227 h 5722227"/>
              <a:gd name="connsiteX19" fmla="*/ 2763274 w 4672203"/>
              <a:gd name="connsiteY19" fmla="*/ 5722227 h 5722227"/>
              <a:gd name="connsiteX20" fmla="*/ 2189261 w 4672203"/>
              <a:gd name="connsiteY20" fmla="*/ 5722227 h 5722227"/>
              <a:gd name="connsiteX21" fmla="*/ 1428359 w 4672203"/>
              <a:gd name="connsiteY21" fmla="*/ 5722227 h 5722227"/>
              <a:gd name="connsiteX22" fmla="*/ 760902 w 4672203"/>
              <a:gd name="connsiteY22" fmla="*/ 5722227 h 5722227"/>
              <a:gd name="connsiteX23" fmla="*/ 0 w 4672203"/>
              <a:gd name="connsiteY23" fmla="*/ 5722227 h 5722227"/>
              <a:gd name="connsiteX24" fmla="*/ 0 w 4672203"/>
              <a:gd name="connsiteY24" fmla="*/ 5086424 h 5722227"/>
              <a:gd name="connsiteX25" fmla="*/ 0 w 4672203"/>
              <a:gd name="connsiteY25" fmla="*/ 4622288 h 5722227"/>
              <a:gd name="connsiteX26" fmla="*/ 0 w 4672203"/>
              <a:gd name="connsiteY26" fmla="*/ 4158152 h 5722227"/>
              <a:gd name="connsiteX27" fmla="*/ 0 w 4672203"/>
              <a:gd name="connsiteY27" fmla="*/ 3465126 h 5722227"/>
              <a:gd name="connsiteX28" fmla="*/ 0 w 4672203"/>
              <a:gd name="connsiteY28" fmla="*/ 2943768 h 5722227"/>
              <a:gd name="connsiteX29" fmla="*/ 0 w 4672203"/>
              <a:gd name="connsiteY29" fmla="*/ 2193520 h 5722227"/>
              <a:gd name="connsiteX30" fmla="*/ 0 w 4672203"/>
              <a:gd name="connsiteY30" fmla="*/ 1614940 h 5722227"/>
              <a:gd name="connsiteX31" fmla="*/ 0 w 4672203"/>
              <a:gd name="connsiteY31" fmla="*/ 1150803 h 5722227"/>
              <a:gd name="connsiteX32" fmla="*/ 0 w 4672203"/>
              <a:gd name="connsiteY32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72203" h="5722227" extrusionOk="0">
                <a:moveTo>
                  <a:pt x="0" y="0"/>
                </a:moveTo>
                <a:cubicBezTo>
                  <a:pt x="186732" y="-3296"/>
                  <a:pt x="388938" y="-25607"/>
                  <a:pt x="620736" y="0"/>
                </a:cubicBezTo>
                <a:cubicBezTo>
                  <a:pt x="852534" y="25607"/>
                  <a:pt x="965862" y="-20204"/>
                  <a:pt x="1148027" y="0"/>
                </a:cubicBezTo>
                <a:cubicBezTo>
                  <a:pt x="1330192" y="20204"/>
                  <a:pt x="1682800" y="5923"/>
                  <a:pt x="1908929" y="0"/>
                </a:cubicBezTo>
                <a:cubicBezTo>
                  <a:pt x="2135058" y="-5923"/>
                  <a:pt x="2320754" y="-17866"/>
                  <a:pt x="2529664" y="0"/>
                </a:cubicBezTo>
                <a:cubicBezTo>
                  <a:pt x="2738574" y="17866"/>
                  <a:pt x="2977201" y="15678"/>
                  <a:pt x="3150400" y="0"/>
                </a:cubicBezTo>
                <a:cubicBezTo>
                  <a:pt x="3323599" y="-15678"/>
                  <a:pt x="3752275" y="26639"/>
                  <a:pt x="3911301" y="0"/>
                </a:cubicBezTo>
                <a:cubicBezTo>
                  <a:pt x="4070327" y="-26639"/>
                  <a:pt x="4307234" y="-33315"/>
                  <a:pt x="4672203" y="0"/>
                </a:cubicBezTo>
                <a:cubicBezTo>
                  <a:pt x="4643785" y="151106"/>
                  <a:pt x="4649014" y="542847"/>
                  <a:pt x="4672203" y="750248"/>
                </a:cubicBezTo>
                <a:cubicBezTo>
                  <a:pt x="4695392" y="957649"/>
                  <a:pt x="4667099" y="1013278"/>
                  <a:pt x="4672203" y="1271606"/>
                </a:cubicBezTo>
                <a:cubicBezTo>
                  <a:pt x="4677307" y="1529934"/>
                  <a:pt x="4696383" y="1678874"/>
                  <a:pt x="4672203" y="1792964"/>
                </a:cubicBezTo>
                <a:cubicBezTo>
                  <a:pt x="4648023" y="1907054"/>
                  <a:pt x="4672783" y="2249609"/>
                  <a:pt x="4672203" y="2428767"/>
                </a:cubicBezTo>
                <a:cubicBezTo>
                  <a:pt x="4671623" y="2607925"/>
                  <a:pt x="4665079" y="2952359"/>
                  <a:pt x="4672203" y="3121793"/>
                </a:cubicBezTo>
                <a:cubicBezTo>
                  <a:pt x="4679327" y="3291227"/>
                  <a:pt x="4662966" y="3392984"/>
                  <a:pt x="4672203" y="3585929"/>
                </a:cubicBezTo>
                <a:cubicBezTo>
                  <a:pt x="4681440" y="3778874"/>
                  <a:pt x="4663528" y="4083079"/>
                  <a:pt x="4672203" y="4221732"/>
                </a:cubicBezTo>
                <a:cubicBezTo>
                  <a:pt x="4680878" y="4360385"/>
                  <a:pt x="4699354" y="4659120"/>
                  <a:pt x="4672203" y="4857535"/>
                </a:cubicBezTo>
                <a:cubicBezTo>
                  <a:pt x="4645052" y="5055950"/>
                  <a:pt x="4688563" y="5364799"/>
                  <a:pt x="4672203" y="5722227"/>
                </a:cubicBezTo>
                <a:cubicBezTo>
                  <a:pt x="4416209" y="5713249"/>
                  <a:pt x="4307868" y="5739562"/>
                  <a:pt x="3958023" y="5722227"/>
                </a:cubicBezTo>
                <a:cubicBezTo>
                  <a:pt x="3608178" y="5704892"/>
                  <a:pt x="3576363" y="5732699"/>
                  <a:pt x="3290566" y="5722227"/>
                </a:cubicBezTo>
                <a:cubicBezTo>
                  <a:pt x="3004769" y="5711755"/>
                  <a:pt x="2964899" y="5726994"/>
                  <a:pt x="2763274" y="5722227"/>
                </a:cubicBezTo>
                <a:cubicBezTo>
                  <a:pt x="2561649" y="5717460"/>
                  <a:pt x="2380243" y="5710789"/>
                  <a:pt x="2189261" y="5722227"/>
                </a:cubicBezTo>
                <a:cubicBezTo>
                  <a:pt x="1998279" y="5733665"/>
                  <a:pt x="1781759" y="5759437"/>
                  <a:pt x="1428359" y="5722227"/>
                </a:cubicBezTo>
                <a:cubicBezTo>
                  <a:pt x="1074959" y="5685017"/>
                  <a:pt x="995764" y="5734876"/>
                  <a:pt x="760902" y="5722227"/>
                </a:cubicBezTo>
                <a:cubicBezTo>
                  <a:pt x="526040" y="5709578"/>
                  <a:pt x="366976" y="5698082"/>
                  <a:pt x="0" y="5722227"/>
                </a:cubicBezTo>
                <a:cubicBezTo>
                  <a:pt x="13253" y="5532714"/>
                  <a:pt x="-27010" y="5388579"/>
                  <a:pt x="0" y="5086424"/>
                </a:cubicBezTo>
                <a:cubicBezTo>
                  <a:pt x="27010" y="4784269"/>
                  <a:pt x="1316" y="4790856"/>
                  <a:pt x="0" y="4622288"/>
                </a:cubicBezTo>
                <a:cubicBezTo>
                  <a:pt x="-1316" y="4453720"/>
                  <a:pt x="-17889" y="4329685"/>
                  <a:pt x="0" y="4158152"/>
                </a:cubicBezTo>
                <a:cubicBezTo>
                  <a:pt x="17889" y="3986619"/>
                  <a:pt x="29957" y="3697891"/>
                  <a:pt x="0" y="3465126"/>
                </a:cubicBezTo>
                <a:cubicBezTo>
                  <a:pt x="-29957" y="3232361"/>
                  <a:pt x="-11215" y="3087732"/>
                  <a:pt x="0" y="2943768"/>
                </a:cubicBezTo>
                <a:cubicBezTo>
                  <a:pt x="11215" y="2799804"/>
                  <a:pt x="20310" y="2436665"/>
                  <a:pt x="0" y="2193520"/>
                </a:cubicBezTo>
                <a:cubicBezTo>
                  <a:pt x="-20310" y="1950375"/>
                  <a:pt x="1394" y="1814798"/>
                  <a:pt x="0" y="1614940"/>
                </a:cubicBezTo>
                <a:cubicBezTo>
                  <a:pt x="-1394" y="1415082"/>
                  <a:pt x="17016" y="1343257"/>
                  <a:pt x="0" y="1150803"/>
                </a:cubicBezTo>
                <a:cubicBezTo>
                  <a:pt x="-17016" y="958349"/>
                  <a:pt x="1173" y="37471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5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203924"/>
      </a:dk2>
      <a:lt2>
        <a:srgbClr val="E8E3E2"/>
      </a:lt2>
      <a:accent1>
        <a:srgbClr val="45ADC1"/>
      </a:accent1>
      <a:accent2>
        <a:srgbClr val="35B392"/>
      </a:accent2>
      <a:accent3>
        <a:srgbClr val="41B767"/>
      </a:accent3>
      <a:accent4>
        <a:srgbClr val="42B736"/>
      </a:accent4>
      <a:accent5>
        <a:srgbClr val="78AF3E"/>
      </a:accent5>
      <a:accent6>
        <a:srgbClr val="A0A831"/>
      </a:accent6>
      <a:hlink>
        <a:srgbClr val="519130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301</Words>
  <Application>Microsoft Office PowerPoint</Application>
  <PresentationFormat>On-screen Show (4:3)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The Hand Bold</vt:lpstr>
      <vt:lpstr>The Serif Hand Black</vt:lpstr>
      <vt:lpstr>SketchyVTI</vt:lpstr>
      <vt:lpstr>Hub Identification in Global Flight Network</vt:lpstr>
      <vt:lpstr>Global Flight Network</vt:lpstr>
      <vt:lpstr>Our Approach</vt:lpstr>
      <vt:lpstr>Key Metrics</vt:lpstr>
      <vt:lpstr>Key Metrics</vt:lpstr>
      <vt:lpstr>Key Insights</vt:lpstr>
      <vt:lpstr>Key Insights</vt:lpstr>
      <vt:lpstr>Applications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Ahmed Mohiuddin Shah</cp:lastModifiedBy>
  <cp:revision>4</cp:revision>
  <dcterms:created xsi:type="dcterms:W3CDTF">2013-01-27T09:14:16Z</dcterms:created>
  <dcterms:modified xsi:type="dcterms:W3CDTF">2024-12-29T07:52:27Z</dcterms:modified>
  <cp:category/>
</cp:coreProperties>
</file>