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 snapToObjects="1">
      <p:cViewPr varScale="1">
        <p:scale>
          <a:sx n="105" d="100"/>
          <a:sy n="105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9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6D047-E410-2574-8C25-9540443685F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8B07D43-CC96-2879-1112-1173346A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-2265" y="77666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Hub Identification in Global Flight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32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7BB7D16-D53A-99C6-465C-6C387B35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8428819"/>
            <a:ext cx="8629882" cy="44273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76B618-06F6-FBC4-283D-DB64CA533446}"/>
              </a:ext>
            </a:extLst>
          </p:cNvPr>
          <p:cNvSpPr txBox="1">
            <a:spLocks/>
          </p:cNvSpPr>
          <p:nvPr/>
        </p:nvSpPr>
        <p:spPr>
          <a:xfrm>
            <a:off x="302895" y="7680960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CF8A4-C26C-B0AC-BD83-C450A251A4B8}"/>
              </a:ext>
            </a:extLst>
          </p:cNvPr>
          <p:cNvSpPr txBox="1"/>
          <p:nvPr/>
        </p:nvSpPr>
        <p:spPr>
          <a:xfrm>
            <a:off x="2046727" y="2976189"/>
            <a:ext cx="5048260" cy="106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Please use slideshow for the presentation.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9C870-1B86-7AA0-67B5-11576271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DEF857-FD39-26D9-9A3C-A5F09F88D528}"/>
              </a:ext>
            </a:extLst>
          </p:cNvPr>
          <p:cNvSpPr txBox="1"/>
          <p:nvPr/>
        </p:nvSpPr>
        <p:spPr>
          <a:xfrm>
            <a:off x="-28752800" y="-32131000"/>
            <a:ext cx="72948800" cy="711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900" dirty="0"/>
          </a:p>
          <a:p>
            <a:pPr defTabSz="914400">
              <a:spcAft>
                <a:spcPts val="600"/>
              </a:spcAft>
            </a:pPr>
            <a:r>
              <a:rPr lang="en-US" sz="142600" b="1" dirty="0"/>
              <a:t>Used Random Forest to predict closeness and betweenness centralities</a:t>
            </a:r>
            <a:r>
              <a:rPr lang="en-US" sz="171000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D1493-437C-B02A-B8C1-82F188171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D8ECC6-D7E4-D28B-ECBB-7FB7A2E0A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79303213-6D1E-9ECF-3E00-53412522F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6EC01-7109-8C3B-FE3E-308780DB5BFE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2ED82CE-7992-618B-498C-32D3DB5B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350F1-59F0-0573-3AA2-56D7EE25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1636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Global Flight Network</a:t>
            </a:r>
          </a:p>
        </p:txBody>
      </p:sp>
      <p:pic>
        <p:nvPicPr>
          <p:cNvPr id="5" name="Picture 4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C9EEF9CB-D8EF-7129-6F58-452B8D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2146891"/>
            <a:ext cx="8629882" cy="4427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6838C-7CC7-315B-7AD0-726694E4D4FE}"/>
              </a:ext>
            </a:extLst>
          </p:cNvPr>
          <p:cNvSpPr txBox="1"/>
          <p:nvPr/>
        </p:nvSpPr>
        <p:spPr>
          <a:xfrm>
            <a:off x="-7163267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D63ACB-2CD8-EC26-D5DA-46B4F650DCF7}"/>
              </a:ext>
            </a:extLst>
          </p:cNvPr>
          <p:cNvSpPr txBox="1">
            <a:spLocks/>
          </p:cNvSpPr>
          <p:nvPr/>
        </p:nvSpPr>
        <p:spPr>
          <a:xfrm>
            <a:off x="302895" y="-2871312"/>
            <a:ext cx="8535924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Hub Identification in Global Flight Network</a:t>
            </a:r>
            <a:endParaRPr lang="en-US" sz="8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82565-CF06-03A1-DBE3-4AD838ED996B}"/>
              </a:ext>
            </a:extLst>
          </p:cNvPr>
          <p:cNvSpPr txBox="1">
            <a:spLocks/>
          </p:cNvSpPr>
          <p:nvPr/>
        </p:nvSpPr>
        <p:spPr>
          <a:xfrm>
            <a:off x="-4016524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/>
              <a:t>Our Approach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268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10F87-A18D-592B-2B8F-6405934F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D15764-D92E-6003-D8C1-60C0B674994F}"/>
              </a:ext>
            </a:extLst>
          </p:cNvPr>
          <p:cNvSpPr txBox="1"/>
          <p:nvPr/>
        </p:nvSpPr>
        <p:spPr>
          <a:xfrm>
            <a:off x="-17170400" y="-24976328"/>
            <a:ext cx="68884800" cy="602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580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03669-9285-5D15-7B83-BA82114A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C8A142-CC08-A891-F29D-CCCC51DC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436F892-32AB-0453-4EC1-588F96DE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A0221-7CB0-708D-C786-E30E78F1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dirty="0"/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A684A-8B85-3AD3-18E4-12923A68C5E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Used Random Forest to predict closeness and betweenness centralities</a:t>
            </a:r>
            <a:r>
              <a:rPr lang="en-US" sz="6600" b="1" dirty="0"/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18515668-12F7-1E6B-05E0-D0858AB5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661F-F43B-2618-EE0C-4C17676E41F9}"/>
              </a:ext>
            </a:extLst>
          </p:cNvPr>
          <p:cNvSpPr txBox="1">
            <a:spLocks/>
          </p:cNvSpPr>
          <p:nvPr/>
        </p:nvSpPr>
        <p:spPr>
          <a:xfrm>
            <a:off x="302895" y="-6449568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B7F55FA-19AA-DA65-6319-84609A77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-4787309"/>
            <a:ext cx="8629882" cy="44273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44BE30-743C-4B93-1222-CA1D3714B8B8}"/>
              </a:ext>
            </a:extLst>
          </p:cNvPr>
          <p:cNvSpPr txBox="1">
            <a:spLocks/>
          </p:cNvSpPr>
          <p:nvPr/>
        </p:nvSpPr>
        <p:spPr>
          <a:xfrm>
            <a:off x="-367284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296539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F20B-E90E-08D1-AC13-1802FFD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F5693-A791-41E3-08BB-D45AB71E0E9C}"/>
              </a:ext>
            </a:extLst>
          </p:cNvPr>
          <p:cNvSpPr txBox="1">
            <a:spLocks/>
          </p:cNvSpPr>
          <p:nvPr/>
        </p:nvSpPr>
        <p:spPr>
          <a:xfrm>
            <a:off x="48006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"/>
              <a:t>Our Approach</a:t>
            </a: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DB54B-D18D-8D09-33A2-D6BCA074FD7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/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Used Random Forest to predict closeness and betweenness centralities.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DBF5C6-26CB-5BF8-50BA-5335D379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AB85BB-705F-529D-9205-C9433726B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1278BF58-B33D-CC77-1105-8FC80A76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6E956-13F5-1998-1C08-7EE2310A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137B-732C-BF2D-55E4-30D1A8AAD60D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42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0.58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B8A52CB-749B-CFA0-244C-087471CDE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5D99B0F-5975-2641-9B2A-A3C286C4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7100480"/>
            <a:ext cx="9144000" cy="2636614"/>
          </a:xfrm>
          <a:prstGeom prst="rect">
            <a:avLst/>
          </a:prstGeom>
        </p:spPr>
      </p:pic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24ED5D4-5DCE-1CD7-2DD5-0DEA25E5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92" y="10008884"/>
            <a:ext cx="9144000" cy="2270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251BB-F152-0D85-FED4-0DDCBDFCBDE8}"/>
              </a:ext>
            </a:extLst>
          </p:cNvPr>
          <p:cNvSpPr txBox="1"/>
          <p:nvPr/>
        </p:nvSpPr>
        <p:spPr>
          <a:xfrm>
            <a:off x="101257" y="123576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C6311-FD70-CD66-FFF3-C7006C756B42}"/>
              </a:ext>
            </a:extLst>
          </p:cNvPr>
          <p:cNvSpPr txBox="1"/>
          <p:nvPr/>
        </p:nvSpPr>
        <p:spPr>
          <a:xfrm>
            <a:off x="101257" y="1303203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</p:spTree>
    <p:extLst>
      <p:ext uri="{BB962C8B-B14F-4D97-AF65-F5344CB8AC3E}">
        <p14:creationId xmlns:p14="http://schemas.microsoft.com/office/powerpoint/2010/main" val="287797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FE892-DDDD-28A1-3C50-104863C1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3EE3590-2766-D3C0-AA9C-F0481A5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" b="1" dirty="0"/>
              <a:t>Key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51869-B85E-8E92-7F0B-E4C64666506C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AC0BE-D091-184E-5B46-8630164C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B7777-FB30-68EE-8C94-24CDBE4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6E926D81-7BD4-B365-F0EB-EEBA9339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ED72-165F-E3CD-BEDC-53342571CE8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E198352-8ADF-3857-8A89-7BFA752E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12" name="Picture 11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40D5D73-D453-6505-707B-A8FF984A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953777"/>
            <a:ext cx="9144000" cy="2636614"/>
          </a:xfrm>
          <a:prstGeom prst="rect">
            <a:avLst/>
          </a:prstGeom>
        </p:spPr>
      </p:pic>
      <p:pic>
        <p:nvPicPr>
          <p:cNvPr id="14" name="Picture 13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F81D9D2-5DE7-50A8-6CAC-665D5675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4531233"/>
            <a:ext cx="9144000" cy="2270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0E5C61-E7EA-E8D5-A00D-B7A22D77E9E1}"/>
              </a:ext>
            </a:extLst>
          </p:cNvPr>
          <p:cNvSpPr txBox="1"/>
          <p:nvPr/>
        </p:nvSpPr>
        <p:spPr>
          <a:xfrm>
            <a:off x="261237" y="154426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7FF7-111F-73AE-90F9-523394BD0FE9}"/>
              </a:ext>
            </a:extLst>
          </p:cNvPr>
          <p:cNvSpPr txBox="1"/>
          <p:nvPr/>
        </p:nvSpPr>
        <p:spPr>
          <a:xfrm>
            <a:off x="261237" y="37474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pic>
        <p:nvPicPr>
          <p:cNvPr id="19" name="Picture 1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1352A7F3-AC10-F6EF-DF58-F82E1D4C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" y="7676065"/>
            <a:ext cx="9144000" cy="3136140"/>
          </a:xfrm>
          <a:prstGeom prst="rect">
            <a:avLst/>
          </a:prstGeom>
        </p:spPr>
      </p:pic>
      <p:pic>
        <p:nvPicPr>
          <p:cNvPr id="20" name="Picture 19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3EF60125-2E3E-0EEA-9566-423929D5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8859624"/>
            <a:ext cx="9144000" cy="30966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417DD0-7E3D-924B-4856-707A3AA1DB9B}"/>
              </a:ext>
            </a:extLst>
          </p:cNvPr>
          <p:cNvSpPr txBox="1"/>
          <p:nvPr/>
        </p:nvSpPr>
        <p:spPr>
          <a:xfrm>
            <a:off x="114280" y="1248582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539E2-1710-A610-1955-C43B524BAF45}"/>
              </a:ext>
            </a:extLst>
          </p:cNvPr>
          <p:cNvSpPr txBox="1"/>
          <p:nvPr/>
        </p:nvSpPr>
        <p:spPr>
          <a:xfrm>
            <a:off x="114280" y="134238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</p:spTree>
    <p:extLst>
      <p:ext uri="{BB962C8B-B14F-4D97-AF65-F5344CB8AC3E}">
        <p14:creationId xmlns:p14="http://schemas.microsoft.com/office/powerpoint/2010/main" val="109832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37271-70FD-60D6-B877-05438579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DC39F50-1D44-4199-89A7-353941753D19}"/>
              </a:ext>
            </a:extLst>
          </p:cNvPr>
          <p:cNvSpPr txBox="1"/>
          <p:nvPr/>
        </p:nvSpPr>
        <p:spPr>
          <a:xfrm>
            <a:off x="-12465051" y="-17149983"/>
            <a:ext cx="41960800" cy="418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810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9350D-312D-E2C2-24C1-43EBF40D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AF24EE-178A-DE57-8D51-56D2E632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854E5C7E-A779-8A21-BBA2-2CD7E811D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C1EEF-690F-3CA2-24D5-21125B87B7D6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0FD99656-3F40-2882-763F-D69C068D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2" name="Picture 1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94EDC905-232E-3035-FDE1-C12C4491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" y="288288"/>
            <a:ext cx="9144000" cy="3136140"/>
          </a:xfrm>
          <a:prstGeom prst="rect">
            <a:avLst/>
          </a:prstGeom>
        </p:spPr>
      </p:pic>
      <p:pic>
        <p:nvPicPr>
          <p:cNvPr id="3" name="Picture 2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61A3F5E0-0DE3-754F-4DF9-93A5CD960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3779617"/>
            <a:ext cx="9144000" cy="3096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5CA7B-E36A-A74A-56A3-F4C473BBD286}"/>
              </a:ext>
            </a:extLst>
          </p:cNvPr>
          <p:cNvSpPr txBox="1"/>
          <p:nvPr/>
        </p:nvSpPr>
        <p:spPr>
          <a:xfrm>
            <a:off x="114280" y="258707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682E2-12C0-FB97-671D-D650655151E4}"/>
              </a:ext>
            </a:extLst>
          </p:cNvPr>
          <p:cNvSpPr txBox="1"/>
          <p:nvPr/>
        </p:nvSpPr>
        <p:spPr>
          <a:xfrm>
            <a:off x="114280" y="5948987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5C3C2DD-EE77-E38D-57BD-A47ABC86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92" y="-5664742"/>
            <a:ext cx="9144000" cy="2636614"/>
          </a:xfrm>
          <a:prstGeom prst="rect">
            <a:avLst/>
          </a:prstGeom>
        </p:spPr>
      </p:pic>
      <p:pic>
        <p:nvPicPr>
          <p:cNvPr id="8" name="Picture 7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03BAA306-397C-215A-9DD4-D27475A8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-4496658"/>
            <a:ext cx="9144000" cy="227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B6333-68D9-E245-FAC4-B0BCA48ED979}"/>
              </a:ext>
            </a:extLst>
          </p:cNvPr>
          <p:cNvSpPr txBox="1"/>
          <p:nvPr/>
        </p:nvSpPr>
        <p:spPr>
          <a:xfrm>
            <a:off x="261237" y="-17469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1291F-6BCB-6695-828C-87AA2B26985B}"/>
              </a:ext>
            </a:extLst>
          </p:cNvPr>
          <p:cNvSpPr txBox="1"/>
          <p:nvPr/>
        </p:nvSpPr>
        <p:spPr>
          <a:xfrm>
            <a:off x="261237" y="-83905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4DC9F36-3E54-718F-52B1-B21DD3D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77315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9590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3F5EA-59DC-4309-6C68-F71D87D8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1DF5A-0FDE-2C9E-3A0F-2AD7C655D2DF}"/>
              </a:ext>
            </a:extLst>
          </p:cNvPr>
          <p:cNvSpPr txBox="1"/>
          <p:nvPr/>
        </p:nvSpPr>
        <p:spPr>
          <a:xfrm>
            <a:off x="-14427200" y="-21640800"/>
            <a:ext cx="53746400" cy="432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9200" b="1" dirty="0"/>
              <a:t>Identifying Critical hubs and communities around the world and plan airports construction and expansion.</a:t>
            </a:r>
            <a:endParaRPr lang="en-US" sz="1141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7F6CB5-3195-51DD-1ED8-80817A900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CEDA93-B0D5-9241-14B9-5910A8D7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3FD3DF1-BBD5-679D-48BA-E9A6DDC6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44E04-DD41-9B1E-8BC8-0F179C7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44260-8B8B-39FA-EFE7-1714709EAFFE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6000" b="1" dirty="0"/>
              <a:t>Closeness and Betweenness centralities effectively predict hubs.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261D524B-E58D-3F52-CED4-EAD23045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E0580-04DF-27D4-5F85-758584290307}"/>
              </a:ext>
            </a:extLst>
          </p:cNvPr>
          <p:cNvSpPr txBox="1">
            <a:spLocks/>
          </p:cNvSpPr>
          <p:nvPr/>
        </p:nvSpPr>
        <p:spPr>
          <a:xfrm>
            <a:off x="-424434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2413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60A76-488C-ED4A-5F01-46761C1B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82CED-396F-DF74-1B75-8673EC557575}"/>
              </a:ext>
            </a:extLst>
          </p:cNvPr>
          <p:cNvSpPr txBox="1">
            <a:spLocks/>
          </p:cNvSpPr>
          <p:nvPr/>
        </p:nvSpPr>
        <p:spPr>
          <a:xfrm>
            <a:off x="63246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/>
              <a:t>Key Insights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3118-2EFE-8247-E5F3-5D7C85A3F9C3}"/>
              </a:ext>
            </a:extLst>
          </p:cNvPr>
          <p:cNvSpPr txBox="1"/>
          <p:nvPr/>
        </p:nvSpPr>
        <p:spPr>
          <a:xfrm>
            <a:off x="4489978" y="9247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5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73F4A-1565-6BED-C449-C801EBD9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341EE7-FFAF-E6B5-C457-1075BD2D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F10A39BC-1B39-F342-E3CF-717BF400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C5386-5D22-1A6E-472C-72953269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786E-18D7-A0DB-DC8E-7F5FC27D014F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5400" b="1" dirty="0"/>
              <a:t>Identifying Critical hubs and communities around the world and plan airports construction and expansion.</a:t>
            </a:r>
            <a:endParaRPr lang="en-US" sz="6600" b="1" dirty="0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9B1B3B3-16F8-FFC9-036F-7B601A84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03924"/>
      </a:dk2>
      <a:lt2>
        <a:srgbClr val="E8E3E2"/>
      </a:lt2>
      <a:accent1>
        <a:srgbClr val="45ADC1"/>
      </a:accent1>
      <a:accent2>
        <a:srgbClr val="35B392"/>
      </a:accent2>
      <a:accent3>
        <a:srgbClr val="41B767"/>
      </a:accent3>
      <a:accent4>
        <a:srgbClr val="42B736"/>
      </a:accent4>
      <a:accent5>
        <a:srgbClr val="78AF3E"/>
      </a:accent5>
      <a:accent6>
        <a:srgbClr val="A0A831"/>
      </a:accent6>
      <a:hlink>
        <a:srgbClr val="51913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308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Hub Identification in Global Flight Network</vt:lpstr>
      <vt:lpstr>Global Flight Network</vt:lpstr>
      <vt:lpstr>Our Approach</vt:lpstr>
      <vt:lpstr>Key Metrics</vt:lpstr>
      <vt:lpstr>Key Metrics</vt:lpstr>
      <vt:lpstr>Key Insights</vt:lpstr>
      <vt:lpstr>Key Insights</vt:lpstr>
      <vt:lpstr>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Mohiuddin Shah</dc:creator>
  <cp:keywords/>
  <dc:description>generated using python-pptx</dc:description>
  <cp:lastModifiedBy>Ahmed Mohiuddin Shah</cp:lastModifiedBy>
  <cp:revision>7</cp:revision>
  <dcterms:created xsi:type="dcterms:W3CDTF">2013-01-27T09:14:16Z</dcterms:created>
  <dcterms:modified xsi:type="dcterms:W3CDTF">2024-12-30T05:01:09Z</dcterms:modified>
  <cp:category/>
</cp:coreProperties>
</file>