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  <p:sldMasterId id="2147483761" r:id="rId3"/>
    <p:sldMasterId id="2147483773" r:id="rId4"/>
    <p:sldMasterId id="2147483787" r:id="rId5"/>
    <p:sldMasterId id="2147483795" r:id="rId6"/>
    <p:sldMasterId id="2147483835" r:id="rId7"/>
  </p:sldMasterIdLst>
  <p:notesMasterIdLst>
    <p:notesMasterId r:id="rId39"/>
  </p:notesMasterIdLst>
  <p:handoutMasterIdLst>
    <p:handoutMasterId r:id="rId40"/>
  </p:handoutMasterIdLst>
  <p:sldIdLst>
    <p:sldId id="410" r:id="rId8"/>
    <p:sldId id="771" r:id="rId9"/>
    <p:sldId id="1189" r:id="rId10"/>
    <p:sldId id="1190" r:id="rId11"/>
    <p:sldId id="1192" r:id="rId12"/>
    <p:sldId id="1355" r:id="rId13"/>
    <p:sldId id="1194" r:id="rId14"/>
    <p:sldId id="1323" r:id="rId15"/>
    <p:sldId id="1316" r:id="rId16"/>
    <p:sldId id="1317" r:id="rId17"/>
    <p:sldId id="1327" r:id="rId18"/>
    <p:sldId id="1328" r:id="rId19"/>
    <p:sldId id="1329" r:id="rId20"/>
    <p:sldId id="1330" r:id="rId21"/>
    <p:sldId id="1331" r:id="rId22"/>
    <p:sldId id="1332" r:id="rId23"/>
    <p:sldId id="1333" r:id="rId24"/>
    <p:sldId id="1334" r:id="rId25"/>
    <p:sldId id="1335" r:id="rId26"/>
    <p:sldId id="1336" r:id="rId27"/>
    <p:sldId id="1337" r:id="rId28"/>
    <p:sldId id="1338" r:id="rId29"/>
    <p:sldId id="1339" r:id="rId30"/>
    <p:sldId id="1340" r:id="rId31"/>
    <p:sldId id="1341" r:id="rId32"/>
    <p:sldId id="1342" r:id="rId33"/>
    <p:sldId id="1405" r:id="rId34"/>
    <p:sldId id="1406" r:id="rId35"/>
    <p:sldId id="1407" r:id="rId36"/>
    <p:sldId id="1408" r:id="rId37"/>
    <p:sldId id="130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66FF"/>
    <a:srgbClr val="CC66FF"/>
    <a:srgbClr val="FFFF66"/>
    <a:srgbClr val="FF0066"/>
    <a:srgbClr val="00FF99"/>
    <a:srgbClr val="FF3300"/>
    <a:srgbClr val="4D3CB4"/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687D-DF7A-4FCE-B811-423923622C9C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64504-E59D-42FC-B800-E802CD4827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6955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7764-D870-454A-A46F-EC291DEDC1DC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EB5C-2245-43DF-8EE2-197680781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949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57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D36F2F-83CD-4F69-B974-41412C2DFEF2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37780E-FD26-4AFA-AD3B-50366109F75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38C83A-D9FE-4B46-91F5-47F7E76193D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39CFFA-92AC-49CE-9FA4-C040C6F38AF7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91977D-4502-4C21-B842-4747CD93505F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9E7C31-1172-4B51-BB70-008FCE196F01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D26401-D86C-4F14-8F42-B86FE540B19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2211-10AE-4048-B2E6-70CB9AC82EFC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25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30C6D0-4EAB-4B60-9F20-CAFDF06574DF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2A91F2-B27A-4503-9A06-AF51DC0C298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ABCD88-B321-4786-B852-B9B2E8BA7016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02B155-4C1D-4F9D-8021-FDB4FC8A31DF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D61025-77FE-4E60-A8F6-B40990F06ACB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13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034031-4F04-45A3-9B7B-5C47F9510D6B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85FDD7-CBE7-44AF-9591-AE10E055BEE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31FF0A-83C8-4741-926E-25AB4AE12185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BA7453-36A2-4CF5-8D4D-DC4315EF389F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ucs-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1336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788-85E9-451A-B10E-44F08364A0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9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1C82-5137-40C6-BB96-E2F815663B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3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026A-7C1C-4455-A132-F24D442850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84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5F47-C487-4D80-A0C1-32617AC31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329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71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38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99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77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575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569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7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50C36-9CFE-4651-BC61-6893994A6D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185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537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327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599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099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CEE151EB-2A9C-453F-9395-709F78EF8B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901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530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89AC6EA7-AC0C-4F31-81A2-E45452DFE1D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708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66798A35-07F3-4D26-8631-F798B2F9B87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632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18FACEB4-B584-452E-B7DC-03C4FD8D26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882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6DF0DC73-6B05-446C-9E0E-4476EA5245B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2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0AB6B-F263-469B-BC92-9D239DD66B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138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L2.</a:t>
            </a:r>
            <a:fld id="{14A54781-B368-43CC-9C2D-CB4D92AA8B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21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L2.</a:t>
            </a:r>
            <a:fld id="{D6EC05CB-8781-4A1C-9D05-21701B2CB70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83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L2.</a:t>
            </a:r>
            <a:fld id="{5FE1CDCE-8749-4769-B0EB-2CD31B666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899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47628BB8-FACE-4781-9DD8-0273EF17628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615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fld id="{E8DEFC96-13FE-49A1-B77C-AC752E858C0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460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ucs-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1336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53629-F819-441F-AC47-D4C22ACD56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2068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FFC3-1154-4506-BA03-EFDAF0CF41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421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6544-450F-49BC-99B7-77919AEDB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431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3E78-6930-471E-A753-FDED905819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769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0B37E-F3DA-4783-9389-E86F6DEABD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4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CECA-4C13-4C48-B18C-3222704CD2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1684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6ACC4-D7C3-4D8E-933B-DA38F19D60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459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8F768-5747-4EAC-AED1-71C737CEBD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898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D36F9-E698-4C1A-A21F-DC4413A3BE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3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F989C-517D-41DD-8767-3DF33A0D9C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272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523FA-0136-4332-B398-600EF32135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515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7453F-EA9D-468C-AB56-0B587D6016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7860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7001-F7F2-4CE5-A996-C297AA937C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2976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DD33-2481-4C49-88AD-AB78178636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334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ucs-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1336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53629-F819-441F-AC47-D4C22ACD56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5778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FFC3-1154-4506-BA03-EFDAF0CF41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0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57D94-22D9-4028-963F-314E39A9B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391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6544-450F-49BC-99B7-77919AEDB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46899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3E78-6930-471E-A753-FDED905819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838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6ACC4-D7C3-4D8E-933B-DA38F19D60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03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8F768-5747-4EAC-AED1-71C737CEBD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82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ucs-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1336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5915C-842F-467E-AF43-8FFB41736F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269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75988-FD3D-42B0-80AC-A93D197674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4341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7A19-7BDF-46F3-B38A-2AAB5CA0EE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531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18E8-DA8B-49CD-BC97-02EC2A8149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8554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DBBA-FCD3-439F-BB9D-FC74296800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427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1FAC3-EC53-417F-B80F-17873FD83A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4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67F0-F0B4-4EA2-8805-61FAB38FD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3832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540D-AFC2-4C3A-9C33-5005BCA17C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9019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A3D4-4FF0-47D1-B27A-B9EF0F530F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523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4941B-8E5B-412C-9872-765AF21FC4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1839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8C16-6BE8-4215-8552-CA0FA35C0B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7572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53C3-FB25-4BFE-B313-93287CFFCD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1834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7223-0B0C-4545-9225-AF36B5022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263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9513-509E-4193-B7BC-8C347C5F6E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1772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DEB5-3ABC-4F60-A64D-D68895C52E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5702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F42C7-6A0E-41ED-99DF-4C6EF5A1B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7531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C1228-D1B6-4C3A-B6AB-20ECAE58EC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6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2E16-BE59-4974-802B-90D4902D51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1558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1119F-4D04-4493-AFB2-C019F85452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7646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6363-1D79-4DD2-8BD3-1184EFF6F0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753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38A5-1D6E-460D-A0CF-46ED752240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5218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9144-2D4D-4487-A0A2-DCBC3C3853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4625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45E6-3C41-4BDB-85D9-2C1B76A7E2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67506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C8B98-7C98-4240-8FFB-B21863FBAB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04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A12E3-57CF-4CD8-9775-360C222867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1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E6F1-7445-4A29-BEB2-32505447A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4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57195C-B9E8-40CC-A69A-B067781441E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0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25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  <a:fld id="{6108D9DF-153E-4D5C-974A-F13F28B0435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2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A4D85F-227C-40AB-9A12-5998E1C56639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457200" y="1295400"/>
            <a:ext cx="8229600" cy="152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3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A4D85F-227C-40AB-9A12-5998E1C56639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457200" y="1295400"/>
            <a:ext cx="8229600" cy="152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5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9AA44-4902-4F05-B05B-219E57B25EF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295400"/>
            <a:ext cx="8229600" cy="152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1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85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-85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85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-85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85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D4E770-020D-4E59-B702-2F128DA9643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58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sachusetts_Institute_of_Technology" TargetMode="External"/><Relationship Id="rId2" Type="http://schemas.openxmlformats.org/officeDocument/2006/relationships/hyperlink" Target="http://en.wikipedia.org/wiki/Doctor_of_Philosophy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301" y="1447800"/>
            <a:ext cx="6986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Introduction to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3048000"/>
            <a:ext cx="7162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Computer science department,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Faculty of computer and information sciences,</a:t>
            </a: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Ain</a:t>
            </a:r>
            <a:r>
              <a:rPr lang="en-US" sz="2000" b="1" dirty="0" smtClean="0">
                <a:solidFill>
                  <a:schemeClr val="tx2"/>
                </a:solidFill>
              </a:rPr>
              <a:t> shams university.</a:t>
            </a:r>
          </a:p>
          <a:p>
            <a:pPr algn="ctr"/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0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1" y="37991"/>
            <a:ext cx="8881612" cy="666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4781-B368-43CC-9C2D-CB4D92AA8B2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1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“duke blue devils”</a:t>
            </a:r>
          </a:p>
          <a:p>
            <a:pPr eaLnBrk="1" hangingPunct="1"/>
            <a:r>
              <a:rPr lang="en-US" altLang="en-US" smtClean="0"/>
              <a:t>We first to a frequency count of the characters:</a:t>
            </a:r>
          </a:p>
          <a:p>
            <a:pPr lvl="2" eaLnBrk="1" hangingPunct="1"/>
            <a:r>
              <a:rPr lang="en-US" altLang="en-US" smtClean="0"/>
              <a:t>e:3, d:2, u:2, l:2, space:2, k:1, b:1, v:1, i:1, s:1</a:t>
            </a:r>
          </a:p>
          <a:p>
            <a:pPr eaLnBrk="1" hangingPunct="1"/>
            <a:r>
              <a:rPr lang="en-US" altLang="en-US" smtClean="0"/>
              <a:t>Next we use a Greedy algorithm to build up a Huffman Tree</a:t>
            </a:r>
          </a:p>
          <a:p>
            <a:pPr lvl="1" eaLnBrk="1" hangingPunct="1"/>
            <a:r>
              <a:rPr lang="en-US" altLang="en-US" smtClean="0"/>
              <a:t>We start with nodes for each character			 </a:t>
            </a:r>
          </a:p>
        </p:txBody>
      </p:sp>
      <p:sp>
        <p:nvSpPr>
          <p:cNvPr id="4100" name="Oval 25"/>
          <p:cNvSpPr>
            <a:spLocks noChangeArrowheads="1"/>
          </p:cNvSpPr>
          <p:nvPr/>
        </p:nvSpPr>
        <p:spPr bwMode="auto">
          <a:xfrm>
            <a:off x="1295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4101" name="Oval 26"/>
          <p:cNvSpPr>
            <a:spLocks noChangeArrowheads="1"/>
          </p:cNvSpPr>
          <p:nvPr/>
        </p:nvSpPr>
        <p:spPr bwMode="auto">
          <a:xfrm>
            <a:off x="2057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4102" name="Oval 27"/>
          <p:cNvSpPr>
            <a:spLocks noChangeArrowheads="1"/>
          </p:cNvSpPr>
          <p:nvPr/>
        </p:nvSpPr>
        <p:spPr bwMode="auto">
          <a:xfrm>
            <a:off x="2819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4103" name="Oval 28"/>
          <p:cNvSpPr>
            <a:spLocks noChangeArrowheads="1"/>
          </p:cNvSpPr>
          <p:nvPr/>
        </p:nvSpPr>
        <p:spPr bwMode="auto">
          <a:xfrm>
            <a:off x="3581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4104" name="Oval 29"/>
          <p:cNvSpPr>
            <a:spLocks noChangeArrowheads="1"/>
          </p:cNvSpPr>
          <p:nvPr/>
        </p:nvSpPr>
        <p:spPr bwMode="auto">
          <a:xfrm>
            <a:off x="42672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4105" name="Oval 30"/>
          <p:cNvSpPr>
            <a:spLocks noChangeArrowheads="1"/>
          </p:cNvSpPr>
          <p:nvPr/>
        </p:nvSpPr>
        <p:spPr bwMode="auto">
          <a:xfrm>
            <a:off x="50292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sp>
        <p:nvSpPr>
          <p:cNvPr id="4106" name="Oval 31"/>
          <p:cNvSpPr>
            <a:spLocks noChangeArrowheads="1"/>
          </p:cNvSpPr>
          <p:nvPr/>
        </p:nvSpPr>
        <p:spPr bwMode="auto">
          <a:xfrm>
            <a:off x="57150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4107" name="Oval 32"/>
          <p:cNvSpPr>
            <a:spLocks noChangeArrowheads="1"/>
          </p:cNvSpPr>
          <p:nvPr/>
        </p:nvSpPr>
        <p:spPr bwMode="auto">
          <a:xfrm>
            <a:off x="64008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v,1</a:t>
            </a:r>
          </a:p>
        </p:txBody>
      </p:sp>
      <p:sp>
        <p:nvSpPr>
          <p:cNvPr id="4108" name="Oval 33"/>
          <p:cNvSpPr>
            <a:spLocks noChangeArrowheads="1"/>
          </p:cNvSpPr>
          <p:nvPr/>
        </p:nvSpPr>
        <p:spPr bwMode="auto">
          <a:xfrm>
            <a:off x="70866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i,1</a:t>
            </a:r>
          </a:p>
        </p:txBody>
      </p:sp>
      <p:sp>
        <p:nvSpPr>
          <p:cNvPr id="4109" name="Oval 34"/>
          <p:cNvSpPr>
            <a:spLocks noChangeArrowheads="1"/>
          </p:cNvSpPr>
          <p:nvPr/>
        </p:nvSpPr>
        <p:spPr bwMode="auto">
          <a:xfrm>
            <a:off x="7772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xmlns="" val="42240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then pick the nodes with the </a:t>
            </a:r>
            <a:r>
              <a:rPr lang="en-US" altLang="en-US" dirty="0" smtClean="0">
                <a:solidFill>
                  <a:srgbClr val="FF0000"/>
                </a:solidFill>
              </a:rPr>
              <a:t>smallest frequency </a:t>
            </a:r>
            <a:r>
              <a:rPr lang="en-US" altLang="en-US" dirty="0" smtClean="0"/>
              <a:t>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selection of these nodes is the </a:t>
            </a:r>
            <a:r>
              <a:rPr lang="en-US" altLang="en-US" u="sng" dirty="0" smtClean="0">
                <a:solidFill>
                  <a:srgbClr val="FF0000"/>
                </a:solidFill>
              </a:rPr>
              <a:t>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two selected nodes are </a:t>
            </a:r>
            <a:r>
              <a:rPr lang="en-US" altLang="en-US" dirty="0" smtClean="0">
                <a:solidFill>
                  <a:srgbClr val="FF0000"/>
                </a:solidFill>
              </a:rPr>
              <a:t>removed</a:t>
            </a:r>
            <a:r>
              <a:rPr lang="en-US" altLang="en-US" dirty="0" smtClean="0"/>
              <a:t>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continues until we have only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node left in the set</a:t>
            </a:r>
          </a:p>
        </p:txBody>
      </p:sp>
    </p:spTree>
    <p:extLst>
      <p:ext uri="{BB962C8B-B14F-4D97-AF65-F5344CB8AC3E}">
        <p14:creationId xmlns:p14="http://schemas.microsoft.com/office/powerpoint/2010/main" xmlns="" val="42723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v,1</a:t>
            </a:r>
          </a:p>
        </p:txBody>
      </p:sp>
      <p:sp>
        <p:nvSpPr>
          <p:cNvPr id="6155" name="Oval 12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i,1</a:t>
            </a:r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xmlns="" val="2939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v,1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i,1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s,1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0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v,1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i,1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s,1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9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9237" name="Oval 11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9238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9239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241" name="Line 15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226" name="Group 19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9233" name="Oval 10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9234" name="Oval 16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27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9228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9229" name="Oval 25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9231" name="Line 27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9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1026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026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6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6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025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026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026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5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53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54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55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56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57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58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9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i,1</a:t>
            </a:r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s,1</a:t>
            </a:r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11278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129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1291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1292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293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1294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9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1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3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4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85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7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88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1289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2316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2317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2318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319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2320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298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2311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2312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2313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314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2315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299" name="Oval 23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2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03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4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5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06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7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08" name="Oval 32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309" name="Line 33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310" name="Line 34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1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752600" y="1676400"/>
            <a:ext cx="5791200" cy="1828800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latin typeface="Franklin Gothic Book" pitchFamily="-84" charset="0"/>
                <a:ea typeface="ＭＳ Ｐゴシック" pitchFamily="-84" charset="-128"/>
              </a:rPr>
              <a:t>Algorithm Design </a:t>
            </a:r>
            <a:r>
              <a:rPr lang="en-US" altLang="en-US" sz="3600" b="1" dirty="0" smtClean="0">
                <a:solidFill>
                  <a:schemeClr val="tx1"/>
                </a:solidFill>
                <a:latin typeface="Franklin Gothic Book" pitchFamily="-84" charset="0"/>
                <a:ea typeface="ＭＳ Ｐゴシック" pitchFamily="-84" charset="-128"/>
              </a:rPr>
              <a:t>Techniques   -3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4133850"/>
            <a:ext cx="59055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smtClean="0">
                <a:solidFill>
                  <a:srgbClr val="0000FF"/>
                </a:solidFill>
              </a:rPr>
              <a:t>Greedy Algorithms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88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3345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3347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322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3338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3339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3340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1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3342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323" name="Oval 21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26" name="Oval 24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30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31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32" name="Oval 30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333" name="Line 31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34" name="Line 32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35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9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14370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4371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4372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373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4374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346" name="Group 15"/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14365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4366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4367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368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4369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7" name="Oval 21"/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348" name="Line 22"/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49" name="Line 23"/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0" name="Oval 24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351" name="Line 25"/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2" name="Line 26"/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354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5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6" name="Oval 30"/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4357" name="Line 31"/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8" name="Line 32"/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9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4360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61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62" name="Oval 36"/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4363" name="Line 37"/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64" name="Line 38"/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9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15397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5398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5399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400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5401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370" name="Group 15"/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15392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5393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5394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95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5396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371" name="Oval 21"/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3" name="Line 23"/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4" name="Oval 24"/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6" name="Line 26"/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7" name="Oval 2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78" name="Line 28"/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0" name="Oval 30"/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2" name="Line 32"/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3" name="Oval 33"/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84" name="Line 34"/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5" name="Line 35"/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6" name="Oval 36"/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5387" name="Line 37"/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8" name="Line 38"/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89" name="Oval 3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5390" name="Line 40"/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91" name="Line 41"/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Now we assign codes to the tree by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placing</a:t>
            </a:r>
            <a:r>
              <a:rPr lang="en-US" altLang="en-US" dirty="0" smtClean="0"/>
              <a:t> a </a:t>
            </a:r>
            <a:r>
              <a:rPr lang="en-US" altLang="en-US" b="1" dirty="0" smtClean="0">
                <a:solidFill>
                  <a:srgbClr val="FF0000"/>
                </a:solidFill>
              </a:rPr>
              <a:t>0</a:t>
            </a:r>
            <a:r>
              <a:rPr lang="en-US" altLang="en-US" dirty="0" smtClean="0"/>
              <a:t> on every </a:t>
            </a:r>
            <a:r>
              <a:rPr lang="en-US" altLang="en-US" b="1" dirty="0" smtClean="0">
                <a:solidFill>
                  <a:srgbClr val="FF0000"/>
                </a:solidFill>
              </a:rPr>
              <a:t>left </a:t>
            </a:r>
            <a:r>
              <a:rPr lang="en-US" altLang="en-US" dirty="0" smtClean="0"/>
              <a:t>branch and a 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on every </a:t>
            </a:r>
            <a:r>
              <a:rPr lang="en-US" altLang="en-US" b="1" dirty="0" smtClean="0">
                <a:solidFill>
                  <a:srgbClr val="FF0000"/>
                </a:solidFill>
              </a:rPr>
              <a:t>right</a:t>
            </a:r>
            <a:r>
              <a:rPr lang="en-US" altLang="en-US" dirty="0" smtClean="0"/>
              <a:t>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u="sng" dirty="0" smtClean="0"/>
              <a:t>traversal</a:t>
            </a:r>
            <a:r>
              <a:rPr lang="en-US" altLang="en-US" dirty="0" smtClean="0"/>
              <a:t> of the tree from root to leaf give the </a:t>
            </a:r>
            <a:r>
              <a:rPr lang="en-US" altLang="en-US" dirty="0" smtClean="0">
                <a:solidFill>
                  <a:srgbClr val="FF0000"/>
                </a:solidFill>
              </a:rPr>
              <a:t>Huffman code </a:t>
            </a:r>
            <a:r>
              <a:rPr lang="en-US" altLang="en-US" dirty="0" smtClean="0"/>
              <a:t>for that particular leaf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Note that no code is the </a:t>
            </a:r>
            <a:r>
              <a:rPr lang="en-US" altLang="en-US" b="1" dirty="0" smtClean="0">
                <a:solidFill>
                  <a:srgbClr val="FF0000"/>
                </a:solidFill>
              </a:rPr>
              <a:t>prefix</a:t>
            </a:r>
            <a:r>
              <a:rPr lang="en-US" altLang="en-US" dirty="0" smtClean="0"/>
              <a:t> of another code</a:t>
            </a:r>
          </a:p>
        </p:txBody>
      </p:sp>
    </p:spTree>
    <p:extLst>
      <p:ext uri="{BB962C8B-B14F-4D97-AF65-F5344CB8AC3E}">
        <p14:creationId xmlns:p14="http://schemas.microsoft.com/office/powerpoint/2010/main" xmlns="" val="4594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e,3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d,2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u,2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l,2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sp,2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k,1</a:t>
            </a:r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17498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7499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s,1</a:t>
              </a:r>
            </a:p>
          </p:txBody>
        </p:sp>
        <p:sp>
          <p:nvSpPr>
            <p:cNvPr id="17500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501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502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7418" name="Group 15"/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17493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b,1</a:t>
              </a:r>
            </a:p>
          </p:txBody>
        </p:sp>
        <p:sp>
          <p:nvSpPr>
            <p:cNvPr id="17494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v,1</a:t>
              </a:r>
            </a:p>
          </p:txBody>
        </p:sp>
        <p:sp>
          <p:nvSpPr>
            <p:cNvPr id="17495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96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497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20" name="Line 22"/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1" name="Line 23"/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2" name="Oval 24"/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23" name="Line 25"/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4" name="Line 26"/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5" name="Oval 27"/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26" name="Line 28"/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7" name="Line 29"/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28" name="Oval 30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29" name="Line 31"/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0" name="Line 32"/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1" name="Oval 33"/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32" name="Line 34"/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3" name="Line 35"/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4" name="Oval 36"/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435" name="Line 37"/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6" name="Line 38"/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7" name="Oval 39"/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8" name="Line 40"/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39" name="Line 41"/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7440" name="WordArt 43"/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1" name="WordArt 44"/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42" name="WordArt 45"/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3" name="WordArt 46"/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4" name="WordArt 47"/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5" name="WordArt 48"/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6" name="WordArt 49"/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7" name="WordArt 50"/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8" name="WordArt 51"/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49" name="WordArt 52"/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0</a:t>
            </a:r>
          </a:p>
        </p:txBody>
      </p:sp>
      <p:sp>
        <p:nvSpPr>
          <p:cNvPr id="17450" name="WordArt 54"/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1" name="WordArt 55"/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2" name="WordArt 56"/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3" name="WordArt 57"/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4" name="WordArt 58"/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5" name="WordArt 59"/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7456" name="WordArt 60"/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graphicFrame>
        <p:nvGraphicFramePr>
          <p:cNvPr id="57466" name="Group 122"/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2" name="WordArt 116"/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3268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Huffman 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These codes are then used to encode the string</a:t>
            </a:r>
          </a:p>
          <a:p>
            <a:pPr eaLnBrk="1" hangingPunct="1"/>
            <a:r>
              <a:rPr lang="en-US" altLang="en-US" dirty="0" smtClean="0"/>
              <a:t>Thus, </a:t>
            </a:r>
            <a:r>
              <a:rPr lang="en-US" altLang="en-US" dirty="0" smtClean="0">
                <a:solidFill>
                  <a:srgbClr val="FF0000"/>
                </a:solidFill>
              </a:rPr>
              <a:t>“duke blue devils” </a:t>
            </a:r>
            <a:r>
              <a:rPr lang="en-US" altLang="en-US" dirty="0" smtClean="0"/>
              <a:t>turns into: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0070C0"/>
                </a:solidFill>
              </a:rPr>
              <a:t>010 011 11</a:t>
            </a:r>
            <a:r>
              <a:rPr lang="en-US" altLang="en-US" sz="2000" dirty="0" smtClean="0">
                <a:solidFill>
                  <a:srgbClr val="0070C0"/>
                </a:solidFill>
              </a:rPr>
              <a:t>10 00 101 1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1110 100 0</a:t>
            </a:r>
            <a:r>
              <a:rPr lang="en-US" altLang="en-US" sz="2000" dirty="0" smtClean="0">
                <a:solidFill>
                  <a:srgbClr val="0070C0"/>
                </a:solidFill>
              </a:rPr>
              <a:t>11 00 101 0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10 00 1111</a:t>
            </a:r>
            <a:r>
              <a:rPr lang="en-US" altLang="en-US" sz="2000" dirty="0" smtClean="0">
                <a:solidFill>
                  <a:srgbClr val="0070C0"/>
                </a:solidFill>
              </a:rPr>
              <a:t>1 1100 100 1101</a:t>
            </a:r>
          </a:p>
          <a:p>
            <a:pPr eaLnBrk="1" hangingPunct="1">
              <a:buFontTx/>
              <a:buNone/>
            </a:pPr>
            <a:endParaRPr lang="en-US" altLang="en-US" sz="900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010 011 11</a:t>
            </a:r>
            <a:r>
              <a:rPr lang="en-US" altLang="en-US" sz="2000" dirty="0" smtClean="0"/>
              <a:t>10 00 101 1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1110 100 0</a:t>
            </a:r>
            <a:r>
              <a:rPr lang="en-US" altLang="en-US" sz="2000" dirty="0" smtClean="0"/>
              <a:t>11 00 101 0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10 00 1111</a:t>
            </a:r>
            <a:r>
              <a:rPr lang="en-US" altLang="en-US" sz="2000" dirty="0" smtClean="0"/>
              <a:t>1 1100 100</a:t>
            </a:r>
            <a:r>
              <a:rPr lang="en-US" altLang="en-US" sz="2000" dirty="0" smtClean="0">
                <a:solidFill>
                  <a:srgbClr val="FF0000"/>
                </a:solidFill>
              </a:rPr>
              <a:t> 1101</a:t>
            </a:r>
          </a:p>
          <a:p>
            <a:pPr eaLnBrk="1" hangingPunct="1"/>
            <a:r>
              <a:rPr lang="en-US" altLang="en-US" dirty="0" smtClean="0"/>
              <a:t>When grouped into 8-bit bytes: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0070C0"/>
                </a:solidFill>
              </a:rPr>
              <a:t>01001111</a:t>
            </a:r>
            <a:r>
              <a:rPr lang="en-US" altLang="en-US" sz="2000" dirty="0" smtClean="0">
                <a:solidFill>
                  <a:srgbClr val="0070C0"/>
                </a:solidFill>
              </a:rPr>
              <a:t>  10001011 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11101000 </a:t>
            </a:r>
            <a:r>
              <a:rPr lang="en-US" altLang="en-US" sz="2000" dirty="0" smtClean="0">
                <a:solidFill>
                  <a:srgbClr val="0070C0"/>
                </a:solidFill>
              </a:rPr>
              <a:t> 11001010 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10001111 </a:t>
            </a:r>
            <a:r>
              <a:rPr lang="en-US" altLang="en-US" sz="2000" dirty="0" smtClean="0">
                <a:solidFill>
                  <a:srgbClr val="0070C0"/>
                </a:solidFill>
              </a:rPr>
              <a:t> 11100100  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1101xxxx</a:t>
            </a:r>
          </a:p>
          <a:p>
            <a:pPr eaLnBrk="1" hangingPunct="1"/>
            <a:r>
              <a:rPr lang="en-US" altLang="en-US" dirty="0" smtClean="0"/>
              <a:t>Thus it takes </a:t>
            </a:r>
            <a:r>
              <a:rPr lang="en-US" altLang="en-US" u="sng" dirty="0" smtClean="0">
                <a:solidFill>
                  <a:srgbClr val="FF0000"/>
                </a:solidFill>
              </a:rPr>
              <a:t>7 bytes </a:t>
            </a:r>
            <a:r>
              <a:rPr lang="en-US" altLang="en-US" dirty="0" smtClean="0"/>
              <a:t>of space compared to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16</a:t>
            </a:r>
            <a:r>
              <a:rPr lang="en-US" altLang="en-US" dirty="0" smtClean="0"/>
              <a:t> characters * 1 byte/char = </a:t>
            </a:r>
            <a:r>
              <a:rPr lang="en-US" altLang="en-US" u="sng" dirty="0" smtClean="0">
                <a:solidFill>
                  <a:srgbClr val="FF0000"/>
                </a:solidFill>
              </a:rPr>
              <a:t>16 bytes </a:t>
            </a:r>
            <a:r>
              <a:rPr lang="en-US" altLang="en-US" dirty="0" smtClean="0"/>
              <a:t>uncompressed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733800"/>
            <a:ext cx="77724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6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FF0000"/>
                </a:solidFill>
              </a:rPr>
              <a:t>Uncompressing</a:t>
            </a:r>
            <a:r>
              <a:rPr lang="en-US" altLang="en-US" sz="2800" dirty="0" smtClean="0"/>
              <a:t> works by reading in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If a </a:t>
            </a:r>
            <a:r>
              <a:rPr lang="en-US" altLang="en-US" sz="2400" dirty="0" smtClean="0">
                <a:solidFill>
                  <a:srgbClr val="FF0000"/>
                </a:solidFill>
              </a:rPr>
              <a:t>0 </a:t>
            </a:r>
            <a:r>
              <a:rPr lang="en-US" altLang="en-US" sz="2400" dirty="0" smtClean="0"/>
              <a:t>is read, head </a:t>
            </a:r>
            <a:r>
              <a:rPr lang="en-US" altLang="en-US" sz="2400" dirty="0" smtClean="0">
                <a:solidFill>
                  <a:srgbClr val="FF0000"/>
                </a:solidFill>
              </a:rPr>
              <a:t>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If a </a:t>
            </a:r>
            <a:r>
              <a:rPr lang="en-US" altLang="en-US" sz="2400" dirty="0" smtClean="0">
                <a:solidFill>
                  <a:srgbClr val="FF0000"/>
                </a:solidFill>
              </a:rPr>
              <a:t>1</a:t>
            </a:r>
            <a:r>
              <a:rPr lang="en-US" altLang="en-US" sz="2400" dirty="0" smtClean="0"/>
              <a:t> is read, head </a:t>
            </a:r>
            <a:r>
              <a:rPr lang="en-US" altLang="en-US" sz="2400" dirty="0" smtClean="0">
                <a:solidFill>
                  <a:srgbClr val="FF0000"/>
                </a:solidFill>
              </a:rPr>
              <a:t>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When a </a:t>
            </a:r>
            <a:r>
              <a:rPr lang="en-US" altLang="en-US" sz="2400" dirty="0" smtClean="0">
                <a:solidFill>
                  <a:srgbClr val="FF0000"/>
                </a:solidFill>
              </a:rPr>
              <a:t>leaf</a:t>
            </a:r>
            <a:r>
              <a:rPr lang="en-US" altLang="en-US" sz="2400" dirty="0" smtClean="0"/>
              <a:t> is reached </a:t>
            </a:r>
            <a:r>
              <a:rPr lang="en-US" altLang="en-US" sz="2400" dirty="0" smtClean="0">
                <a:solidFill>
                  <a:srgbClr val="FF0000"/>
                </a:solidFill>
              </a:rPr>
              <a:t>decode</a:t>
            </a:r>
            <a:r>
              <a:rPr lang="en-US" altLang="en-US" sz="2400" dirty="0" smtClean="0"/>
              <a:t> that character 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Thus, we need to save </a:t>
            </a:r>
            <a:r>
              <a:rPr lang="en-US" altLang="en-US" sz="2800" u="sng" dirty="0" smtClean="0">
                <a:solidFill>
                  <a:srgbClr val="FF0000"/>
                </a:solidFill>
              </a:rPr>
              <a:t>Huffman table information</a:t>
            </a:r>
            <a:r>
              <a:rPr lang="en-US" altLang="en-US" sz="2800" dirty="0" smtClean="0"/>
              <a:t>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Doesn’t </a:t>
            </a:r>
            <a:r>
              <a:rPr lang="en-US" altLang="en-US" sz="2400" dirty="0" smtClean="0">
                <a:solidFill>
                  <a:srgbClr val="FF0000"/>
                </a:solidFill>
              </a:rPr>
              <a:t>add</a:t>
            </a:r>
            <a:r>
              <a:rPr lang="en-US" altLang="en-US" sz="2400" dirty="0" smtClean="0"/>
              <a:t> a significant amount of size to the file for large files (which are the ones you want to compress anyway)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Or we could use a fixed universal set of codes/</a:t>
            </a:r>
            <a:r>
              <a:rPr lang="en-US" altLang="en-US" sz="2400" dirty="0" err="1" smtClean="0"/>
              <a:t>freqencies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42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3048000"/>
            <a:ext cx="54864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Huffman‘s Algorithm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Constructing A Huffman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en-US" altLang="zh-TW" sz="2800" dirty="0" smtClean="0"/>
              <a:t> is a set of </a:t>
            </a:r>
            <a:r>
              <a:rPr lang="en-US" altLang="zh-TW" sz="2800" dirty="0" smtClean="0">
                <a:solidFill>
                  <a:srgbClr val="FF0000"/>
                </a:solidFill>
              </a:rPr>
              <a:t>n </a:t>
            </a:r>
            <a:r>
              <a:rPr lang="en-US" altLang="zh-TW" sz="2800" dirty="0" smtClean="0"/>
              <a:t>characters</a:t>
            </a:r>
          </a:p>
          <a:p>
            <a:pPr lvl="1" eaLnBrk="1" hangingPunct="1"/>
            <a:r>
              <a:rPr lang="en-US" altLang="zh-TW" sz="2400" dirty="0" smtClean="0"/>
              <a:t>Each character </a:t>
            </a:r>
            <a:r>
              <a:rPr lang="en-US" altLang="zh-TW" sz="2400" dirty="0" smtClean="0">
                <a:solidFill>
                  <a:srgbClr val="FF0000"/>
                </a:solidFill>
              </a:rPr>
              <a:t>c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TW" sz="2400" dirty="0" smtClean="0">
                <a:solidFill>
                  <a:srgbClr val="FF0000"/>
                </a:solidFill>
              </a:rPr>
              <a:t> C </a:t>
            </a:r>
            <a:r>
              <a:rPr lang="en-US" altLang="zh-TW" sz="2400" dirty="0" smtClean="0"/>
              <a:t>is an object with a frequency, denoted by </a:t>
            </a:r>
            <a:r>
              <a:rPr lang="en-US" altLang="zh-TW" sz="2400" dirty="0" smtClean="0">
                <a:solidFill>
                  <a:srgbClr val="FF0000"/>
                </a:solidFill>
              </a:rPr>
              <a:t>f[c]</a:t>
            </a:r>
          </a:p>
          <a:p>
            <a:pPr eaLnBrk="1" hangingPunct="1"/>
            <a:r>
              <a:rPr lang="en-US" altLang="zh-TW" sz="2800" dirty="0" smtClean="0"/>
              <a:t>The algorithm builds the tree T in a bottom-up manner</a:t>
            </a:r>
          </a:p>
          <a:p>
            <a:pPr lvl="1" eaLnBrk="1" hangingPunct="1"/>
            <a:r>
              <a:rPr lang="en-US" altLang="zh-TW" sz="2400" dirty="0" smtClean="0"/>
              <a:t>Begin with </a:t>
            </a:r>
            <a:r>
              <a:rPr lang="en-US" altLang="zh-TW" sz="2400" dirty="0" smtClean="0">
                <a:solidFill>
                  <a:srgbClr val="FF0000"/>
                </a:solidFill>
              </a:rPr>
              <a:t>|C| </a:t>
            </a:r>
            <a:r>
              <a:rPr lang="en-US" altLang="zh-TW" sz="2400" dirty="0" smtClean="0"/>
              <a:t>leaves and perform a sequence of </a:t>
            </a:r>
            <a:r>
              <a:rPr lang="en-US" altLang="zh-TW" sz="2400" dirty="0" smtClean="0">
                <a:solidFill>
                  <a:srgbClr val="FF0000"/>
                </a:solidFill>
              </a:rPr>
              <a:t>|C|-1 </a:t>
            </a:r>
            <a:r>
              <a:rPr lang="en-US" altLang="zh-TW" sz="2400" dirty="0" smtClean="0"/>
              <a:t>merging</a:t>
            </a:r>
          </a:p>
          <a:p>
            <a:pPr lvl="1" eaLnBrk="1" hangingPunct="1"/>
            <a:r>
              <a:rPr lang="en-US" altLang="zh-TW" sz="2400" dirty="0" smtClean="0"/>
              <a:t>A min-priority queue </a:t>
            </a:r>
            <a:r>
              <a:rPr lang="en-US" altLang="zh-TW" sz="2400" dirty="0" smtClean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/>
              <a:t>, keyed on </a:t>
            </a:r>
            <a:r>
              <a:rPr lang="en-US" altLang="zh-TW" sz="2400" dirty="0" smtClean="0">
                <a:solidFill>
                  <a:srgbClr val="FF0000"/>
                </a:solidFill>
              </a:rPr>
              <a:t>f</a:t>
            </a:r>
            <a:r>
              <a:rPr lang="en-US" altLang="zh-TW" sz="2400" dirty="0" smtClean="0"/>
              <a:t>, is used to identify the two least-frequent objects to merge together</a:t>
            </a:r>
          </a:p>
          <a:p>
            <a:pPr lvl="2" eaLnBrk="1" hangingPunct="1"/>
            <a:r>
              <a:rPr lang="en-US" altLang="zh-TW" sz="2000" dirty="0" smtClean="0"/>
              <a:t>The result of the merger of two objects is a new object whose frequency is the sum of the frequencies of the two objects that were merged</a:t>
            </a:r>
          </a:p>
          <a:p>
            <a:pPr lvl="1" eaLnBrk="1" hangingPunct="1"/>
            <a:endParaRPr lang="zh-TW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9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980808"/>
            <a:ext cx="2138972" cy="64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1524000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very effective technique for compressing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2400" b="1" dirty="0">
                <a:solidFill>
                  <a:srgbClr val="9C2D1F"/>
                </a:solidFill>
                <a:latin typeface="Calibri,Bold"/>
                <a:cs typeface="Calibri"/>
              </a:rPr>
              <a:t>prefix code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in which no </a:t>
            </a:r>
            <a:r>
              <a:rPr lang="en-US" sz="2400" b="1" dirty="0" err="1">
                <a:solidFill>
                  <a:srgbClr val="00B050"/>
                </a:solidFill>
                <a:latin typeface="Calibri"/>
                <a:cs typeface="Calibri"/>
              </a:rPr>
              <a:t>codeword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is also a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prefix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some other </a:t>
            </a:r>
            <a:r>
              <a:rPr lang="en-US" sz="2400" b="1" dirty="0" err="1">
                <a:solidFill>
                  <a:srgbClr val="00B050"/>
                </a:solidFill>
                <a:latin typeface="Calibri"/>
                <a:cs typeface="Calibri"/>
              </a:rPr>
              <a:t>codeword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optimal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prefix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binary code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D44817"/>
                </a:solidFill>
                <a:latin typeface="Wingdings3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,Bold"/>
              </a:rPr>
              <a:t>Huffman coding problem</a:t>
            </a:r>
          </a:p>
          <a:p>
            <a:r>
              <a:rPr lang="en-US" sz="1600" i="1" dirty="0">
                <a:solidFill>
                  <a:srgbClr val="0000FF"/>
                </a:solidFill>
                <a:latin typeface="Wingdings3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alibri,Bold"/>
              </a:rPr>
              <a:t>Input: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 alphabet </a:t>
            </a:r>
            <a:r>
              <a:rPr lang="en-US" sz="3200" i="1" dirty="0">
                <a:solidFill>
                  <a:srgbClr val="FF0000"/>
                </a:solidFill>
                <a:latin typeface="Calibri,Italic"/>
                <a:cs typeface="Calibri"/>
              </a:rPr>
              <a:t>C</a:t>
            </a:r>
            <a:r>
              <a:rPr lang="en-US" sz="3200" i="1" dirty="0">
                <a:solidFill>
                  <a:srgbClr val="000000"/>
                </a:solidFill>
                <a:latin typeface="Calibri,Italic"/>
                <a:cs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  <a:cs typeface="Calibri"/>
              </a:rPr>
              <a:t>= {</a:t>
            </a:r>
            <a:r>
              <a:rPr lang="en-US" sz="2400" i="1" dirty="0">
                <a:solidFill>
                  <a:srgbClr val="000000"/>
                </a:solidFill>
                <a:latin typeface="Calibri,Italic"/>
                <a:cs typeface="Calibri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,Italic"/>
                <a:cs typeface="Calibri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,..., </a:t>
            </a:r>
            <a:r>
              <a:rPr lang="en-US" sz="2400" i="1" dirty="0" err="1">
                <a:solidFill>
                  <a:srgbClr val="000000"/>
                </a:solidFill>
                <a:latin typeface="Calibri,Italic"/>
                <a:cs typeface="Calibri"/>
              </a:rPr>
              <a:t>c</a:t>
            </a:r>
            <a:r>
              <a:rPr lang="en-US" sz="1100" i="1" dirty="0" err="1">
                <a:solidFill>
                  <a:srgbClr val="000000"/>
                </a:solidFill>
                <a:latin typeface="Calibri,Italic"/>
                <a:cs typeface="Calibri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Calibri"/>
                <a:cs typeface="Calibri"/>
              </a:rPr>
              <a:t>}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lang="en-US" sz="2400" i="1" dirty="0">
                <a:solidFill>
                  <a:srgbClr val="FF0000"/>
                </a:solidFill>
                <a:latin typeface="Calibri,Italic"/>
                <a:cs typeface="Calibri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Calibri,Italic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characters.</a:t>
            </a:r>
          </a:p>
          <a:p>
            <a:r>
              <a:rPr lang="en-US" sz="1100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Each character </a:t>
            </a:r>
            <a:r>
              <a:rPr lang="en-US" sz="2000" i="1" dirty="0">
                <a:solidFill>
                  <a:srgbClr val="FF0000"/>
                </a:solidFill>
                <a:latin typeface="Calibri,Italic"/>
                <a:cs typeface="Calibri"/>
              </a:rPr>
              <a:t>c</a:t>
            </a:r>
            <a:r>
              <a:rPr lang="en-US" sz="1100" i="1" dirty="0">
                <a:solidFill>
                  <a:srgbClr val="FF0000"/>
                </a:solidFill>
                <a:latin typeface="Calibri,Italic"/>
                <a:cs typeface="Calibri"/>
              </a:rPr>
              <a:t>i </a:t>
            </a:r>
            <a:r>
              <a:rPr lang="en-US" sz="1100" i="1" dirty="0" smtClean="0">
                <a:solidFill>
                  <a:srgbClr val="000000"/>
                </a:solidFill>
                <a:latin typeface="Calibri,Italic"/>
                <a:cs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has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a frequency </a:t>
            </a:r>
            <a:r>
              <a:rPr lang="en-US" sz="2000" i="1" dirty="0">
                <a:solidFill>
                  <a:srgbClr val="FF0000"/>
                </a:solidFill>
                <a:latin typeface="Calibri,Italic"/>
                <a:cs typeface="Calibri"/>
              </a:rPr>
              <a:t>f</a:t>
            </a:r>
            <a:r>
              <a:rPr lang="en-US" sz="1100" i="1" dirty="0">
                <a:solidFill>
                  <a:srgbClr val="FF0000"/>
                </a:solidFill>
                <a:latin typeface="Calibri,Italic"/>
                <a:cs typeface="Calibri"/>
              </a:rPr>
              <a:t>i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&gt;0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r>
              <a:rPr lang="en-US" i="1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alibri,Bold"/>
              </a:rPr>
              <a:t>Output: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 prefix binary code for </a:t>
            </a:r>
            <a:r>
              <a:rPr lang="en-US" sz="2400" i="1" dirty="0">
                <a:solidFill>
                  <a:srgbClr val="FF0000"/>
                </a:solidFill>
                <a:latin typeface="Calibri,Italic"/>
                <a:cs typeface="Calibri"/>
              </a:rPr>
              <a:t>C</a:t>
            </a:r>
            <a:r>
              <a:rPr lang="en-US" sz="2400" i="1" dirty="0">
                <a:solidFill>
                  <a:srgbClr val="000000"/>
                </a:solidFill>
                <a:latin typeface="Calibri,Italic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with minimum cost.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The code is represented by a full binary tree.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The leaves of the code tree represent the given characters.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alibri,Italic"/>
              </a:rPr>
              <a:t>d</a:t>
            </a:r>
            <a:r>
              <a:rPr lang="en-US" sz="1200" i="1" dirty="0" err="1">
                <a:solidFill>
                  <a:srgbClr val="FF0000"/>
                </a:solidFill>
                <a:latin typeface="Calibri,Italic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Calibri,Italic"/>
                <a:cs typeface="Calibri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is the </a:t>
            </a:r>
            <a:r>
              <a:rPr lang="en-US" sz="2400" b="1" u="sng" dirty="0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of the </a:t>
            </a:r>
            <a:r>
              <a:rPr lang="en-US" sz="2400" b="1" dirty="0" err="1">
                <a:solidFill>
                  <a:srgbClr val="00B050"/>
                </a:solidFill>
                <a:latin typeface="Calibri"/>
                <a:cs typeface="Calibri"/>
              </a:rPr>
              <a:t>codeword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for character </a:t>
            </a:r>
            <a:r>
              <a:rPr lang="en-US" sz="2400" i="1" dirty="0">
                <a:solidFill>
                  <a:srgbClr val="FF0000"/>
                </a:solidFill>
                <a:latin typeface="Calibri,Italic"/>
                <a:cs typeface="Calibri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0000"/>
                </a:solidFill>
                <a:latin typeface="Wingdings3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The number of bits required to encode a file is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9800" y="152401"/>
            <a:ext cx="411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TW" sz="3200" kern="0" smtClean="0">
                <a:solidFill>
                  <a:srgbClr val="000000"/>
                </a:solidFill>
              </a:rPr>
              <a:t>Huffman Codes</a:t>
            </a:r>
            <a:endParaRPr lang="en-US" altLang="zh-TW" sz="32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705600"/>
            <a:ext cx="1905000" cy="228600"/>
          </a:xfrm>
        </p:spPr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0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Huffman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.</a:t>
            </a:r>
            <a:fld id="{CEE151EB-2A9C-453F-9395-709F78EF8B3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7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4572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7D26D8-30FF-406E-9C90-9CCC76F9CA7F}" type="slidenum">
              <a:rPr lang="en-US" altLang="en-US" sz="14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Huffman’s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3581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Given a string </a:t>
            </a:r>
            <a:r>
              <a:rPr lang="en-US" altLang="en-US" sz="2400" b="1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, Huffman’s algorithm construct a </a:t>
            </a:r>
            <a:r>
              <a:rPr lang="en-US" altLang="en-US" sz="2400" u="sng" dirty="0" smtClean="0">
                <a:solidFill>
                  <a:srgbClr val="0000FF"/>
                </a:solidFill>
              </a:rPr>
              <a:t>prefix code </a:t>
            </a:r>
            <a:r>
              <a:rPr lang="en-US" altLang="en-US" sz="2400" dirty="0" smtClean="0"/>
              <a:t>the minimizes the size of the encoding of </a:t>
            </a:r>
            <a:r>
              <a:rPr lang="en-US" altLang="en-US" sz="2400" b="1" i="1" dirty="0" smtClean="0">
                <a:latin typeface="Times New Roman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It runs in time</a:t>
            </a:r>
            <a:br>
              <a:rPr lang="en-US" altLang="en-US" sz="2400" dirty="0" smtClean="0"/>
            </a:br>
            <a:r>
              <a:rPr lang="en-US" altLang="en-US" sz="2400" b="1" i="1" dirty="0" smtClean="0">
                <a:latin typeface="Times New Roman" pitchFamily="18" charset="0"/>
              </a:rPr>
              <a:t>O</a:t>
            </a:r>
            <a:r>
              <a:rPr lang="en-US" altLang="en-US" sz="2400" dirty="0" smtClean="0">
                <a:latin typeface="Times New Roman" pitchFamily="18" charset="0"/>
              </a:rPr>
              <a:t>(</a:t>
            </a:r>
            <a:r>
              <a:rPr lang="en-US" altLang="en-US" sz="2400" b="1" i="1" dirty="0" smtClean="0">
                <a:latin typeface="Times New Roman" pitchFamily="18" charset="0"/>
              </a:rPr>
              <a:t>n</a:t>
            </a:r>
            <a:r>
              <a:rPr lang="en-US" altLang="en-US" sz="2400" dirty="0" smtClean="0">
                <a:latin typeface="Symbol" pitchFamily="18" charset="2"/>
              </a:rPr>
              <a:t> +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 C</a:t>
            </a:r>
            <a:r>
              <a:rPr lang="en-US" altLang="en-US" sz="2400" dirty="0" smtClean="0">
                <a:latin typeface="Times New Roman" pitchFamily="18" charset="0"/>
              </a:rPr>
              <a:t>)</a:t>
            </a:r>
            <a:r>
              <a:rPr lang="en-US" altLang="en-US" sz="2400" dirty="0" smtClean="0"/>
              <a:t>, where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en-US" sz="2400" dirty="0" smtClean="0"/>
              <a:t> is the size of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en-US" sz="2400" dirty="0" smtClean="0"/>
              <a:t> and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is the number of distinct characters of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endParaRPr lang="en-US" alt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0000FF"/>
                </a:solidFill>
              </a:rPr>
              <a:t>heap-based priority </a:t>
            </a:r>
            <a:r>
              <a:rPr lang="en-US" altLang="en-US" sz="2400" dirty="0" smtClean="0"/>
              <a:t>queue is used as an </a:t>
            </a:r>
            <a:r>
              <a:rPr lang="en-US" altLang="en-US" sz="2400" dirty="0" smtClean="0">
                <a:solidFill>
                  <a:srgbClr val="0000FF"/>
                </a:solidFill>
              </a:rPr>
              <a:t>auxiliary structure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962400" y="1474887"/>
            <a:ext cx="4572000" cy="51429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228600" indent="-285750" algn="l" defTabSz="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62865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defTabSz="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HuffmanEncoding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Input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0000"/>
                </a:solidFill>
                <a:latin typeface="Times New Roman" pitchFamily="18" charset="0"/>
              </a:rPr>
              <a:t>string </a:t>
            </a:r>
            <a:r>
              <a:rPr lang="en-US" altLang="en-US" sz="2000" b="1" i="1" dirty="0">
                <a:solidFill>
                  <a:srgbClr val="CC0000"/>
                </a:solidFill>
                <a:latin typeface="Times New Roman" pitchFamily="18" charset="0"/>
              </a:rPr>
              <a:t>X </a:t>
            </a:r>
            <a:r>
              <a:rPr lang="en-US" altLang="en-US" sz="2000" dirty="0">
                <a:solidFill>
                  <a:srgbClr val="CC0000"/>
                </a:solidFill>
                <a:latin typeface="Times New Roman" pitchFamily="18" charset="0"/>
              </a:rPr>
              <a:t>of size </a:t>
            </a:r>
            <a:r>
              <a:rPr lang="en-US" altLang="en-US" sz="2000" b="1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Output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0000"/>
                </a:solidFill>
                <a:latin typeface="Times New Roman" pitchFamily="18" charset="0"/>
              </a:rPr>
              <a:t>optimal encoding </a:t>
            </a:r>
            <a:r>
              <a:rPr lang="en-US" altLang="en-US" sz="2000" dirty="0" smtClean="0">
                <a:solidFill>
                  <a:srgbClr val="CC0000"/>
                </a:solidFill>
                <a:latin typeface="Times New Roman" pitchFamily="18" charset="0"/>
              </a:rPr>
              <a:t>tree </a:t>
            </a:r>
            <a:r>
              <a:rPr lang="en-US" altLang="en-US" sz="2000" dirty="0">
                <a:solidFill>
                  <a:srgbClr val="CC0000"/>
                </a:solidFill>
                <a:latin typeface="Times New Roman" pitchFamily="18" charset="0"/>
              </a:rPr>
              <a:t>for </a:t>
            </a:r>
            <a:r>
              <a:rPr lang="en-US" altLang="en-US" sz="20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	C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distinctCharacters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endParaRPr lang="en-US" altLang="en-US" sz="1800" b="1" i="1" dirty="0">
              <a:solidFill>
                <a:srgbClr val="CC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	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computeFrequencies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C, X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Q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new empty heap 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itchFamily="18" charset="0"/>
              </a:rPr>
              <a:t>	for all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 C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		T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single-node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tree storing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itchFamily="18" charset="0"/>
              </a:rPr>
              <a:t>Q.insert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itchFamily="18" charset="0"/>
              </a:rPr>
              <a:t>getFrequency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),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en-US" sz="1800" b="1" i="1" baseline="-250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CC0000"/>
                </a:solidFill>
                <a:latin typeface="Times New Roman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itchFamily="18" charset="0"/>
              </a:rPr>
              <a:t>while </a:t>
            </a:r>
            <a:r>
              <a:rPr lang="en-US" altLang="en-US" sz="1800" b="1" i="1" dirty="0" err="1">
                <a:solidFill>
                  <a:srgbClr val="CC0000"/>
                </a:solidFill>
                <a:latin typeface="Times New Roman" pitchFamily="18" charset="0"/>
              </a:rPr>
              <a:t>Q.size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()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altLang="en-US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altLang="en-US" sz="1800" b="1" i="1" baseline="-25000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Q.minKey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T</a:t>
            </a:r>
            <a:r>
              <a:rPr lang="en-US" altLang="en-US" sz="1800" b="1" i="1" baseline="-25000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Q.removeMin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altLang="en-US" sz="1800" b="1" i="1" baseline="-25000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Q.minKey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T</a:t>
            </a:r>
            <a:r>
              <a:rPr lang="en-US" altLang="en-US" sz="1800" b="1" i="1" baseline="-25000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1800" b="1" i="1" dirty="0" err="1">
                <a:solidFill>
                  <a:srgbClr val="000000"/>
                </a:solidFill>
                <a:latin typeface="Times New Roman" pitchFamily="18" charset="0"/>
              </a:rPr>
              <a:t>Q.removeMin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T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1800" b="1" i="1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1800" b="1" i="1" dirty="0">
                <a:solidFill>
                  <a:srgbClr val="000000"/>
                </a:solidFill>
                <a:latin typeface="Times New Roman" pitchFamily="18" charset="0"/>
              </a:rPr>
              <a:t>join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en-US" sz="1800" b="1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en-US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en-US" sz="1800" b="1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		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itchFamily="18" charset="0"/>
              </a:rPr>
              <a:t>Q.insert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en-US" sz="1800" b="1" i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en-US" sz="1800" b="1" i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en-US" sz="18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en-US" sz="1800" b="1" i="1" baseline="-250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CCCCFF"/>
              </a:buClr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itchFamily="18" charset="0"/>
              </a:rPr>
              <a:t>	return </a:t>
            </a:r>
            <a:r>
              <a:rPr lang="en-US" altLang="en-US" sz="1800" b="1" i="1" dirty="0" err="1">
                <a:solidFill>
                  <a:srgbClr val="CC0000"/>
                </a:solidFill>
                <a:latin typeface="Times New Roman" pitchFamily="18" charset="0"/>
              </a:rPr>
              <a:t>Q.removeMin</a:t>
            </a:r>
            <a:r>
              <a:rPr lang="en-US" altLang="en-US" sz="1800" dirty="0">
                <a:solidFill>
                  <a:srgbClr val="CC0000"/>
                </a:solidFill>
                <a:latin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987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839200" cy="1676400"/>
          </a:xfr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.</a:t>
            </a:r>
            <a:fld id="{6DF0DC73-6B05-446C-9E0E-4476EA5245BF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43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David Huffman’s idea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data compression technique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2400" dirty="0" smtClean="0"/>
              <a:t>A term paper at MIT, 1952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GB" sz="2400" dirty="0" smtClean="0"/>
              <a:t>While he was a </a:t>
            </a:r>
            <a:r>
              <a:rPr lang="en-GB" sz="2400" dirty="0" smtClean="0">
                <a:hlinkClick r:id="rId2" tooltip="Doctor of Philosophy"/>
              </a:rPr>
              <a:t>Ph.D.</a:t>
            </a:r>
            <a:r>
              <a:rPr lang="en-GB" sz="2400" dirty="0" smtClean="0"/>
              <a:t> student at </a:t>
            </a:r>
            <a:r>
              <a:rPr lang="en-GB" sz="2400" dirty="0" smtClean="0">
                <a:hlinkClick r:id="rId3" tooltip="Massachusetts Institute of Technology"/>
              </a:rPr>
              <a:t>MIT</a:t>
            </a:r>
            <a:r>
              <a:rPr lang="en-GB" sz="2400" dirty="0" smtClean="0"/>
              <a:t>, Huffman published  "A Method for the Construction of Minimum-Redundancy Codes"</a:t>
            </a:r>
            <a:endParaRPr lang="en-US" sz="2400" dirty="0" smtClean="0"/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Build the tree (code) bottom-up in a greedy                      fashion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41988" name="Picture 4" descr="huffman_davi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04800"/>
            <a:ext cx="1911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97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3352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Suppose we have 1,000,000,000 (1G) character data file that we wish to include in an email.</a:t>
            </a:r>
          </a:p>
          <a:p>
            <a:pPr eaLnBrk="1" hangingPunct="1"/>
            <a:r>
              <a:rPr lang="en-US" sz="2400" dirty="0" smtClean="0"/>
              <a:t>Suppose file only contains 26 letters {a,…,z}.</a:t>
            </a:r>
          </a:p>
          <a:p>
            <a:pPr eaLnBrk="1" hangingPunct="1"/>
            <a:r>
              <a:rPr lang="en-US" sz="2400" dirty="0" smtClean="0"/>
              <a:t>Suppose each letter </a:t>
            </a:r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sz="2400" dirty="0" smtClean="0"/>
              <a:t> in {a,…,z} occurs with frequency </a:t>
            </a:r>
            <a:r>
              <a:rPr lang="en-US" sz="2400" i="1" dirty="0" err="1" smtClean="0">
                <a:solidFill>
                  <a:srgbClr val="FF0000"/>
                </a:solidFill>
              </a:rPr>
              <a:t>f</a:t>
            </a:r>
            <a:r>
              <a:rPr lang="en-US" sz="2400" i="1" baseline="-25000" dirty="0" err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Suppose we </a:t>
            </a:r>
            <a:r>
              <a:rPr lang="en-US" sz="2400" dirty="0" smtClean="0">
                <a:solidFill>
                  <a:srgbClr val="FF0000"/>
                </a:solidFill>
              </a:rPr>
              <a:t>encode</a:t>
            </a:r>
            <a:r>
              <a:rPr lang="en-US" sz="2400" dirty="0" smtClean="0"/>
              <a:t> each letter by a </a:t>
            </a:r>
            <a:r>
              <a:rPr lang="en-US" sz="2400" dirty="0" smtClean="0">
                <a:solidFill>
                  <a:srgbClr val="FF0000"/>
                </a:solidFill>
              </a:rPr>
              <a:t>binary</a:t>
            </a:r>
            <a:r>
              <a:rPr lang="en-US" sz="2400" dirty="0" smtClean="0"/>
              <a:t> code</a:t>
            </a:r>
          </a:p>
          <a:p>
            <a:pPr eaLnBrk="1" hangingPunct="1"/>
            <a:r>
              <a:rPr lang="en-US" sz="2400" dirty="0" smtClean="0"/>
              <a:t>If we use a </a:t>
            </a:r>
            <a:r>
              <a:rPr lang="en-US" sz="2400" dirty="0" smtClean="0">
                <a:solidFill>
                  <a:srgbClr val="FF0000"/>
                </a:solidFill>
              </a:rPr>
              <a:t>fixed</a:t>
            </a:r>
            <a:r>
              <a:rPr lang="en-US" sz="2400" dirty="0" smtClean="0"/>
              <a:t> length code, we need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bits for each character</a:t>
            </a:r>
          </a:p>
          <a:p>
            <a:pPr eaLnBrk="1" hangingPunct="1"/>
            <a:r>
              <a:rPr lang="en-US" sz="2400" dirty="0" smtClean="0"/>
              <a:t>The resulting message length is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( </a:t>
            </a:r>
            <a:r>
              <a:rPr lang="en-US" sz="2400" b="1" i="1" dirty="0" err="1" smtClean="0"/>
              <a:t>f</a:t>
            </a:r>
            <a:r>
              <a:rPr lang="en-US" sz="2400" b="1" i="1" baseline="-25000" dirty="0" err="1" smtClean="0"/>
              <a:t>a</a:t>
            </a:r>
            <a:r>
              <a:rPr lang="en-US" sz="2400" b="1" dirty="0" smtClean="0"/>
              <a:t>+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b</a:t>
            </a:r>
            <a:r>
              <a:rPr lang="en-US" sz="2400" b="1" dirty="0" smtClean="0"/>
              <a:t> + … + </a:t>
            </a:r>
            <a:r>
              <a:rPr lang="en-US" sz="2400" b="1" i="1" dirty="0" err="1" smtClean="0"/>
              <a:t>f</a:t>
            </a:r>
            <a:r>
              <a:rPr lang="en-US" sz="2400" b="1" i="1" baseline="-25000" dirty="0" err="1" smtClean="0"/>
              <a:t>z</a:t>
            </a:r>
            <a:r>
              <a:rPr lang="en-US" sz="2400" b="1" dirty="0" smtClean="0"/>
              <a:t>)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 3" pitchFamily="18" charset="2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487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Data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30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Huffman codes can be used to compress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Like </a:t>
            </a:r>
            <a:r>
              <a:rPr lang="en-US" altLang="en-US" sz="2400" dirty="0" smtClean="0">
                <a:solidFill>
                  <a:srgbClr val="FF0000"/>
                </a:solidFill>
              </a:rPr>
              <a:t>WinZip</a:t>
            </a:r>
            <a:r>
              <a:rPr lang="en-US" altLang="en-US" sz="2400" dirty="0" smtClean="0"/>
              <a:t> – although WinZip </a:t>
            </a:r>
            <a:r>
              <a:rPr lang="en-US" altLang="en-US" sz="2400" dirty="0" smtClean="0">
                <a:solidFill>
                  <a:srgbClr val="FF0000"/>
                </a:solidFill>
              </a:rPr>
              <a:t>doesn’t</a:t>
            </a:r>
            <a:r>
              <a:rPr lang="en-US" altLang="en-US" sz="2400" dirty="0" smtClean="0"/>
              <a:t> use the Huffman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JPEGs</a:t>
            </a:r>
            <a:r>
              <a:rPr lang="en-US" altLang="en-US" sz="2400" dirty="0" smtClean="0"/>
              <a:t> do use Huffman as part of their </a:t>
            </a:r>
            <a:r>
              <a:rPr lang="en-US" altLang="en-US" sz="2400" dirty="0" smtClean="0">
                <a:solidFill>
                  <a:srgbClr val="FF0000"/>
                </a:solidFill>
              </a:rPr>
              <a:t>compression</a:t>
            </a:r>
            <a:r>
              <a:rPr lang="en-US" altLang="en-US" sz="2400" dirty="0" smtClean="0"/>
              <a:t>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basic idea is that </a:t>
            </a:r>
            <a:r>
              <a:rPr lang="en-US" altLang="en-US" sz="2800" u="sng" dirty="0" smtClean="0">
                <a:solidFill>
                  <a:srgbClr val="FF0000"/>
                </a:solidFill>
              </a:rPr>
              <a:t>instead </a:t>
            </a:r>
            <a:r>
              <a:rPr lang="en-US" altLang="en-US" sz="2800" dirty="0" smtClean="0"/>
              <a:t>of storing each character in a file as an </a:t>
            </a:r>
            <a:r>
              <a:rPr lang="en-US" altLang="en-US" sz="2800" b="1" u="sng" dirty="0" smtClean="0">
                <a:solidFill>
                  <a:srgbClr val="0000FF"/>
                </a:solidFill>
              </a:rPr>
              <a:t>8-bit ASCII </a:t>
            </a:r>
            <a:r>
              <a:rPr lang="en-US" altLang="en-US" sz="2800" dirty="0" smtClean="0"/>
              <a:t>value, we will instead </a:t>
            </a:r>
            <a:r>
              <a:rPr lang="en-US" altLang="en-US" sz="2800" u="sng" dirty="0" smtClean="0"/>
              <a:t>store the more frequently occurring characters using fewer bits and less frequently occurring characters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 average this should </a:t>
            </a:r>
            <a:r>
              <a:rPr lang="en-US" altLang="en-US" sz="2400" dirty="0" smtClean="0">
                <a:solidFill>
                  <a:srgbClr val="FF0000"/>
                </a:solidFill>
              </a:rPr>
              <a:t>decrease</a:t>
            </a:r>
            <a:r>
              <a:rPr lang="en-US" altLang="en-US" sz="2400" dirty="0" smtClean="0"/>
              <a:t> the </a:t>
            </a:r>
            <a:r>
              <a:rPr lang="en-US" altLang="en-US" sz="2400" dirty="0" err="1" smtClean="0"/>
              <a:t>filesize</a:t>
            </a:r>
            <a:r>
              <a:rPr lang="en-US" altLang="en-US" sz="2400" dirty="0" smtClean="0"/>
              <a:t> (usually ½)</a:t>
            </a:r>
          </a:p>
        </p:txBody>
      </p:sp>
    </p:spTree>
    <p:extLst>
      <p:ext uri="{BB962C8B-B14F-4D97-AF65-F5344CB8AC3E}">
        <p14:creationId xmlns:p14="http://schemas.microsoft.com/office/powerpoint/2010/main" xmlns="" val="4138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2400"/>
            <a:ext cx="7543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Data Compression: </a:t>
            </a:r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400" y="10144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>
                <a:solidFill>
                  <a:srgbClr val="FF0000"/>
                </a:solidFill>
              </a:rPr>
              <a:t>variable</a:t>
            </a:r>
            <a:r>
              <a:rPr lang="en-US" sz="2400" dirty="0">
                <a:solidFill>
                  <a:srgbClr val="FF0000"/>
                </a:solidFill>
              </a:rPr>
              <a:t> length encoding</a:t>
            </a:r>
            <a:r>
              <a:rPr lang="en-US" sz="2400" dirty="0"/>
              <a:t> can save </a:t>
            </a:r>
            <a:r>
              <a:rPr lang="en-US" sz="2400" dirty="0">
                <a:solidFill>
                  <a:srgbClr val="0000FF"/>
                </a:solidFill>
              </a:rPr>
              <a:t>20%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FF"/>
                </a:solidFill>
              </a:rPr>
              <a:t>90% </a:t>
            </a:r>
            <a:r>
              <a:rPr lang="en-US" sz="2400" dirty="0"/>
              <a:t>space</a:t>
            </a:r>
          </a:p>
          <a:p>
            <a:endParaRPr lang="en-US" altLang="zh-TW" sz="700" kern="0" dirty="0" smtClean="0">
              <a:solidFill>
                <a:srgbClr val="FF0000"/>
              </a:solidFill>
              <a:ea typeface="PMingLiU" pitchFamily="18" charset="-120"/>
            </a:endParaRPr>
          </a:p>
          <a:p>
            <a:r>
              <a:rPr lang="en-US" altLang="zh-TW" sz="2400" kern="0" dirty="0" smtClean="0">
                <a:solidFill>
                  <a:srgbClr val="FF0000"/>
                </a:solidFill>
                <a:ea typeface="PMingLiU" pitchFamily="18" charset="-120"/>
              </a:rPr>
              <a:t>Huffman’s greedy algorithm </a:t>
            </a:r>
            <a:r>
              <a:rPr lang="en-US" altLang="zh-TW" sz="2400" kern="0" dirty="0" smtClean="0">
                <a:ea typeface="PMingLiU" pitchFamily="18" charset="-120"/>
              </a:rPr>
              <a:t>uses a </a:t>
            </a:r>
            <a:r>
              <a:rPr lang="en-US" altLang="zh-TW" sz="2400" kern="0" dirty="0" smtClean="0">
                <a:solidFill>
                  <a:srgbClr val="FF0000"/>
                </a:solidFill>
                <a:ea typeface="PMingLiU" pitchFamily="18" charset="-120"/>
              </a:rPr>
              <a:t>table</a:t>
            </a:r>
            <a:r>
              <a:rPr lang="en-US" altLang="zh-TW" sz="2400" kern="0" dirty="0" smtClean="0">
                <a:ea typeface="PMingLiU" pitchFamily="18" charset="-120"/>
              </a:rPr>
              <a:t> of the </a:t>
            </a:r>
            <a:r>
              <a:rPr lang="en-US" altLang="zh-TW" sz="2400" kern="0" dirty="0" smtClean="0">
                <a:solidFill>
                  <a:srgbClr val="FF0000"/>
                </a:solidFill>
                <a:ea typeface="PMingLiU" pitchFamily="18" charset="-120"/>
              </a:rPr>
              <a:t>frequencies</a:t>
            </a:r>
            <a:r>
              <a:rPr lang="en-US" altLang="zh-TW" sz="2400" kern="0" dirty="0" smtClean="0">
                <a:ea typeface="PMingLiU" pitchFamily="18" charset="-120"/>
              </a:rPr>
              <a:t> of occurrence of each character to build up an </a:t>
            </a:r>
            <a:r>
              <a:rPr lang="en-US" altLang="zh-TW" sz="2400" kern="0" dirty="0" smtClean="0">
                <a:solidFill>
                  <a:srgbClr val="FF0000"/>
                </a:solidFill>
                <a:ea typeface="PMingLiU" pitchFamily="18" charset="-120"/>
              </a:rPr>
              <a:t>optimal</a:t>
            </a:r>
            <a:r>
              <a:rPr lang="en-US" altLang="zh-TW" sz="2400" kern="0" dirty="0" smtClean="0">
                <a:ea typeface="PMingLiU" pitchFamily="18" charset="-120"/>
              </a:rPr>
              <a:t> way of representing each character as a binary string</a:t>
            </a:r>
          </a:p>
        </p:txBody>
      </p:sp>
      <p:pic>
        <p:nvPicPr>
          <p:cNvPr id="16" name="Picture 4" descr="fig16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52400" y="4378325"/>
            <a:ext cx="2438400" cy="3048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52400" y="4038600"/>
            <a:ext cx="2438400" cy="3048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2743200" y="3349625"/>
            <a:ext cx="5453063" cy="366713"/>
            <a:chOff x="1728" y="2110"/>
            <a:chExt cx="3435" cy="231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728" y="2176"/>
              <a:ext cx="2304" cy="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4024" y="2246"/>
              <a:ext cx="2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95" y="2110"/>
              <a:ext cx="8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1800">
                  <a:solidFill>
                    <a:schemeClr val="accent2"/>
                  </a:solidFill>
                  <a:ea typeface="DFKai-SB" pitchFamily="65" charset="-120"/>
                </a:rPr>
                <a:t>C: Alphabet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531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90687"/>
            <a:ext cx="5030748" cy="32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6841" y="1271093"/>
            <a:ext cx="3730306" cy="413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59263"/>
            <a:ext cx="3962399" cy="10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711771"/>
            <a:ext cx="4667547" cy="84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81861" y="6629400"/>
            <a:ext cx="1905000" cy="228600"/>
          </a:xfrm>
        </p:spPr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8048624" y="6096000"/>
            <a:ext cx="7620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3581400" y="6019800"/>
            <a:ext cx="7620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352425"/>
            <a:ext cx="1828799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Prefix Codes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713915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81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8440" y="391565"/>
            <a:ext cx="4176687" cy="463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816" y="343971"/>
            <a:ext cx="2180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 example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541935"/>
            <a:ext cx="4667547" cy="84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B7DE-23AB-413A-BD9A-A12B086004A8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19749" y="762000"/>
            <a:ext cx="1676251" cy="3124200"/>
            <a:chOff x="6753373" y="928746"/>
            <a:chExt cx="1247627" cy="2728854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753373" y="928746"/>
              <a:ext cx="1247627" cy="120485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7377186" y="2133600"/>
              <a:ext cx="623814" cy="1524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4267200" y="941158"/>
            <a:ext cx="609600" cy="2259242"/>
            <a:chOff x="6477000" y="1295400"/>
            <a:chExt cx="468620" cy="160020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477000" y="1295400"/>
              <a:ext cx="468620" cy="533400"/>
            </a:xfrm>
            <a:prstGeom prst="line">
              <a:avLst/>
            </a:prstGeom>
            <a:noFill/>
            <a:ln w="38100" cap="flat" cmpd="sng" algn="ctr">
              <a:solidFill>
                <a:srgbClr val="0066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6477000" y="1828800"/>
              <a:ext cx="468620" cy="304800"/>
            </a:xfrm>
            <a:prstGeom prst="line">
              <a:avLst/>
            </a:prstGeom>
            <a:noFill/>
            <a:ln w="38100" cap="flat" cmpd="sng" algn="ctr">
              <a:solidFill>
                <a:srgbClr val="0066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6477000" y="2133600"/>
              <a:ext cx="468620" cy="762000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ysDot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Oval 26"/>
          <p:cNvSpPr/>
          <p:nvPr/>
        </p:nvSpPr>
        <p:spPr bwMode="auto">
          <a:xfrm>
            <a:off x="4533900" y="3271837"/>
            <a:ext cx="609600" cy="762000"/>
          </a:xfrm>
          <a:prstGeom prst="ellipse">
            <a:avLst/>
          </a:prstGeom>
          <a:noFill/>
          <a:ln w="38100" cap="flat" cmpd="sng" algn="ctr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848224" y="4187771"/>
            <a:ext cx="7620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10224" y="5962649"/>
            <a:ext cx="7620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40154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</p:bldLst>
  </p:timing>
</p:sld>
</file>

<file path=ppt/theme/theme1.xml><?xml version="1.0" encoding="utf-8"?>
<a:theme xmlns:a="http://schemas.openxmlformats.org/drawingml/2006/main" name="1_Ringger-BYU">
  <a:themeElements>
    <a:clrScheme name="1_Ringger-BY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Ringger-BY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Ringger-BY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ingger-BY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ingger-BY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ingger-BY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ingger-BY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ingger-BY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ingger-BY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B90000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Ringger-BYU">
  <a:themeElements>
    <a:clrScheme name="2_Ringger-BY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Ringger-BY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ingger-BY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Ringger-BYU">
  <a:themeElements>
    <a:clrScheme name="2_Ringger-BY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Ringger-BY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ingger-BY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Ringger-BYU">
  <a:themeElements>
    <a:clrScheme name="2_Ringger-BY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Ringger-BY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ingger-BY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ingger-BY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ingger-BY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1092</Words>
  <Application>Microsoft Office PowerPoint</Application>
  <PresentationFormat>On-screen Show (4:3)</PresentationFormat>
  <Paragraphs>368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1_Ringger-BYU</vt:lpstr>
      <vt:lpstr>Office Theme</vt:lpstr>
      <vt:lpstr>1_Default Design</vt:lpstr>
      <vt:lpstr>2_Ringger-BYU</vt:lpstr>
      <vt:lpstr>3_Ringger-BYU</vt:lpstr>
      <vt:lpstr>4_Ringger-BYU</vt:lpstr>
      <vt:lpstr>Default Design</vt:lpstr>
      <vt:lpstr>Slide 1</vt:lpstr>
      <vt:lpstr>Slide 2</vt:lpstr>
      <vt:lpstr>Huffman Codes</vt:lpstr>
      <vt:lpstr>David Huffman’s idea</vt:lpstr>
      <vt:lpstr>Data Compression</vt:lpstr>
      <vt:lpstr>Huffman Coding</vt:lpstr>
      <vt:lpstr>Data Compression: Example</vt:lpstr>
      <vt:lpstr>Prefix Codes</vt:lpstr>
      <vt:lpstr>Slide 9</vt:lpstr>
      <vt:lpstr>Slide 10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Slide 27</vt:lpstr>
      <vt:lpstr>Constructing A Huffman Code</vt:lpstr>
      <vt:lpstr>Slide 29</vt:lpstr>
      <vt:lpstr>Huffman’s Algorithm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Abeer- Algorithm Analysis -lec 5</dc:title>
  <dc:creator/>
  <cp:lastModifiedBy>Ahmed Salah</cp:lastModifiedBy>
  <cp:revision>627</cp:revision>
  <cp:lastPrinted>2013-11-04T06:05:15Z</cp:lastPrinted>
  <dcterms:created xsi:type="dcterms:W3CDTF">2006-08-16T00:00:00Z</dcterms:created>
  <dcterms:modified xsi:type="dcterms:W3CDTF">2014-12-03T02:27:19Z</dcterms:modified>
</cp:coreProperties>
</file>