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4"/>
    <p:sldMasterId id="2147483668" r:id="rId5"/>
    <p:sldMasterId id="2147483674" r:id="rId6"/>
    <p:sldMasterId id="2147483648" r:id="rId7"/>
    <p:sldMasterId id="2147483684" r:id="rId8"/>
    <p:sldMasterId id="2147483697" r:id="rId9"/>
  </p:sldMasterIdLst>
  <p:notesMasterIdLst>
    <p:notesMasterId r:id="rId20"/>
  </p:notesMasterIdLst>
  <p:handoutMasterIdLst>
    <p:handoutMasterId r:id="rId21"/>
  </p:handoutMasterIdLst>
  <p:sldIdLst>
    <p:sldId id="355" r:id="rId10"/>
    <p:sldId id="434" r:id="rId11"/>
    <p:sldId id="433" r:id="rId12"/>
    <p:sldId id="435" r:id="rId13"/>
    <p:sldId id="438" r:id="rId14"/>
    <p:sldId id="439" r:id="rId15"/>
    <p:sldId id="440" r:id="rId16"/>
    <p:sldId id="436" r:id="rId17"/>
    <p:sldId id="441" r:id="rId18"/>
    <p:sldId id="437" r:id="rId19"/>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63A037"/>
    <a:srgbClr val="39D049"/>
    <a:srgbClr val="F9F9F9"/>
    <a:srgbClr val="0065BD"/>
    <a:srgbClr val="999999"/>
    <a:srgbClr val="DAD7CB"/>
    <a:srgbClr val="98C6EA"/>
    <a:srgbClr val="005293"/>
    <a:srgbClr val="DAE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85331" autoAdjust="0"/>
  </p:normalViewPr>
  <p:slideViewPr>
    <p:cSldViewPr snapToGrid="0">
      <p:cViewPr varScale="1">
        <p:scale>
          <a:sx n="257" d="100"/>
          <a:sy n="257" d="100"/>
        </p:scale>
        <p:origin x="2480" y="16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18/10/2021</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18/10/2021</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8621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4"/>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Research Group </a:t>
            </a:r>
            <a:r>
              <a:rPr lang="de-DE" sz="800" err="1">
                <a:solidFill>
                  <a:schemeClr val="tx2"/>
                </a:solidFill>
                <a:latin typeface="+mn-lt"/>
              </a:rPr>
              <a:t>Social</a:t>
            </a:r>
            <a:r>
              <a:rPr lang="de-DE" sz="800">
                <a:solidFill>
                  <a:schemeClr val="tx2"/>
                </a:solidFill>
                <a:latin typeface="+mn-lt"/>
              </a:rPr>
              <a:t> Computing</a:t>
            </a:r>
          </a:p>
          <a:p>
            <a:pPr>
              <a:lnSpc>
                <a:spcPts val="900"/>
              </a:lnSpc>
            </a:pPr>
            <a:r>
              <a:rPr lang="de-DE" sz="800">
                <a:solidFill>
                  <a:schemeClr val="tx2"/>
                </a:solidFill>
                <a:latin typeface="+mn-lt"/>
              </a:rPr>
              <a:t>Department </a:t>
            </a:r>
            <a:r>
              <a:rPr lang="de-DE" sz="800" err="1">
                <a:solidFill>
                  <a:schemeClr val="tx2"/>
                </a:solidFill>
                <a:latin typeface="+mn-lt"/>
              </a:rPr>
              <a:t>of</a:t>
            </a:r>
            <a:r>
              <a:rPr lang="de-DE" sz="800">
                <a:solidFill>
                  <a:schemeClr val="tx2"/>
                </a:solidFill>
                <a:latin typeface="+mn-lt"/>
              </a:rPr>
              <a:t> </a:t>
            </a:r>
            <a:r>
              <a:rPr lang="de-DE" sz="800" err="1">
                <a:solidFill>
                  <a:schemeClr val="tx2"/>
                </a:solidFill>
                <a:latin typeface="+mn-lt"/>
              </a:rPr>
              <a:t>Informatics</a:t>
            </a:r>
            <a:endParaRPr lang="de-DE" sz="800">
              <a:solidFill>
                <a:schemeClr val="tx2"/>
              </a:solidFill>
              <a:latin typeface="+mn-lt"/>
            </a:endParaRPr>
          </a:p>
          <a:p>
            <a:pPr>
              <a:lnSpc>
                <a:spcPts val="900"/>
              </a:lnSpc>
            </a:pPr>
            <a:r>
              <a:rPr lang="de-DE" sz="800">
                <a:solidFill>
                  <a:schemeClr val="tx2"/>
                </a:solidFill>
                <a:latin typeface="+mn-lt"/>
              </a:rPr>
              <a:t>Technical University </a:t>
            </a:r>
            <a:r>
              <a:rPr lang="de-DE" sz="800" err="1">
                <a:solidFill>
                  <a:schemeClr val="tx2"/>
                </a:solidFill>
                <a:latin typeface="+mn-lt"/>
              </a:rPr>
              <a:t>of</a:t>
            </a:r>
            <a:r>
              <a:rPr lang="de-DE" sz="800">
                <a:solidFill>
                  <a:schemeClr val="tx2"/>
                </a:solidFill>
                <a:latin typeface="+mn-lt"/>
              </a:rPr>
              <a:t> Munich</a:t>
            </a: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49242" y="769821"/>
            <a:ext cx="8508999" cy="408956"/>
          </a:xfrm>
        </p:spPr>
        <p:txBody>
          <a:bodyPr/>
          <a:lstStyle/>
          <a:p>
            <a:r>
              <a:rPr lang="en-GB" sz="2000" dirty="0"/>
              <a:t>Master Thesis - Topic Modelling for Automated Journalism</a:t>
            </a:r>
          </a:p>
        </p:txBody>
      </p:sp>
      <p:sp>
        <p:nvSpPr>
          <p:cNvPr id="3" name="Inhaltsplatzhalter 2"/>
          <p:cNvSpPr>
            <a:spLocks noGrp="1"/>
          </p:cNvSpPr>
          <p:nvPr>
            <p:ph idx="10"/>
          </p:nvPr>
        </p:nvSpPr>
        <p:spPr>
          <a:xfrm>
            <a:off x="349241" y="1829096"/>
            <a:ext cx="5888007" cy="2791030"/>
          </a:xfrm>
        </p:spPr>
        <p:txBody>
          <a:bodyPr/>
          <a:lstStyle/>
          <a:p>
            <a:r>
              <a:rPr lang="en-GB" altLang="zh-CN" sz="1000" dirty="0"/>
              <a:t>Student: </a:t>
            </a:r>
          </a:p>
          <a:p>
            <a:r>
              <a:rPr lang="en-GB" altLang="zh-CN" sz="1000" b="1" dirty="0"/>
              <a:t>Andrew Ellul</a:t>
            </a:r>
            <a:endParaRPr lang="en-GB" altLang="zh-CN" sz="1000" dirty="0"/>
          </a:p>
          <a:p>
            <a:r>
              <a:rPr lang="en-GB" altLang="zh-CN" sz="1000" dirty="0" err="1"/>
              <a:t>M.Sc</a:t>
            </a:r>
            <a:r>
              <a:rPr lang="en-GB" altLang="zh-CN" sz="1000" dirty="0"/>
              <a:t> </a:t>
            </a:r>
            <a:r>
              <a:rPr lang="en-GB" altLang="zh-CN" sz="1000" dirty="0" err="1"/>
              <a:t>Informatik</a:t>
            </a:r>
            <a:r>
              <a:rPr lang="en-GB" altLang="zh-CN" sz="1000" dirty="0"/>
              <a:t> </a:t>
            </a:r>
          </a:p>
          <a:p>
            <a:r>
              <a:rPr lang="en-GB" altLang="zh-CN" sz="1000" dirty="0"/>
              <a:t>Technical University of Munich</a:t>
            </a:r>
          </a:p>
          <a:p>
            <a:endParaRPr lang="en-GB" altLang="zh-CN" sz="1000" dirty="0"/>
          </a:p>
          <a:p>
            <a:r>
              <a:rPr lang="en-GB" altLang="zh-CN" sz="1000" dirty="0"/>
              <a:t>Advisor: </a:t>
            </a:r>
          </a:p>
          <a:p>
            <a:r>
              <a:rPr lang="en-GB" altLang="zh-CN" sz="1000" b="1" dirty="0"/>
              <a:t>Ahmed </a:t>
            </a:r>
            <a:r>
              <a:rPr lang="en-GB" altLang="zh-CN" sz="1000" b="1" dirty="0" err="1"/>
              <a:t>Mosharafa</a:t>
            </a:r>
            <a:r>
              <a:rPr lang="en-GB" altLang="zh-CN" sz="1000" dirty="0"/>
              <a:t>, </a:t>
            </a:r>
          </a:p>
          <a:p>
            <a:r>
              <a:rPr lang="en-GB" altLang="zh-CN" sz="1000" dirty="0"/>
              <a:t>Working Group “Social Computing”</a:t>
            </a:r>
          </a:p>
          <a:p>
            <a:r>
              <a:rPr lang="en-GB" altLang="zh-CN" sz="1000" dirty="0"/>
              <a:t>Department of Informatics</a:t>
            </a:r>
          </a:p>
          <a:p>
            <a:r>
              <a:rPr lang="en-GB" altLang="zh-CN" sz="1000" dirty="0"/>
              <a:t>Technical University of Munich</a:t>
            </a:r>
          </a:p>
          <a:p>
            <a:endParaRPr lang="en-US" sz="1000" dirty="0"/>
          </a:p>
          <a:p>
            <a:r>
              <a:rPr lang="en-US" sz="1000" dirty="0"/>
              <a:t>Munich, Wednesday 13</a:t>
            </a:r>
            <a:r>
              <a:rPr lang="en-US" sz="1000" baseline="30000" dirty="0"/>
              <a:t>th</a:t>
            </a:r>
            <a:r>
              <a:rPr lang="en-US" sz="1000" dirty="0"/>
              <a:t> October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377796"/>
          </a:xfrm>
        </p:spPr>
        <p:txBody>
          <a:bodyPr/>
          <a:lstStyle/>
          <a:p>
            <a:r>
              <a:rPr lang="en-GB" sz="2400" dirty="0"/>
              <a:t>I. Analysis: Ideas </a:t>
            </a:r>
            <a:endParaRPr lang="en-GB" dirty="0"/>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sp>
        <p:nvSpPr>
          <p:cNvPr id="6" name="TextBox 5">
            <a:extLst>
              <a:ext uri="{FF2B5EF4-FFF2-40B4-BE49-F238E27FC236}">
                <a16:creationId xmlns:a16="http://schemas.microsoft.com/office/drawing/2014/main" id="{BF55DB3D-FE8E-5C4E-AEE5-2B37E78A9306}"/>
              </a:ext>
            </a:extLst>
          </p:cNvPr>
          <p:cNvSpPr txBox="1"/>
          <p:nvPr/>
        </p:nvSpPr>
        <p:spPr>
          <a:xfrm>
            <a:off x="311162" y="1265332"/>
            <a:ext cx="8358339" cy="3906582"/>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en-GB" sz="1600" b="1" dirty="0">
                <a:latin typeface="+mn-lt"/>
              </a:rPr>
              <a:t>Methodology for dataset ‘keyword density’ evaluation: </a:t>
            </a:r>
            <a:r>
              <a:rPr lang="en-GB" sz="1600" dirty="0" err="1">
                <a:latin typeface="+mn-lt"/>
              </a:rPr>
              <a:t>Curiskis</a:t>
            </a:r>
            <a:r>
              <a:rPr lang="en-GB" sz="1600" dirty="0">
                <a:latin typeface="+mn-lt"/>
              </a:rPr>
              <a:t> et al. highlights that a 200 character Tweet is not of the same textual quality as a Reddit comment of the same length. They show empirically that TF-IDF methods perform comparatively much better on twitter documents of the exact same length. They hypothesise that this may be due to the relatively high keyword density found in average tweets. Either way, there is a clear incentive to tailor different combinations of embeddings and clustering methods to the dataset. Currently it seems there is no general methodology or investigation into how to determine the quality of a dataset. I propose developing a method to quantitatively analyse datasets in order to determine keyword density – as a necessary pre-processing step to choose the correct Topic Modelling method</a:t>
            </a:r>
          </a:p>
          <a:p>
            <a:pPr marL="285750" indent="-285750">
              <a:lnSpc>
                <a:spcPct val="114000"/>
              </a:lnSpc>
              <a:buFont typeface="Arial" panose="020B0604020202020204" pitchFamily="34" charset="0"/>
              <a:buChar char="•"/>
            </a:pPr>
            <a:endParaRPr lang="en-GB" sz="1600" dirty="0">
              <a:latin typeface="+mn-lt"/>
            </a:endParaRPr>
          </a:p>
          <a:p>
            <a:pPr marL="285750" indent="-285750">
              <a:lnSpc>
                <a:spcPct val="114000"/>
              </a:lnSpc>
              <a:buFont typeface="Arial" panose="020B0604020202020204" pitchFamily="34" charset="0"/>
              <a:buChar char="•"/>
            </a:pPr>
            <a:endParaRPr lang="en-GB" sz="1600" dirty="0">
              <a:latin typeface="+mn-lt"/>
            </a:endParaRPr>
          </a:p>
          <a:p>
            <a:pPr marL="285750" indent="-285750">
              <a:lnSpc>
                <a:spcPct val="114000"/>
              </a:lnSpc>
              <a:buFont typeface="Arial" panose="020B0604020202020204" pitchFamily="34" charset="0"/>
              <a:buChar char="•"/>
            </a:pPr>
            <a:endParaRPr lang="en-GB" sz="1600" dirty="0">
              <a:latin typeface="+mn-lt"/>
            </a:endParaRPr>
          </a:p>
          <a:p>
            <a:pPr marL="285750" indent="-285750">
              <a:lnSpc>
                <a:spcPct val="114000"/>
              </a:lnSpc>
              <a:buFont typeface="Arial" panose="020B0604020202020204" pitchFamily="34" charset="0"/>
              <a:buChar char="•"/>
            </a:pPr>
            <a:endParaRPr lang="en-GB" sz="1600" dirty="0">
              <a:latin typeface="+mn-lt"/>
            </a:endParaRPr>
          </a:p>
        </p:txBody>
      </p:sp>
    </p:spTree>
    <p:extLst>
      <p:ext uri="{BB962C8B-B14F-4D97-AF65-F5344CB8AC3E}">
        <p14:creationId xmlns:p14="http://schemas.microsoft.com/office/powerpoint/2010/main" val="186794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3252-5C04-1447-91F3-33B49E0A835E}"/>
              </a:ext>
            </a:extLst>
          </p:cNvPr>
          <p:cNvSpPr>
            <a:spLocks noGrp="1"/>
          </p:cNvSpPr>
          <p:nvPr>
            <p:ph type="title"/>
          </p:nvPr>
        </p:nvSpPr>
        <p:spPr/>
        <p:txBody>
          <a:bodyPr/>
          <a:lstStyle/>
          <a:p>
            <a:r>
              <a:rPr lang="en-GB" dirty="0"/>
              <a:t>Contents</a:t>
            </a:r>
          </a:p>
        </p:txBody>
      </p:sp>
      <p:sp>
        <p:nvSpPr>
          <p:cNvPr id="4" name="TextBox 3">
            <a:extLst>
              <a:ext uri="{FF2B5EF4-FFF2-40B4-BE49-F238E27FC236}">
                <a16:creationId xmlns:a16="http://schemas.microsoft.com/office/drawing/2014/main" id="{76451C65-7214-934C-8622-52C29EACE7A5}"/>
              </a:ext>
            </a:extLst>
          </p:cNvPr>
          <p:cNvSpPr txBox="1"/>
          <p:nvPr/>
        </p:nvSpPr>
        <p:spPr>
          <a:xfrm>
            <a:off x="319090" y="1471070"/>
            <a:ext cx="5587440" cy="824456"/>
          </a:xfrm>
          <a:prstGeom prst="rect">
            <a:avLst/>
          </a:prstGeom>
          <a:noFill/>
        </p:spPr>
        <p:txBody>
          <a:bodyPr wrap="square" lIns="0" tIns="0" rIns="0" bIns="0" rtlCol="0">
            <a:spAutoFit/>
          </a:bodyPr>
          <a:lstStyle/>
          <a:p>
            <a:pPr marL="228600" indent="-228600">
              <a:lnSpc>
                <a:spcPct val="114000"/>
              </a:lnSpc>
              <a:buFont typeface="+mj-lt"/>
              <a:buAutoNum type="arabicPeriod"/>
            </a:pPr>
            <a:r>
              <a:rPr lang="en-GB" sz="1200" dirty="0">
                <a:latin typeface="+mn-lt"/>
              </a:rPr>
              <a:t>High Level Update</a:t>
            </a:r>
          </a:p>
          <a:p>
            <a:pPr marL="228600" indent="-228600">
              <a:lnSpc>
                <a:spcPct val="114000"/>
              </a:lnSpc>
              <a:buFont typeface="+mj-lt"/>
              <a:buAutoNum type="arabicPeriod"/>
            </a:pPr>
            <a:r>
              <a:rPr lang="en-GB" sz="1200" dirty="0">
                <a:latin typeface="+mn-lt"/>
              </a:rPr>
              <a:t>I. Analysis: Selected Papers </a:t>
            </a:r>
          </a:p>
          <a:p>
            <a:pPr marL="228600" indent="-228600">
              <a:lnSpc>
                <a:spcPct val="114000"/>
              </a:lnSpc>
              <a:buFont typeface="+mj-lt"/>
              <a:buAutoNum type="arabicPeriod"/>
            </a:pPr>
            <a:r>
              <a:rPr lang="en-GB" sz="1200" dirty="0"/>
              <a:t>I. Analysis: Topics</a:t>
            </a:r>
          </a:p>
          <a:p>
            <a:pPr marL="228600" indent="-228600">
              <a:lnSpc>
                <a:spcPct val="114000"/>
              </a:lnSpc>
              <a:buFont typeface="+mj-lt"/>
              <a:buAutoNum type="arabicPeriod"/>
            </a:pPr>
            <a:r>
              <a:rPr lang="en-GB" sz="1200" dirty="0"/>
              <a:t>I. Analysis: Ideas </a:t>
            </a:r>
          </a:p>
        </p:txBody>
      </p:sp>
    </p:spTree>
    <p:extLst>
      <p:ext uri="{BB962C8B-B14F-4D97-AF65-F5344CB8AC3E}">
        <p14:creationId xmlns:p14="http://schemas.microsoft.com/office/powerpoint/2010/main" val="225236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380745"/>
          </a:xfrm>
        </p:spPr>
        <p:txBody>
          <a:bodyPr/>
          <a:lstStyle/>
          <a:p>
            <a:r>
              <a:rPr lang="en-GB" dirty="0"/>
              <a:t>High Level Update: Wednesday 13</a:t>
            </a:r>
            <a:r>
              <a:rPr lang="en-GB" baseline="30000" dirty="0"/>
              <a:t>th</a:t>
            </a:r>
            <a:r>
              <a:rPr lang="en-GB" dirty="0"/>
              <a:t> October 2021</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3</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sp>
        <p:nvSpPr>
          <p:cNvPr id="6" name="Rounded Rectangle 5">
            <a:extLst>
              <a:ext uri="{FF2B5EF4-FFF2-40B4-BE49-F238E27FC236}">
                <a16:creationId xmlns:a16="http://schemas.microsoft.com/office/drawing/2014/main" id="{781EB4C2-8419-D949-82B1-E0020225C191}"/>
              </a:ext>
            </a:extLst>
          </p:cNvPr>
          <p:cNvSpPr/>
          <p:nvPr/>
        </p:nvSpPr>
        <p:spPr>
          <a:xfrm>
            <a:off x="311162" y="1423907"/>
            <a:ext cx="1504768" cy="27384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Survey Papers Review</a:t>
            </a:r>
          </a:p>
        </p:txBody>
      </p:sp>
      <p:sp>
        <p:nvSpPr>
          <p:cNvPr id="7" name="Rounded Rectangle 6">
            <a:extLst>
              <a:ext uri="{FF2B5EF4-FFF2-40B4-BE49-F238E27FC236}">
                <a16:creationId xmlns:a16="http://schemas.microsoft.com/office/drawing/2014/main" id="{230E5E1E-8180-D94C-92BC-65E44F52B47B}"/>
              </a:ext>
            </a:extLst>
          </p:cNvPr>
          <p:cNvSpPr/>
          <p:nvPr/>
        </p:nvSpPr>
        <p:spPr>
          <a:xfrm>
            <a:off x="311162" y="1849829"/>
            <a:ext cx="1504768" cy="27384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Datasets Review</a:t>
            </a:r>
          </a:p>
        </p:txBody>
      </p:sp>
      <p:cxnSp>
        <p:nvCxnSpPr>
          <p:cNvPr id="9" name="Straight Arrow Connector 8">
            <a:extLst>
              <a:ext uri="{FF2B5EF4-FFF2-40B4-BE49-F238E27FC236}">
                <a16:creationId xmlns:a16="http://schemas.microsoft.com/office/drawing/2014/main" id="{5E174F0C-2111-F74E-B8F0-7FC56DF32F4F}"/>
              </a:ext>
            </a:extLst>
          </p:cNvPr>
          <p:cNvCxnSpPr>
            <a:stCxn id="6" idx="2"/>
            <a:endCxn id="7" idx="0"/>
          </p:cNvCxnSpPr>
          <p:nvPr/>
        </p:nvCxnSpPr>
        <p:spPr>
          <a:xfrm>
            <a:off x="1063546" y="1697752"/>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0264609E-842B-454B-A50D-034CBC272C3C}"/>
              </a:ext>
            </a:extLst>
          </p:cNvPr>
          <p:cNvSpPr/>
          <p:nvPr/>
        </p:nvSpPr>
        <p:spPr>
          <a:xfrm>
            <a:off x="311162" y="2275751"/>
            <a:ext cx="1504768" cy="273845"/>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Algorithms Review</a:t>
            </a:r>
          </a:p>
        </p:txBody>
      </p:sp>
      <p:sp>
        <p:nvSpPr>
          <p:cNvPr id="11" name="Rounded Rectangle 10">
            <a:extLst>
              <a:ext uri="{FF2B5EF4-FFF2-40B4-BE49-F238E27FC236}">
                <a16:creationId xmlns:a16="http://schemas.microsoft.com/office/drawing/2014/main" id="{D426431D-FF4C-0B4A-AB24-0A5C15A143F1}"/>
              </a:ext>
            </a:extLst>
          </p:cNvPr>
          <p:cNvSpPr/>
          <p:nvPr/>
        </p:nvSpPr>
        <p:spPr>
          <a:xfrm>
            <a:off x="311162" y="2701673"/>
            <a:ext cx="1504735" cy="425922"/>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&amp; Dataset Benchmarking</a:t>
            </a:r>
          </a:p>
        </p:txBody>
      </p:sp>
      <p:sp>
        <p:nvSpPr>
          <p:cNvPr id="13" name="Rounded Rectangle 12">
            <a:extLst>
              <a:ext uri="{FF2B5EF4-FFF2-40B4-BE49-F238E27FC236}">
                <a16:creationId xmlns:a16="http://schemas.microsoft.com/office/drawing/2014/main" id="{7AD15D7A-54EB-114F-9EE8-202355F249FB}"/>
              </a:ext>
            </a:extLst>
          </p:cNvPr>
          <p:cNvSpPr/>
          <p:nvPr/>
        </p:nvSpPr>
        <p:spPr>
          <a:xfrm>
            <a:off x="311096" y="3859613"/>
            <a:ext cx="1504768" cy="273845"/>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Integration</a:t>
            </a:r>
          </a:p>
        </p:txBody>
      </p:sp>
      <p:sp>
        <p:nvSpPr>
          <p:cNvPr id="14" name="Rounded Rectangle 13">
            <a:extLst>
              <a:ext uri="{FF2B5EF4-FFF2-40B4-BE49-F238E27FC236}">
                <a16:creationId xmlns:a16="http://schemas.microsoft.com/office/drawing/2014/main" id="{8A66EE23-E4B2-5E44-BC33-9D0E79332268}"/>
              </a:ext>
            </a:extLst>
          </p:cNvPr>
          <p:cNvSpPr/>
          <p:nvPr/>
        </p:nvSpPr>
        <p:spPr>
          <a:xfrm>
            <a:off x="311096" y="4287364"/>
            <a:ext cx="1504768" cy="273845"/>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Future Work</a:t>
            </a:r>
          </a:p>
        </p:txBody>
      </p:sp>
      <p:cxnSp>
        <p:nvCxnSpPr>
          <p:cNvPr id="15" name="Straight Arrow Connector 14">
            <a:extLst>
              <a:ext uri="{FF2B5EF4-FFF2-40B4-BE49-F238E27FC236}">
                <a16:creationId xmlns:a16="http://schemas.microsoft.com/office/drawing/2014/main" id="{B5F0CE59-7E33-5845-BF6B-5526FAB63756}"/>
              </a:ext>
            </a:extLst>
          </p:cNvPr>
          <p:cNvCxnSpPr/>
          <p:nvPr/>
        </p:nvCxnSpPr>
        <p:spPr>
          <a:xfrm>
            <a:off x="1080576" y="2123674"/>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D6C035-E906-4645-BA5B-F8AEEF917611}"/>
              </a:ext>
            </a:extLst>
          </p:cNvPr>
          <p:cNvCxnSpPr>
            <a:cxnSpLocks/>
          </p:cNvCxnSpPr>
          <p:nvPr/>
        </p:nvCxnSpPr>
        <p:spPr>
          <a:xfrm>
            <a:off x="1080576" y="2549596"/>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1CB8562-5A91-7B4C-A6DE-4F7E551D7FB4}"/>
              </a:ext>
            </a:extLst>
          </p:cNvPr>
          <p:cNvCxnSpPr/>
          <p:nvPr/>
        </p:nvCxnSpPr>
        <p:spPr>
          <a:xfrm>
            <a:off x="1080576" y="3127595"/>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EA0BCE-A20C-BE45-8023-24A5716D6ECB}"/>
              </a:ext>
            </a:extLst>
          </p:cNvPr>
          <p:cNvCxnSpPr/>
          <p:nvPr/>
        </p:nvCxnSpPr>
        <p:spPr>
          <a:xfrm>
            <a:off x="1105860" y="3707536"/>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0C0AC0-107B-6142-AA1E-B910F927DB8C}"/>
              </a:ext>
            </a:extLst>
          </p:cNvPr>
          <p:cNvCxnSpPr/>
          <p:nvPr/>
        </p:nvCxnSpPr>
        <p:spPr>
          <a:xfrm>
            <a:off x="1100632" y="4133102"/>
            <a:ext cx="0" cy="1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3FAD3556-916A-ED4D-B22F-00B9067269FD}"/>
              </a:ext>
            </a:extLst>
          </p:cNvPr>
          <p:cNvSpPr/>
          <p:nvPr/>
        </p:nvSpPr>
        <p:spPr>
          <a:xfrm>
            <a:off x="311129" y="3281614"/>
            <a:ext cx="1504735" cy="425922"/>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Algorithm &amp; Dataset Proposal</a:t>
            </a:r>
          </a:p>
        </p:txBody>
      </p:sp>
      <p:sp>
        <p:nvSpPr>
          <p:cNvPr id="24" name="Right Brace 23">
            <a:extLst>
              <a:ext uri="{FF2B5EF4-FFF2-40B4-BE49-F238E27FC236}">
                <a16:creationId xmlns:a16="http://schemas.microsoft.com/office/drawing/2014/main" id="{76764D9D-CEC8-3B4C-988E-80C9C7EABCF6}"/>
              </a:ext>
            </a:extLst>
          </p:cNvPr>
          <p:cNvSpPr/>
          <p:nvPr/>
        </p:nvSpPr>
        <p:spPr>
          <a:xfrm>
            <a:off x="1856295" y="1423907"/>
            <a:ext cx="123568" cy="11256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Right Brace 24">
            <a:extLst>
              <a:ext uri="{FF2B5EF4-FFF2-40B4-BE49-F238E27FC236}">
                <a16:creationId xmlns:a16="http://schemas.microsoft.com/office/drawing/2014/main" id="{98DF5957-D9DC-2743-85C6-042B631DA12D}"/>
              </a:ext>
            </a:extLst>
          </p:cNvPr>
          <p:cNvSpPr/>
          <p:nvPr/>
        </p:nvSpPr>
        <p:spPr>
          <a:xfrm>
            <a:off x="1856295" y="2701673"/>
            <a:ext cx="123568" cy="14314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Right Brace 25">
            <a:extLst>
              <a:ext uri="{FF2B5EF4-FFF2-40B4-BE49-F238E27FC236}">
                <a16:creationId xmlns:a16="http://schemas.microsoft.com/office/drawing/2014/main" id="{C3E45E82-D2B0-934C-8B6F-F6AAA0835504}"/>
              </a:ext>
            </a:extLst>
          </p:cNvPr>
          <p:cNvSpPr/>
          <p:nvPr/>
        </p:nvSpPr>
        <p:spPr>
          <a:xfrm>
            <a:off x="1856295" y="4285179"/>
            <a:ext cx="123568" cy="2738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AFFB2836-015F-0949-B8D8-8AF7F90AC093}"/>
              </a:ext>
            </a:extLst>
          </p:cNvPr>
          <p:cNvSpPr txBox="1"/>
          <p:nvPr/>
        </p:nvSpPr>
        <p:spPr>
          <a:xfrm>
            <a:off x="2015111" y="1888096"/>
            <a:ext cx="866353" cy="192938"/>
          </a:xfrm>
          <a:prstGeom prst="rect">
            <a:avLst/>
          </a:prstGeom>
          <a:noFill/>
        </p:spPr>
        <p:txBody>
          <a:bodyPr wrap="square" lIns="0" tIns="0" rIns="0" bIns="0" rtlCol="0">
            <a:spAutoFit/>
          </a:bodyPr>
          <a:lstStyle/>
          <a:p>
            <a:pPr>
              <a:lnSpc>
                <a:spcPct val="114000"/>
              </a:lnSpc>
            </a:pPr>
            <a:r>
              <a:rPr lang="en-GB" sz="1200" dirty="0">
                <a:latin typeface="+mn-lt"/>
              </a:rPr>
              <a:t>I. Analysis</a:t>
            </a:r>
          </a:p>
        </p:txBody>
      </p:sp>
      <p:sp>
        <p:nvSpPr>
          <p:cNvPr id="28" name="TextBox 27">
            <a:extLst>
              <a:ext uri="{FF2B5EF4-FFF2-40B4-BE49-F238E27FC236}">
                <a16:creationId xmlns:a16="http://schemas.microsoft.com/office/drawing/2014/main" id="{A852CFC1-6CF9-1249-A9CB-A22DF1326464}"/>
              </a:ext>
            </a:extLst>
          </p:cNvPr>
          <p:cNvSpPr txBox="1"/>
          <p:nvPr/>
        </p:nvSpPr>
        <p:spPr>
          <a:xfrm>
            <a:off x="2015111" y="3307685"/>
            <a:ext cx="1237056" cy="192938"/>
          </a:xfrm>
          <a:prstGeom prst="rect">
            <a:avLst/>
          </a:prstGeom>
          <a:noFill/>
        </p:spPr>
        <p:txBody>
          <a:bodyPr wrap="square" lIns="0" tIns="0" rIns="0" bIns="0" rtlCol="0">
            <a:spAutoFit/>
          </a:bodyPr>
          <a:lstStyle/>
          <a:p>
            <a:pPr>
              <a:lnSpc>
                <a:spcPct val="114000"/>
              </a:lnSpc>
            </a:pPr>
            <a:r>
              <a:rPr lang="en-GB" sz="1200" dirty="0">
                <a:latin typeface="+mn-lt"/>
              </a:rPr>
              <a:t>II. Implementation</a:t>
            </a:r>
          </a:p>
        </p:txBody>
      </p:sp>
      <p:sp>
        <p:nvSpPr>
          <p:cNvPr id="29" name="TextBox 28">
            <a:extLst>
              <a:ext uri="{FF2B5EF4-FFF2-40B4-BE49-F238E27FC236}">
                <a16:creationId xmlns:a16="http://schemas.microsoft.com/office/drawing/2014/main" id="{E74BF938-0900-4547-9578-A828AAE0252E}"/>
              </a:ext>
            </a:extLst>
          </p:cNvPr>
          <p:cNvSpPr txBox="1"/>
          <p:nvPr/>
        </p:nvSpPr>
        <p:spPr>
          <a:xfrm>
            <a:off x="2015111" y="4325430"/>
            <a:ext cx="866353" cy="192938"/>
          </a:xfrm>
          <a:prstGeom prst="rect">
            <a:avLst/>
          </a:prstGeom>
          <a:noFill/>
        </p:spPr>
        <p:txBody>
          <a:bodyPr wrap="square" lIns="0" tIns="0" rIns="0" bIns="0" rtlCol="0">
            <a:spAutoFit/>
          </a:bodyPr>
          <a:lstStyle/>
          <a:p>
            <a:pPr>
              <a:lnSpc>
                <a:spcPct val="114000"/>
              </a:lnSpc>
            </a:pPr>
            <a:r>
              <a:rPr lang="en-GB" sz="1200" dirty="0">
                <a:latin typeface="+mn-lt"/>
              </a:rPr>
              <a:t>III. Summary</a:t>
            </a:r>
          </a:p>
        </p:txBody>
      </p:sp>
      <p:grpSp>
        <p:nvGrpSpPr>
          <p:cNvPr id="12" name="Group 11">
            <a:extLst>
              <a:ext uri="{FF2B5EF4-FFF2-40B4-BE49-F238E27FC236}">
                <a16:creationId xmlns:a16="http://schemas.microsoft.com/office/drawing/2014/main" id="{98461066-2529-1840-A404-7FE25CE6CC47}"/>
              </a:ext>
            </a:extLst>
          </p:cNvPr>
          <p:cNvGrpSpPr/>
          <p:nvPr/>
        </p:nvGrpSpPr>
        <p:grpSpPr>
          <a:xfrm>
            <a:off x="3264846" y="1426430"/>
            <a:ext cx="1781581" cy="3435818"/>
            <a:chOff x="4018422" y="1423906"/>
            <a:chExt cx="1774418" cy="3399386"/>
          </a:xfrm>
        </p:grpSpPr>
        <p:sp>
          <p:nvSpPr>
            <p:cNvPr id="8" name="Rectangle 7">
              <a:extLst>
                <a:ext uri="{FF2B5EF4-FFF2-40B4-BE49-F238E27FC236}">
                  <a16:creationId xmlns:a16="http://schemas.microsoft.com/office/drawing/2014/main" id="{8E520F07-F853-4F41-8303-765C859EE101}"/>
                </a:ext>
              </a:extLst>
            </p:cNvPr>
            <p:cNvSpPr/>
            <p:nvPr/>
          </p:nvSpPr>
          <p:spPr>
            <a:xfrm>
              <a:off x="4018422" y="1423906"/>
              <a:ext cx="1774418" cy="2709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Done since last update</a:t>
              </a:r>
            </a:p>
          </p:txBody>
        </p:sp>
        <p:sp>
          <p:nvSpPr>
            <p:cNvPr id="2" name="Rectangle 1">
              <a:extLst>
                <a:ext uri="{FF2B5EF4-FFF2-40B4-BE49-F238E27FC236}">
                  <a16:creationId xmlns:a16="http://schemas.microsoft.com/office/drawing/2014/main" id="{BBA038FF-BBAA-7D4D-9FA3-CBE101E07C5C}"/>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ln w="9525">
                  <a:solidFill>
                    <a:schemeClr val="tx1"/>
                  </a:solidFill>
                </a:ln>
              </a:endParaRPr>
            </a:p>
          </p:txBody>
        </p:sp>
      </p:grpSp>
      <p:sp>
        <p:nvSpPr>
          <p:cNvPr id="52" name="Rounded Rectangle 51">
            <a:extLst>
              <a:ext uri="{FF2B5EF4-FFF2-40B4-BE49-F238E27FC236}">
                <a16:creationId xmlns:a16="http://schemas.microsoft.com/office/drawing/2014/main" id="{ACB640C4-DCEF-EE46-8635-7A4A7B1BFF24}"/>
              </a:ext>
            </a:extLst>
          </p:cNvPr>
          <p:cNvSpPr/>
          <p:nvPr/>
        </p:nvSpPr>
        <p:spPr>
          <a:xfrm>
            <a:off x="252657" y="83669"/>
            <a:ext cx="714323" cy="273844"/>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Doing</a:t>
            </a:r>
          </a:p>
        </p:txBody>
      </p:sp>
      <p:sp>
        <p:nvSpPr>
          <p:cNvPr id="53" name="Rounded Rectangle 52">
            <a:extLst>
              <a:ext uri="{FF2B5EF4-FFF2-40B4-BE49-F238E27FC236}">
                <a16:creationId xmlns:a16="http://schemas.microsoft.com/office/drawing/2014/main" id="{E5CEAE9F-237E-AC4B-94A2-BE728724B450}"/>
              </a:ext>
            </a:extLst>
          </p:cNvPr>
          <p:cNvSpPr/>
          <p:nvPr/>
        </p:nvSpPr>
        <p:spPr>
          <a:xfrm>
            <a:off x="1005041" y="79098"/>
            <a:ext cx="714323" cy="273844"/>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Todo</a:t>
            </a:r>
          </a:p>
        </p:txBody>
      </p:sp>
      <p:sp>
        <p:nvSpPr>
          <p:cNvPr id="54" name="Rounded Rectangle 53">
            <a:extLst>
              <a:ext uri="{FF2B5EF4-FFF2-40B4-BE49-F238E27FC236}">
                <a16:creationId xmlns:a16="http://schemas.microsoft.com/office/drawing/2014/main" id="{9D9840DF-563C-F24B-A50C-BD988346824F}"/>
              </a:ext>
            </a:extLst>
          </p:cNvPr>
          <p:cNvSpPr/>
          <p:nvPr/>
        </p:nvSpPr>
        <p:spPr>
          <a:xfrm>
            <a:off x="1757425" y="79098"/>
            <a:ext cx="714323" cy="2738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000" dirty="0"/>
              <a:t>Done</a:t>
            </a:r>
          </a:p>
        </p:txBody>
      </p:sp>
      <p:sp>
        <p:nvSpPr>
          <p:cNvPr id="60" name="Rounded Rectangle 59">
            <a:extLst>
              <a:ext uri="{FF2B5EF4-FFF2-40B4-BE49-F238E27FC236}">
                <a16:creationId xmlns:a16="http://schemas.microsoft.com/office/drawing/2014/main" id="{B0DBBD77-09C9-8241-8D7B-5312A0A90683}"/>
              </a:ext>
            </a:extLst>
          </p:cNvPr>
          <p:cNvSpPr/>
          <p:nvPr/>
        </p:nvSpPr>
        <p:spPr>
          <a:xfrm>
            <a:off x="3340823" y="1814245"/>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Reviewed 8 Papers</a:t>
            </a:r>
          </a:p>
        </p:txBody>
      </p:sp>
      <p:sp>
        <p:nvSpPr>
          <p:cNvPr id="61" name="Rounded Rectangle 60">
            <a:extLst>
              <a:ext uri="{FF2B5EF4-FFF2-40B4-BE49-F238E27FC236}">
                <a16:creationId xmlns:a16="http://schemas.microsoft.com/office/drawing/2014/main" id="{BF8CC05C-1E73-EA4C-AF84-8B80FE47D282}"/>
              </a:ext>
            </a:extLst>
          </p:cNvPr>
          <p:cNvSpPr/>
          <p:nvPr/>
        </p:nvSpPr>
        <p:spPr>
          <a:xfrm>
            <a:off x="3346880" y="2356157"/>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Found 1 great survey paper and did a deep dive</a:t>
            </a:r>
          </a:p>
        </p:txBody>
      </p:sp>
      <p:sp>
        <p:nvSpPr>
          <p:cNvPr id="62" name="Rounded Rectangle 61">
            <a:extLst>
              <a:ext uri="{FF2B5EF4-FFF2-40B4-BE49-F238E27FC236}">
                <a16:creationId xmlns:a16="http://schemas.microsoft.com/office/drawing/2014/main" id="{C5DAAE32-F84D-254B-A215-1040CA282B54}"/>
              </a:ext>
            </a:extLst>
          </p:cNvPr>
          <p:cNvSpPr/>
          <p:nvPr/>
        </p:nvSpPr>
        <p:spPr>
          <a:xfrm>
            <a:off x="3355912" y="2896993"/>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Identified 1 research gap in methodology</a:t>
            </a:r>
          </a:p>
        </p:txBody>
      </p:sp>
      <p:sp>
        <p:nvSpPr>
          <p:cNvPr id="63" name="Rounded Rectangle 62">
            <a:extLst>
              <a:ext uri="{FF2B5EF4-FFF2-40B4-BE49-F238E27FC236}">
                <a16:creationId xmlns:a16="http://schemas.microsoft.com/office/drawing/2014/main" id="{EFDFE170-0566-4B49-8AF1-ABFC57BF1584}"/>
              </a:ext>
            </a:extLst>
          </p:cNvPr>
          <p:cNvSpPr/>
          <p:nvPr/>
        </p:nvSpPr>
        <p:spPr>
          <a:xfrm>
            <a:off x="3355912" y="343682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Identified several methods for topic modelling </a:t>
            </a:r>
          </a:p>
        </p:txBody>
      </p:sp>
      <p:grpSp>
        <p:nvGrpSpPr>
          <p:cNvPr id="64" name="Group 63">
            <a:extLst>
              <a:ext uri="{FF2B5EF4-FFF2-40B4-BE49-F238E27FC236}">
                <a16:creationId xmlns:a16="http://schemas.microsoft.com/office/drawing/2014/main" id="{5A6E7545-457B-B24B-A1B8-D273DC8ED968}"/>
              </a:ext>
            </a:extLst>
          </p:cNvPr>
          <p:cNvGrpSpPr/>
          <p:nvPr/>
        </p:nvGrpSpPr>
        <p:grpSpPr>
          <a:xfrm>
            <a:off x="5165320" y="1426430"/>
            <a:ext cx="1781581" cy="3435818"/>
            <a:chOff x="4018422" y="1423906"/>
            <a:chExt cx="1774418" cy="3399386"/>
          </a:xfrm>
        </p:grpSpPr>
        <p:sp>
          <p:nvSpPr>
            <p:cNvPr id="65" name="Rectangle 64">
              <a:extLst>
                <a:ext uri="{FF2B5EF4-FFF2-40B4-BE49-F238E27FC236}">
                  <a16:creationId xmlns:a16="http://schemas.microsoft.com/office/drawing/2014/main" id="{CD6C7445-E642-E843-ABC9-46FC17DC59BF}"/>
                </a:ext>
              </a:extLst>
            </p:cNvPr>
            <p:cNvSpPr/>
            <p:nvPr/>
          </p:nvSpPr>
          <p:spPr>
            <a:xfrm>
              <a:off x="4018422" y="1423906"/>
              <a:ext cx="1774418" cy="270941"/>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Next Steps</a:t>
              </a:r>
            </a:p>
          </p:txBody>
        </p:sp>
        <p:sp>
          <p:nvSpPr>
            <p:cNvPr id="66" name="Rectangle 65">
              <a:extLst>
                <a:ext uri="{FF2B5EF4-FFF2-40B4-BE49-F238E27FC236}">
                  <a16:creationId xmlns:a16="http://schemas.microsoft.com/office/drawing/2014/main" id="{33C30522-BA65-1945-8B72-F8269A754F15}"/>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67" name="Group 66">
            <a:extLst>
              <a:ext uri="{FF2B5EF4-FFF2-40B4-BE49-F238E27FC236}">
                <a16:creationId xmlns:a16="http://schemas.microsoft.com/office/drawing/2014/main" id="{072A9961-04A1-5B4F-A2CB-1EEADF5FE2BF}"/>
              </a:ext>
            </a:extLst>
          </p:cNvPr>
          <p:cNvGrpSpPr/>
          <p:nvPr/>
        </p:nvGrpSpPr>
        <p:grpSpPr>
          <a:xfrm>
            <a:off x="7065794" y="1426430"/>
            <a:ext cx="1781581" cy="3435818"/>
            <a:chOff x="4018422" y="1423906"/>
            <a:chExt cx="1774418" cy="3399386"/>
          </a:xfrm>
        </p:grpSpPr>
        <p:sp>
          <p:nvSpPr>
            <p:cNvPr id="68" name="Rectangle 67">
              <a:extLst>
                <a:ext uri="{FF2B5EF4-FFF2-40B4-BE49-F238E27FC236}">
                  <a16:creationId xmlns:a16="http://schemas.microsoft.com/office/drawing/2014/main" id="{F6068661-E9BC-E24A-81EB-F5EFBE5278E3}"/>
                </a:ext>
              </a:extLst>
            </p:cNvPr>
            <p:cNvSpPr/>
            <p:nvPr/>
          </p:nvSpPr>
          <p:spPr>
            <a:xfrm>
              <a:off x="4018422" y="1423906"/>
              <a:ext cx="1774418" cy="270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1200" dirty="0"/>
                <a:t>Blockers / Open Qs</a:t>
              </a:r>
            </a:p>
          </p:txBody>
        </p:sp>
        <p:sp>
          <p:nvSpPr>
            <p:cNvPr id="69" name="Rectangle 68">
              <a:extLst>
                <a:ext uri="{FF2B5EF4-FFF2-40B4-BE49-F238E27FC236}">
                  <a16:creationId xmlns:a16="http://schemas.microsoft.com/office/drawing/2014/main" id="{B3D63565-E008-AA4F-A2C1-65C7BF82A179}"/>
                </a:ext>
              </a:extLst>
            </p:cNvPr>
            <p:cNvSpPr/>
            <p:nvPr/>
          </p:nvSpPr>
          <p:spPr>
            <a:xfrm>
              <a:off x="4018422" y="1423906"/>
              <a:ext cx="1774418" cy="33993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0" name="Rounded Rectangle 69">
            <a:extLst>
              <a:ext uri="{FF2B5EF4-FFF2-40B4-BE49-F238E27FC236}">
                <a16:creationId xmlns:a16="http://schemas.microsoft.com/office/drawing/2014/main" id="{8F408514-0C6F-E142-920C-0CC5F0DC3F7E}"/>
              </a:ext>
            </a:extLst>
          </p:cNvPr>
          <p:cNvSpPr/>
          <p:nvPr/>
        </p:nvSpPr>
        <p:spPr>
          <a:xfrm>
            <a:off x="5250713" y="1795436"/>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Find more benchmarking papers for comparison</a:t>
            </a:r>
          </a:p>
        </p:txBody>
      </p:sp>
      <p:sp>
        <p:nvSpPr>
          <p:cNvPr id="71" name="Rounded Rectangle 70">
            <a:extLst>
              <a:ext uri="{FF2B5EF4-FFF2-40B4-BE49-F238E27FC236}">
                <a16:creationId xmlns:a16="http://schemas.microsoft.com/office/drawing/2014/main" id="{90030916-B5E9-6345-A8EA-A5F9188AACF8}"/>
              </a:ext>
            </a:extLst>
          </p:cNvPr>
          <p:cNvSpPr/>
          <p:nvPr/>
        </p:nvSpPr>
        <p:spPr>
          <a:xfrm>
            <a:off x="5250713" y="233634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Investigate “Meme Ident.” in the context of Topic Modelling</a:t>
            </a:r>
          </a:p>
        </p:txBody>
      </p:sp>
      <p:sp>
        <p:nvSpPr>
          <p:cNvPr id="72" name="Rounded Rectangle 71">
            <a:extLst>
              <a:ext uri="{FF2B5EF4-FFF2-40B4-BE49-F238E27FC236}">
                <a16:creationId xmlns:a16="http://schemas.microsoft.com/office/drawing/2014/main" id="{4D964523-467B-544F-B793-66BFF18E0165}"/>
              </a:ext>
            </a:extLst>
          </p:cNvPr>
          <p:cNvSpPr/>
          <p:nvPr/>
        </p:nvSpPr>
        <p:spPr>
          <a:xfrm>
            <a:off x="5250713" y="2892162"/>
            <a:ext cx="1610793" cy="425859"/>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sz="800" dirty="0">
                <a:solidFill>
                  <a:schemeClr val="tx1"/>
                </a:solidFill>
              </a:rPr>
              <a:t>Collect and organise various combinations </a:t>
            </a:r>
            <a:r>
              <a:rPr lang="en-GB" sz="800">
                <a:solidFill>
                  <a:schemeClr val="tx1"/>
                </a:solidFill>
              </a:rPr>
              <a:t>of techniques</a:t>
            </a:r>
            <a:endParaRPr lang="en-GB" sz="800" dirty="0">
              <a:solidFill>
                <a:schemeClr val="tx1"/>
              </a:solidFill>
            </a:endParaRPr>
          </a:p>
        </p:txBody>
      </p:sp>
      <p:sp>
        <p:nvSpPr>
          <p:cNvPr id="17" name="TextBox 16">
            <a:extLst>
              <a:ext uri="{FF2B5EF4-FFF2-40B4-BE49-F238E27FC236}">
                <a16:creationId xmlns:a16="http://schemas.microsoft.com/office/drawing/2014/main" id="{50FB5BF8-6FF9-F444-94FA-F848CD40F7F9}"/>
              </a:ext>
            </a:extLst>
          </p:cNvPr>
          <p:cNvSpPr txBox="1"/>
          <p:nvPr/>
        </p:nvSpPr>
        <p:spPr>
          <a:xfrm>
            <a:off x="7684852" y="1898549"/>
            <a:ext cx="543464" cy="257250"/>
          </a:xfrm>
          <a:prstGeom prst="rect">
            <a:avLst/>
          </a:prstGeom>
          <a:noFill/>
        </p:spPr>
        <p:txBody>
          <a:bodyPr wrap="square" lIns="0" tIns="0" rIns="0" bIns="0" rtlCol="0">
            <a:spAutoFit/>
          </a:bodyPr>
          <a:lstStyle/>
          <a:p>
            <a:pPr>
              <a:lnSpc>
                <a:spcPct val="114000"/>
              </a:lnSpc>
            </a:pPr>
            <a:r>
              <a:rPr lang="en-GB" sz="1600" dirty="0">
                <a:latin typeface="+mn-lt"/>
              </a:rPr>
              <a:t>None</a:t>
            </a:r>
          </a:p>
        </p:txBody>
      </p:sp>
    </p:spTree>
    <p:extLst>
      <p:ext uri="{BB962C8B-B14F-4D97-AF65-F5344CB8AC3E}">
        <p14:creationId xmlns:p14="http://schemas.microsoft.com/office/powerpoint/2010/main" val="361938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791114"/>
          </a:xfrm>
        </p:spPr>
        <p:txBody>
          <a:bodyPr/>
          <a:lstStyle/>
          <a:p>
            <a:pPr algn="ctr"/>
            <a:r>
              <a:rPr lang="en-GB" dirty="0"/>
              <a:t>Long Meeting - Deep Dive: </a:t>
            </a:r>
            <a:br>
              <a:rPr lang="en-GB" dirty="0"/>
            </a:br>
            <a:r>
              <a:rPr lang="en-GB" dirty="0"/>
              <a:t>I. Analysis</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grpSp>
        <p:nvGrpSpPr>
          <p:cNvPr id="36" name="Group 35">
            <a:extLst>
              <a:ext uri="{FF2B5EF4-FFF2-40B4-BE49-F238E27FC236}">
                <a16:creationId xmlns:a16="http://schemas.microsoft.com/office/drawing/2014/main" id="{32883CF8-0B46-3A4E-9B03-E6DD07F3E7FA}"/>
              </a:ext>
            </a:extLst>
          </p:cNvPr>
          <p:cNvGrpSpPr/>
          <p:nvPr/>
        </p:nvGrpSpPr>
        <p:grpSpPr>
          <a:xfrm>
            <a:off x="1482097" y="2520216"/>
            <a:ext cx="6167127" cy="474729"/>
            <a:chOff x="1482098" y="2531979"/>
            <a:chExt cx="6167127" cy="474729"/>
          </a:xfrm>
        </p:grpSpPr>
        <p:sp>
          <p:nvSpPr>
            <p:cNvPr id="30" name="Rounded Rectangle 29">
              <a:extLst>
                <a:ext uri="{FF2B5EF4-FFF2-40B4-BE49-F238E27FC236}">
                  <a16:creationId xmlns:a16="http://schemas.microsoft.com/office/drawing/2014/main" id="{B978E2B5-170A-E343-8749-4E2F33BAA193}"/>
                </a:ext>
              </a:extLst>
            </p:cNvPr>
            <p:cNvSpPr/>
            <p:nvPr/>
          </p:nvSpPr>
          <p:spPr>
            <a:xfrm>
              <a:off x="1482098" y="2571750"/>
              <a:ext cx="1112390" cy="4349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Papers</a:t>
              </a:r>
            </a:p>
          </p:txBody>
        </p:sp>
        <p:sp>
          <p:nvSpPr>
            <p:cNvPr id="43" name="Rounded Rectangle 42">
              <a:extLst>
                <a:ext uri="{FF2B5EF4-FFF2-40B4-BE49-F238E27FC236}">
                  <a16:creationId xmlns:a16="http://schemas.microsoft.com/office/drawing/2014/main" id="{09953345-D450-FA44-B7EF-BFFBF772743E}"/>
                </a:ext>
              </a:extLst>
            </p:cNvPr>
            <p:cNvSpPr/>
            <p:nvPr/>
          </p:nvSpPr>
          <p:spPr>
            <a:xfrm>
              <a:off x="4009466"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Topics</a:t>
              </a:r>
            </a:p>
          </p:txBody>
        </p:sp>
        <p:sp>
          <p:nvSpPr>
            <p:cNvPr id="44" name="Rounded Rectangle 43">
              <a:extLst>
                <a:ext uri="{FF2B5EF4-FFF2-40B4-BE49-F238E27FC236}">
                  <a16:creationId xmlns:a16="http://schemas.microsoft.com/office/drawing/2014/main" id="{F7B7B52F-8D58-0042-BC96-75BE9F5FEED5}"/>
                </a:ext>
              </a:extLst>
            </p:cNvPr>
            <p:cNvSpPr/>
            <p:nvPr/>
          </p:nvSpPr>
          <p:spPr>
            <a:xfrm>
              <a:off x="6536835"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Ideas</a:t>
              </a:r>
            </a:p>
          </p:txBody>
        </p:sp>
        <p:cxnSp>
          <p:nvCxnSpPr>
            <p:cNvPr id="33" name="Straight Arrow Connector 32">
              <a:extLst>
                <a:ext uri="{FF2B5EF4-FFF2-40B4-BE49-F238E27FC236}">
                  <a16:creationId xmlns:a16="http://schemas.microsoft.com/office/drawing/2014/main" id="{018F7983-DF1D-0B41-BDEA-8A20EFC87B2E}"/>
                </a:ext>
              </a:extLst>
            </p:cNvPr>
            <p:cNvCxnSpPr>
              <a:stCxn id="30" idx="3"/>
              <a:endCxn id="43" idx="1"/>
            </p:cNvCxnSpPr>
            <p:nvPr/>
          </p:nvCxnSpPr>
          <p:spPr>
            <a:xfrm>
              <a:off x="2594488" y="2789229"/>
              <a:ext cx="141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F5C755B-31A9-B945-BCC1-1C86ADA3F8C4}"/>
                </a:ext>
              </a:extLst>
            </p:cNvPr>
            <p:cNvCxnSpPr>
              <a:cxnSpLocks/>
              <a:stCxn id="43" idx="3"/>
            </p:cNvCxnSpPr>
            <p:nvPr/>
          </p:nvCxnSpPr>
          <p:spPr>
            <a:xfrm>
              <a:off x="5121856" y="2789229"/>
              <a:ext cx="1414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ABA088-7282-E84A-A799-E3A95CDFB731}"/>
                </a:ext>
              </a:extLst>
            </p:cNvPr>
            <p:cNvSpPr txBox="1"/>
            <p:nvPr/>
          </p:nvSpPr>
          <p:spPr>
            <a:xfrm>
              <a:off x="3040013" y="2531979"/>
              <a:ext cx="523927"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sp>
          <p:nvSpPr>
            <p:cNvPr id="56" name="TextBox 55">
              <a:extLst>
                <a:ext uri="{FF2B5EF4-FFF2-40B4-BE49-F238E27FC236}">
                  <a16:creationId xmlns:a16="http://schemas.microsoft.com/office/drawing/2014/main" id="{86638528-B2E7-744F-95EF-78EE79F985AF}"/>
                </a:ext>
              </a:extLst>
            </p:cNvPr>
            <p:cNvSpPr txBox="1"/>
            <p:nvPr/>
          </p:nvSpPr>
          <p:spPr>
            <a:xfrm>
              <a:off x="5390394" y="2533294"/>
              <a:ext cx="877902"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grpSp>
    </p:spTree>
    <p:extLst>
      <p:ext uri="{BB962C8B-B14F-4D97-AF65-F5344CB8AC3E}">
        <p14:creationId xmlns:p14="http://schemas.microsoft.com/office/powerpoint/2010/main" val="419744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450123"/>
          </a:xfrm>
        </p:spPr>
        <p:txBody>
          <a:bodyPr/>
          <a:lstStyle/>
          <a:p>
            <a:pPr>
              <a:lnSpc>
                <a:spcPct val="114000"/>
              </a:lnSpc>
            </a:pPr>
            <a:r>
              <a:rPr lang="en-GB" sz="2800" dirty="0"/>
              <a:t>I. Analysis: Selected Papers </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graphicFrame>
        <p:nvGraphicFramePr>
          <p:cNvPr id="22" name="Table 21">
            <a:extLst>
              <a:ext uri="{FF2B5EF4-FFF2-40B4-BE49-F238E27FC236}">
                <a16:creationId xmlns:a16="http://schemas.microsoft.com/office/drawing/2014/main" id="{8A82F3CA-276C-BE40-B700-30EF3AA223DE}"/>
              </a:ext>
            </a:extLst>
          </p:cNvPr>
          <p:cNvGraphicFramePr>
            <a:graphicFrameLocks noGrp="1"/>
          </p:cNvGraphicFramePr>
          <p:nvPr>
            <p:extLst>
              <p:ext uri="{D42A27DB-BD31-4B8C-83A1-F6EECF244321}">
                <p14:modId xmlns:p14="http://schemas.microsoft.com/office/powerpoint/2010/main" val="3928574143"/>
              </p:ext>
            </p:extLst>
          </p:nvPr>
        </p:nvGraphicFramePr>
        <p:xfrm>
          <a:off x="311159" y="1315754"/>
          <a:ext cx="8509000" cy="2218765"/>
        </p:xfrm>
        <a:graphic>
          <a:graphicData uri="http://schemas.openxmlformats.org/drawingml/2006/table">
            <a:tbl>
              <a:tblPr firstRow="1" bandRow="1">
                <a:tableStyleId>{2D5ABB26-0587-4C30-8999-92F81FD0307C}</a:tableStyleId>
              </a:tblPr>
              <a:tblGrid>
                <a:gridCol w="1872160">
                  <a:extLst>
                    <a:ext uri="{9D8B030D-6E8A-4147-A177-3AD203B41FA5}">
                      <a16:colId xmlns:a16="http://schemas.microsoft.com/office/drawing/2014/main" val="753165987"/>
                    </a:ext>
                  </a:extLst>
                </a:gridCol>
                <a:gridCol w="1009667">
                  <a:extLst>
                    <a:ext uri="{9D8B030D-6E8A-4147-A177-3AD203B41FA5}">
                      <a16:colId xmlns:a16="http://schemas.microsoft.com/office/drawing/2014/main" val="868088300"/>
                    </a:ext>
                  </a:extLst>
                </a:gridCol>
                <a:gridCol w="3600442">
                  <a:extLst>
                    <a:ext uri="{9D8B030D-6E8A-4147-A177-3AD203B41FA5}">
                      <a16:colId xmlns:a16="http://schemas.microsoft.com/office/drawing/2014/main" val="2526110391"/>
                    </a:ext>
                  </a:extLst>
                </a:gridCol>
                <a:gridCol w="2026731">
                  <a:extLst>
                    <a:ext uri="{9D8B030D-6E8A-4147-A177-3AD203B41FA5}">
                      <a16:colId xmlns:a16="http://schemas.microsoft.com/office/drawing/2014/main" val="2901920803"/>
                    </a:ext>
                  </a:extLst>
                </a:gridCol>
              </a:tblGrid>
              <a:tr h="481405">
                <a:tc>
                  <a:txBody>
                    <a:bodyPr/>
                    <a:lstStyle/>
                    <a:p>
                      <a:r>
                        <a:rPr lang="en-GB" sz="1600" dirty="0">
                          <a:solidFill>
                            <a:schemeClr val="bg1"/>
                          </a:solidFill>
                        </a:rPr>
                        <a:t>Paper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600" dirty="0">
                          <a:solidFill>
                            <a:schemeClr val="bg1"/>
                          </a:solidFill>
                        </a:rPr>
                        <a:t>Datasets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600" dirty="0">
                          <a:solidFill>
                            <a:schemeClr val="bg1"/>
                          </a:solidFill>
                        </a:rPr>
                        <a:t>Abstract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lang="en-GB" sz="1600" dirty="0">
                          <a:solidFill>
                            <a:schemeClr val="bg1"/>
                          </a:solidFill>
                        </a:rPr>
                        <a:t>Conclusions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482636174"/>
                  </a:ext>
                </a:extLst>
              </a:tr>
              <a:tr h="12285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dirty="0"/>
                        <a:t>Type: Survey</a:t>
                      </a:r>
                      <a:endParaRPr lang="en-GB" sz="6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a:t>
                      </a:r>
                      <a:r>
                        <a:rPr lang="en-GB" sz="600" dirty="0">
                          <a:effectLst/>
                        </a:rPr>
                        <a:t>An evaluation of document clustering and topic modelling in two online social networks: Twitter and Reddit</a:t>
                      </a:r>
                      <a:r>
                        <a:rPr lang="en-GB" sz="6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err="1"/>
                        <a:t>Curiskis</a:t>
                      </a:r>
                      <a:r>
                        <a:rPr lang="en-GB" sz="600" dirty="0"/>
                        <a:t>, S. A., Drake, B., Osborn, T. R., &amp; Kennedy, P. J. (2020). An evaluation of document clustering and topic modelling in two online social networks: Twitter and Reddit. Information Processing and Management, 57(2). https://</a:t>
                      </a:r>
                      <a:r>
                        <a:rPr lang="en-GB" sz="600" dirty="0" err="1"/>
                        <a:t>doi.org</a:t>
                      </a:r>
                      <a:r>
                        <a:rPr lang="en-GB" sz="600" dirty="0"/>
                        <a:t>/10.1016/j.ipm.2019.04.002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200" dirty="0"/>
                        <a:t>Twitter</a:t>
                      </a:r>
                    </a:p>
                    <a:p>
                      <a:pPr marL="171450" indent="-171450">
                        <a:buFont typeface="Arial" panose="020B0604020202020204" pitchFamily="34" charset="0"/>
                        <a:buChar char="•"/>
                      </a:pPr>
                      <a:r>
                        <a:rPr lang="en-GB" sz="1200" dirty="0"/>
                        <a:t>Reddit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 A survey paper evaluating various combinations of topic modelling methods on OSN datasets (Online Social Networks)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200" dirty="0"/>
                        <a:t>The quality and nature of the underlying dataset will determine the best combination of methods for topic modelling. Overall, an embedded method via doc2vec combined with k-means yielded </a:t>
                      </a:r>
                      <a:r>
                        <a:rPr lang="en-GB" sz="1200"/>
                        <a:t>consistently good results</a:t>
                      </a:r>
                      <a:r>
                        <a:rPr lang="en-GB" sz="1200" dirty="0"/>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24033"/>
                  </a:ext>
                </a:extLst>
              </a:tr>
            </a:tbl>
          </a:graphicData>
        </a:graphic>
      </p:graphicFrame>
    </p:spTree>
    <p:extLst>
      <p:ext uri="{BB962C8B-B14F-4D97-AF65-F5344CB8AC3E}">
        <p14:creationId xmlns:p14="http://schemas.microsoft.com/office/powerpoint/2010/main" val="87053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342786"/>
          </a:xfrm>
        </p:spPr>
        <p:txBody>
          <a:bodyPr/>
          <a:lstStyle/>
          <a:p>
            <a:pPr lvl="0" fontAlgn="auto">
              <a:spcBef>
                <a:spcPts val="0"/>
              </a:spcBef>
              <a:spcAft>
                <a:spcPts val="0"/>
              </a:spcAft>
              <a:defRPr/>
            </a:pPr>
            <a:r>
              <a:rPr lang="en-GB" sz="1200" dirty="0"/>
              <a:t>“An evaluation of document clustering and topic modelling in two online social networks: Twitter and Reddit“</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6</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sp>
        <p:nvSpPr>
          <p:cNvPr id="2" name="Rectangle 1">
            <a:extLst>
              <a:ext uri="{FF2B5EF4-FFF2-40B4-BE49-F238E27FC236}">
                <a16:creationId xmlns:a16="http://schemas.microsoft.com/office/drawing/2014/main" id="{130F63B4-885A-5B4C-A50D-88800F6222C1}"/>
              </a:ext>
            </a:extLst>
          </p:cNvPr>
          <p:cNvSpPr/>
          <p:nvPr/>
        </p:nvSpPr>
        <p:spPr>
          <a:xfrm>
            <a:off x="274183" y="1227636"/>
            <a:ext cx="8545978" cy="338554"/>
          </a:xfrm>
          <a:prstGeom prst="rect">
            <a:avLst/>
          </a:prstGeom>
        </p:spPr>
        <p:txBody>
          <a:bodyPr wrap="square">
            <a:spAutoFit/>
          </a:bodyPr>
          <a:lstStyle/>
          <a:p>
            <a:pPr lvl="0" fontAlgn="auto">
              <a:spcBef>
                <a:spcPts val="0"/>
              </a:spcBef>
              <a:spcAft>
                <a:spcPts val="0"/>
              </a:spcAft>
              <a:defRPr/>
            </a:pPr>
            <a:r>
              <a:rPr lang="en-GB" sz="800" dirty="0" err="1"/>
              <a:t>Curiskis</a:t>
            </a:r>
            <a:r>
              <a:rPr lang="en-GB" sz="800" dirty="0"/>
              <a:t>, S. A., Drake, B., Osborn, T. R., &amp; Kennedy, P. J. (2020). An evaluation of document clustering and topic modelling in two online social networks: Twitter and Reddit. Information Processing and Management, 57(2). https://</a:t>
            </a:r>
            <a:r>
              <a:rPr lang="en-GB" sz="800" dirty="0" err="1"/>
              <a:t>doi.org</a:t>
            </a:r>
            <a:r>
              <a:rPr lang="en-GB" sz="800" dirty="0"/>
              <a:t>/10.1016/j.ipm.2019.04.002</a:t>
            </a:r>
          </a:p>
        </p:txBody>
      </p:sp>
      <p:pic>
        <p:nvPicPr>
          <p:cNvPr id="6" name="Picture 5">
            <a:extLst>
              <a:ext uri="{FF2B5EF4-FFF2-40B4-BE49-F238E27FC236}">
                <a16:creationId xmlns:a16="http://schemas.microsoft.com/office/drawing/2014/main" id="{D8CFEF8F-0C6B-1C49-A665-6F873A3C30D1}"/>
              </a:ext>
            </a:extLst>
          </p:cNvPr>
          <p:cNvPicPr>
            <a:picLocks noChangeAspect="1"/>
          </p:cNvPicPr>
          <p:nvPr/>
        </p:nvPicPr>
        <p:blipFill>
          <a:blip r:embed="rId2"/>
          <a:stretch>
            <a:fillRect/>
          </a:stretch>
        </p:blipFill>
        <p:spPr>
          <a:xfrm>
            <a:off x="6562447" y="1525114"/>
            <a:ext cx="2257714" cy="2901705"/>
          </a:xfrm>
          <a:prstGeom prst="rect">
            <a:avLst/>
          </a:prstGeom>
        </p:spPr>
      </p:pic>
      <p:sp>
        <p:nvSpPr>
          <p:cNvPr id="9" name="Rectangle 8">
            <a:extLst>
              <a:ext uri="{FF2B5EF4-FFF2-40B4-BE49-F238E27FC236}">
                <a16:creationId xmlns:a16="http://schemas.microsoft.com/office/drawing/2014/main" id="{3D1E49B8-4B36-F149-8E53-BEB5082F42B5}"/>
              </a:ext>
            </a:extLst>
          </p:cNvPr>
          <p:cNvSpPr/>
          <p:nvPr/>
        </p:nvSpPr>
        <p:spPr>
          <a:xfrm>
            <a:off x="323838" y="1566190"/>
            <a:ext cx="2542929" cy="29166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fontAlgn="auto">
              <a:spcBef>
                <a:spcPts val="0"/>
              </a:spcBef>
              <a:spcAft>
                <a:spcPts val="0"/>
              </a:spcAft>
              <a:defRPr/>
            </a:pPr>
            <a:r>
              <a:rPr lang="en-GB" sz="600" b="1" u="sng" dirty="0">
                <a:solidFill>
                  <a:schemeClr val="tx1"/>
                </a:solidFill>
              </a:rPr>
              <a:t>Summary</a:t>
            </a:r>
            <a:r>
              <a:rPr lang="en-GB" sz="600" dirty="0">
                <a:solidFill>
                  <a:schemeClr val="tx1"/>
                </a:solidFill>
              </a:rPr>
              <a:t>: </a:t>
            </a:r>
            <a:r>
              <a:rPr lang="en-GB" sz="600" dirty="0" err="1">
                <a:solidFill>
                  <a:schemeClr val="tx1"/>
                </a:solidFill>
              </a:rPr>
              <a:t>Curiskis</a:t>
            </a:r>
            <a:r>
              <a:rPr lang="en-GB" sz="600" dirty="0">
                <a:solidFill>
                  <a:schemeClr val="tx1"/>
                </a:solidFill>
              </a:rPr>
              <a:t> et al (2020) conducted an exemplary investigation into topic modelling for Online Social Networks (OSNs). They found that overall a doc2vec model with k-means delivered the best performance on Twitter and Reddit datasets for topic discovery. However, this was not exclusive, as in certain cases such as with the </a:t>
            </a:r>
            <a:r>
              <a:rPr lang="en-GB" sz="600" dirty="0" err="1">
                <a:solidFill>
                  <a:schemeClr val="tx1"/>
                </a:solidFill>
              </a:rPr>
              <a:t>REpLab</a:t>
            </a:r>
            <a:r>
              <a:rPr lang="en-GB" sz="600" dirty="0">
                <a:solidFill>
                  <a:schemeClr val="tx1"/>
                </a:solidFill>
              </a:rPr>
              <a:t> 2013 Twitter dataset, </a:t>
            </a:r>
            <a:r>
              <a:rPr lang="en-GB" sz="600" dirty="0" err="1">
                <a:solidFill>
                  <a:schemeClr val="tx1"/>
                </a:solidFill>
              </a:rPr>
              <a:t>Curiskis</a:t>
            </a:r>
            <a:r>
              <a:rPr lang="en-GB" sz="600" dirty="0">
                <a:solidFill>
                  <a:schemeClr val="tx1"/>
                </a:solidFill>
              </a:rPr>
              <a:t> et al observed that a word2vec model outperformed the doc2vec approach. Another interesting outcome of this paper is the topic of the platform dependent context with regards to the dataset and text quality. </a:t>
            </a:r>
            <a:r>
              <a:rPr lang="en-GB" sz="600" dirty="0" err="1">
                <a:solidFill>
                  <a:schemeClr val="tx1"/>
                </a:solidFill>
              </a:rPr>
              <a:t>Curiskis</a:t>
            </a:r>
            <a:r>
              <a:rPr lang="en-GB" sz="600" dirty="0">
                <a:solidFill>
                  <a:schemeClr val="tx1"/>
                </a:solidFill>
              </a:rPr>
              <a:t> et al. </a:t>
            </a:r>
            <a:r>
              <a:rPr lang="en-GB" sz="600" dirty="0" err="1">
                <a:solidFill>
                  <a:schemeClr val="tx1"/>
                </a:solidFill>
              </a:rPr>
              <a:t>observerd</a:t>
            </a:r>
            <a:r>
              <a:rPr lang="en-GB" sz="600" dirty="0">
                <a:solidFill>
                  <a:schemeClr val="tx1"/>
                </a:solidFill>
              </a:rPr>
              <a:t> that TF-IDF showed low performance on Reddit datasets until the document size rose about 200 characters, whereas when applying TF-IDF to Twitter datasets (tweets are naturally restricted to 280 characters), TF-IDF performed “comparatively well”. This indicates that a 280 character Reddit comment is not equal to a 280 character tweet, as the </a:t>
            </a:r>
            <a:r>
              <a:rPr lang="en-GB" sz="600" dirty="0" err="1">
                <a:solidFill>
                  <a:schemeClr val="tx1"/>
                </a:solidFill>
              </a:rPr>
              <a:t>later’s</a:t>
            </a:r>
            <a:r>
              <a:rPr lang="en-GB" sz="600" dirty="0">
                <a:solidFill>
                  <a:schemeClr val="tx1"/>
                </a:solidFill>
              </a:rPr>
              <a:t> platform is built around this restriction that incentivizes efficient and concise use of language. To the end, </a:t>
            </a:r>
            <a:r>
              <a:rPr lang="en-GB" sz="600" dirty="0" err="1">
                <a:solidFill>
                  <a:schemeClr val="tx1"/>
                </a:solidFill>
              </a:rPr>
              <a:t>Curiskis</a:t>
            </a:r>
            <a:r>
              <a:rPr lang="en-GB" sz="600" dirty="0">
                <a:solidFill>
                  <a:schemeClr val="tx1"/>
                </a:solidFill>
              </a:rPr>
              <a:t> et al suggested assigning heavier weights to hashtags and mentions in Twitter datasets to aid the doc2vec approach. They also stressed that doc2vec performance increases with the length of the documents. By far the most intriguing factor in this investigation is the notion that a platform’s culture and organic use influences the type of text contained in its documents. Tweets are condensed, efficient 280 character strings which expect to have a high keyword volume (hashtags, mentions). Reddit comments are more free-form and discussion based but may contain memes and syntactic jargon specific to the subreddit, such as codewords adopted from within the subreddit.   </a:t>
            </a:r>
          </a:p>
        </p:txBody>
      </p:sp>
      <p:sp>
        <p:nvSpPr>
          <p:cNvPr id="13" name="Rectangle 12">
            <a:extLst>
              <a:ext uri="{FF2B5EF4-FFF2-40B4-BE49-F238E27FC236}">
                <a16:creationId xmlns:a16="http://schemas.microsoft.com/office/drawing/2014/main" id="{D63A7791-C0AC-9B42-87E6-E0FB4EA119CC}"/>
              </a:ext>
            </a:extLst>
          </p:cNvPr>
          <p:cNvSpPr/>
          <p:nvPr/>
        </p:nvSpPr>
        <p:spPr>
          <a:xfrm>
            <a:off x="3443142" y="1564279"/>
            <a:ext cx="2542929" cy="193154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fontAlgn="auto">
              <a:spcBef>
                <a:spcPts val="0"/>
              </a:spcBef>
              <a:spcAft>
                <a:spcPts val="0"/>
              </a:spcAft>
              <a:defRPr/>
            </a:pPr>
            <a:r>
              <a:rPr lang="en-GB" sz="600" b="1" u="sng" dirty="0">
                <a:solidFill>
                  <a:schemeClr val="tx1"/>
                </a:solidFill>
              </a:rPr>
              <a:t>Techniques</a:t>
            </a:r>
            <a:r>
              <a:rPr lang="en-GB" sz="600" dirty="0">
                <a:solidFill>
                  <a:schemeClr val="tx1"/>
                </a:solidFill>
              </a:rPr>
              <a:t>:</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LFK-NMI – clustering for meme identification (Ferrara et al.)</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K-core degeneracy process - </a:t>
            </a:r>
            <a:r>
              <a:rPr lang="en-GB" sz="600" dirty="0" err="1">
                <a:solidFill>
                  <a:schemeClr val="tx1"/>
                </a:solidFill>
              </a:rPr>
              <a:t>Shabunina</a:t>
            </a:r>
            <a:r>
              <a:rPr lang="en-GB" sz="600" dirty="0">
                <a:solidFill>
                  <a:schemeClr val="tx1"/>
                </a:solidFill>
              </a:rPr>
              <a:t> and </a:t>
            </a:r>
            <a:r>
              <a:rPr lang="en-GB" sz="600" dirty="0" err="1">
                <a:solidFill>
                  <a:schemeClr val="tx1"/>
                </a:solidFill>
              </a:rPr>
              <a:t>Pasi</a:t>
            </a:r>
            <a:r>
              <a:rPr lang="en-GB" sz="600" dirty="0">
                <a:solidFill>
                  <a:schemeClr val="tx1"/>
                </a:solidFill>
              </a:rPr>
              <a:t> (2018)</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Non-Negative Matrix Factorization (NMF) – Godfrey et </a:t>
            </a:r>
            <a:r>
              <a:rPr lang="en-GB" sz="600" dirty="0" err="1">
                <a:solidFill>
                  <a:schemeClr val="tx1"/>
                </a:solidFill>
              </a:rPr>
              <a:t>ak</a:t>
            </a:r>
            <a:r>
              <a:rPr lang="en-GB" sz="600" dirty="0">
                <a:solidFill>
                  <a:schemeClr val="tx1"/>
                </a:solidFill>
              </a:rPr>
              <a:t>,</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Other Evaluation methods: 4-measure, NMI, Entropy. TF-IDF</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DBSCAN, k-means, k-medoids</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Ailment Topic Aspect Model</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Dynamic Topic Models (temporal data)</a:t>
            </a:r>
          </a:p>
          <a:p>
            <a:pPr marL="171450" lvl="0" indent="-171450" fontAlgn="auto">
              <a:spcBef>
                <a:spcPts val="0"/>
              </a:spcBef>
              <a:spcAft>
                <a:spcPts val="0"/>
              </a:spcAft>
              <a:buFont typeface="Arial" panose="020B0604020202020204" pitchFamily="34" charset="0"/>
              <a:buChar char="•"/>
              <a:defRPr/>
            </a:pPr>
            <a:r>
              <a:rPr lang="en-GB" sz="600" dirty="0">
                <a:solidFill>
                  <a:schemeClr val="tx1"/>
                </a:solidFill>
              </a:rPr>
              <a:t>Doc2vec clustering</a:t>
            </a:r>
          </a:p>
          <a:p>
            <a:pPr marL="171450" lvl="0" indent="-171450" fontAlgn="auto">
              <a:spcBef>
                <a:spcPts val="0"/>
              </a:spcBef>
              <a:spcAft>
                <a:spcPts val="0"/>
              </a:spcAft>
              <a:buFont typeface="Arial" panose="020B0604020202020204" pitchFamily="34" charset="0"/>
              <a:buChar char="•"/>
              <a:defRPr/>
            </a:pPr>
            <a:endParaRPr lang="en-GB" sz="600" dirty="0">
              <a:solidFill>
                <a:schemeClr val="tx1"/>
              </a:solidFill>
            </a:endParaRPr>
          </a:p>
          <a:p>
            <a:pPr lvl="0" fontAlgn="auto">
              <a:spcBef>
                <a:spcPts val="0"/>
              </a:spcBef>
              <a:spcAft>
                <a:spcPts val="0"/>
              </a:spcAft>
              <a:defRPr/>
            </a:pPr>
            <a:r>
              <a:rPr lang="en-GB" sz="600" b="1" u="sng" dirty="0">
                <a:solidFill>
                  <a:schemeClr val="tx1"/>
                </a:solidFill>
              </a:rPr>
              <a:t>Methodology:</a:t>
            </a:r>
          </a:p>
          <a:p>
            <a:pPr lvl="0" fontAlgn="auto">
              <a:spcBef>
                <a:spcPts val="0"/>
              </a:spcBef>
              <a:spcAft>
                <a:spcPts val="0"/>
              </a:spcAft>
              <a:defRPr/>
            </a:pPr>
            <a:endParaRPr lang="en-GB" sz="600" b="1" u="sng" dirty="0">
              <a:solidFill>
                <a:schemeClr val="tx1"/>
              </a:solidFill>
            </a:endParaRPr>
          </a:p>
          <a:p>
            <a:pPr lvl="0" fontAlgn="auto">
              <a:spcBef>
                <a:spcPts val="0"/>
              </a:spcBef>
              <a:spcAft>
                <a:spcPts val="0"/>
              </a:spcAft>
              <a:defRPr/>
            </a:pPr>
            <a:r>
              <a:rPr lang="en-GB" sz="600" dirty="0">
                <a:solidFill>
                  <a:schemeClr val="tx1"/>
                </a:solidFill>
              </a:rPr>
              <a:t>Consider ’meme identification’ as a necessary pre-processing step in order to better identify topics</a:t>
            </a:r>
          </a:p>
          <a:p>
            <a:pPr lvl="0" fontAlgn="auto">
              <a:spcBef>
                <a:spcPts val="0"/>
              </a:spcBef>
              <a:spcAft>
                <a:spcPts val="0"/>
              </a:spcAft>
              <a:defRPr/>
            </a:pPr>
            <a:endParaRPr lang="en-GB" sz="600" dirty="0">
              <a:solidFill>
                <a:schemeClr val="tx1"/>
              </a:solidFill>
            </a:endParaRPr>
          </a:p>
          <a:p>
            <a:pPr lvl="0" fontAlgn="auto">
              <a:spcBef>
                <a:spcPts val="0"/>
              </a:spcBef>
              <a:spcAft>
                <a:spcPts val="0"/>
              </a:spcAft>
              <a:defRPr/>
            </a:pPr>
            <a:r>
              <a:rPr lang="en-GB" sz="600" dirty="0">
                <a:solidFill>
                  <a:schemeClr val="tx1"/>
                </a:solidFill>
              </a:rPr>
              <a:t>- Created work embeddings  and then used k-means to find topical clusters</a:t>
            </a:r>
          </a:p>
          <a:p>
            <a:pPr lvl="0" fontAlgn="auto">
              <a:spcBef>
                <a:spcPts val="0"/>
              </a:spcBef>
              <a:spcAft>
                <a:spcPts val="0"/>
              </a:spcAft>
              <a:defRPr/>
            </a:pPr>
            <a:r>
              <a:rPr lang="en-GB" sz="600" dirty="0">
                <a:solidFill>
                  <a:schemeClr val="tx1"/>
                </a:solidFill>
              </a:rPr>
              <a:t>- Benchmarked NN performance</a:t>
            </a:r>
          </a:p>
          <a:p>
            <a:pPr lvl="0" fontAlgn="auto">
              <a:spcBef>
                <a:spcPts val="0"/>
              </a:spcBef>
              <a:spcAft>
                <a:spcPts val="0"/>
              </a:spcAft>
              <a:defRPr/>
            </a:pPr>
            <a:r>
              <a:rPr lang="en-GB" sz="600" dirty="0">
                <a:solidFill>
                  <a:schemeClr val="tx1"/>
                </a:solidFill>
              </a:rPr>
              <a:t>- doc character length vs feature representation, clustering, NMI, AMI</a:t>
            </a:r>
          </a:p>
          <a:p>
            <a:pPr lvl="0" fontAlgn="auto">
              <a:spcBef>
                <a:spcPts val="0"/>
              </a:spcBef>
              <a:spcAft>
                <a:spcPts val="0"/>
              </a:spcAft>
              <a:defRPr/>
            </a:pPr>
            <a:endParaRPr lang="en-GB" sz="600" dirty="0">
              <a:solidFill>
                <a:schemeClr val="tx1"/>
              </a:solidFill>
            </a:endParaRPr>
          </a:p>
          <a:p>
            <a:pPr marL="171450" lvl="0" indent="-171450" fontAlgn="auto">
              <a:spcBef>
                <a:spcPts val="0"/>
              </a:spcBef>
              <a:spcAft>
                <a:spcPts val="0"/>
              </a:spcAft>
              <a:buFont typeface="Arial" panose="020B0604020202020204" pitchFamily="34" charset="0"/>
              <a:buChar char="•"/>
              <a:defRPr/>
            </a:pPr>
            <a:endParaRPr lang="en-GB" sz="600" dirty="0">
              <a:solidFill>
                <a:schemeClr val="tx1"/>
              </a:solidFill>
            </a:endParaRPr>
          </a:p>
          <a:p>
            <a:pPr marL="171450" lvl="0" indent="-171450" fontAlgn="auto">
              <a:spcBef>
                <a:spcPts val="0"/>
              </a:spcBef>
              <a:spcAft>
                <a:spcPts val="0"/>
              </a:spcAft>
              <a:buFont typeface="Arial" panose="020B0604020202020204" pitchFamily="34" charset="0"/>
              <a:buChar char="•"/>
              <a:defRPr/>
            </a:pPr>
            <a:endParaRPr lang="en-GB" sz="600" dirty="0">
              <a:solidFill>
                <a:schemeClr val="tx1"/>
              </a:solidFill>
            </a:endParaRPr>
          </a:p>
          <a:p>
            <a:pPr lvl="0" fontAlgn="auto">
              <a:spcBef>
                <a:spcPts val="0"/>
              </a:spcBef>
              <a:spcAft>
                <a:spcPts val="0"/>
              </a:spcAft>
              <a:defRPr/>
            </a:pPr>
            <a:endParaRPr lang="en-GB" sz="600" dirty="0">
              <a:solidFill>
                <a:schemeClr val="tx1"/>
              </a:solidFill>
            </a:endParaRPr>
          </a:p>
          <a:p>
            <a:pPr lvl="0" fontAlgn="auto">
              <a:spcBef>
                <a:spcPts val="0"/>
              </a:spcBef>
              <a:spcAft>
                <a:spcPts val="0"/>
              </a:spcAft>
              <a:defRPr/>
            </a:pPr>
            <a:endParaRPr lang="en-GB" sz="600" dirty="0">
              <a:solidFill>
                <a:schemeClr val="tx1"/>
              </a:solidFill>
            </a:endParaRPr>
          </a:p>
          <a:p>
            <a:pPr lvl="0" fontAlgn="auto">
              <a:spcBef>
                <a:spcPts val="0"/>
              </a:spcBef>
              <a:spcAft>
                <a:spcPts val="0"/>
              </a:spcAft>
              <a:defRPr/>
            </a:pPr>
            <a:endParaRPr lang="en-GB" sz="600" dirty="0">
              <a:solidFill>
                <a:schemeClr val="tx1"/>
              </a:solidFill>
            </a:endParaRPr>
          </a:p>
          <a:p>
            <a:pPr lvl="0" fontAlgn="auto">
              <a:spcBef>
                <a:spcPts val="0"/>
              </a:spcBef>
              <a:spcAft>
                <a:spcPts val="0"/>
              </a:spcAft>
              <a:defRPr/>
            </a:pPr>
            <a:endParaRPr lang="en-GB" sz="600" dirty="0">
              <a:solidFill>
                <a:schemeClr val="tx1"/>
              </a:solidFill>
            </a:endParaRPr>
          </a:p>
        </p:txBody>
      </p:sp>
    </p:spTree>
    <p:extLst>
      <p:ext uri="{BB962C8B-B14F-4D97-AF65-F5344CB8AC3E}">
        <p14:creationId xmlns:p14="http://schemas.microsoft.com/office/powerpoint/2010/main" val="175502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791114"/>
          </a:xfrm>
        </p:spPr>
        <p:txBody>
          <a:bodyPr/>
          <a:lstStyle/>
          <a:p>
            <a:pPr algn="ctr"/>
            <a:r>
              <a:rPr lang="en-GB" dirty="0"/>
              <a:t>Long Meeting - Deep Dive: </a:t>
            </a:r>
            <a:br>
              <a:rPr lang="en-GB" dirty="0"/>
            </a:br>
            <a:r>
              <a:rPr lang="en-GB" dirty="0"/>
              <a:t>I. Analysis</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grpSp>
        <p:nvGrpSpPr>
          <p:cNvPr id="36" name="Group 35">
            <a:extLst>
              <a:ext uri="{FF2B5EF4-FFF2-40B4-BE49-F238E27FC236}">
                <a16:creationId xmlns:a16="http://schemas.microsoft.com/office/drawing/2014/main" id="{32883CF8-0B46-3A4E-9B03-E6DD07F3E7FA}"/>
              </a:ext>
            </a:extLst>
          </p:cNvPr>
          <p:cNvGrpSpPr/>
          <p:nvPr/>
        </p:nvGrpSpPr>
        <p:grpSpPr>
          <a:xfrm>
            <a:off x="1482097" y="2520216"/>
            <a:ext cx="6167127" cy="474729"/>
            <a:chOff x="1482098" y="2531979"/>
            <a:chExt cx="6167127" cy="474729"/>
          </a:xfrm>
        </p:grpSpPr>
        <p:sp>
          <p:nvSpPr>
            <p:cNvPr id="30" name="Rounded Rectangle 29">
              <a:extLst>
                <a:ext uri="{FF2B5EF4-FFF2-40B4-BE49-F238E27FC236}">
                  <a16:creationId xmlns:a16="http://schemas.microsoft.com/office/drawing/2014/main" id="{B978E2B5-170A-E343-8749-4E2F33BAA193}"/>
                </a:ext>
              </a:extLst>
            </p:cNvPr>
            <p:cNvSpPr/>
            <p:nvPr/>
          </p:nvSpPr>
          <p:spPr>
            <a:xfrm>
              <a:off x="1482098"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Papers</a:t>
              </a:r>
            </a:p>
          </p:txBody>
        </p:sp>
        <p:sp>
          <p:nvSpPr>
            <p:cNvPr id="43" name="Rounded Rectangle 42">
              <a:extLst>
                <a:ext uri="{FF2B5EF4-FFF2-40B4-BE49-F238E27FC236}">
                  <a16:creationId xmlns:a16="http://schemas.microsoft.com/office/drawing/2014/main" id="{09953345-D450-FA44-B7EF-BFFBF772743E}"/>
                </a:ext>
              </a:extLst>
            </p:cNvPr>
            <p:cNvSpPr/>
            <p:nvPr/>
          </p:nvSpPr>
          <p:spPr>
            <a:xfrm>
              <a:off x="4009466" y="2571750"/>
              <a:ext cx="1112390" cy="4349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Topics</a:t>
              </a:r>
            </a:p>
          </p:txBody>
        </p:sp>
        <p:sp>
          <p:nvSpPr>
            <p:cNvPr id="44" name="Rounded Rectangle 43">
              <a:extLst>
                <a:ext uri="{FF2B5EF4-FFF2-40B4-BE49-F238E27FC236}">
                  <a16:creationId xmlns:a16="http://schemas.microsoft.com/office/drawing/2014/main" id="{F7B7B52F-8D58-0042-BC96-75BE9F5FEED5}"/>
                </a:ext>
              </a:extLst>
            </p:cNvPr>
            <p:cNvSpPr/>
            <p:nvPr/>
          </p:nvSpPr>
          <p:spPr>
            <a:xfrm>
              <a:off x="6536835"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Ideas</a:t>
              </a:r>
            </a:p>
          </p:txBody>
        </p:sp>
        <p:cxnSp>
          <p:nvCxnSpPr>
            <p:cNvPr id="33" name="Straight Arrow Connector 32">
              <a:extLst>
                <a:ext uri="{FF2B5EF4-FFF2-40B4-BE49-F238E27FC236}">
                  <a16:creationId xmlns:a16="http://schemas.microsoft.com/office/drawing/2014/main" id="{018F7983-DF1D-0B41-BDEA-8A20EFC87B2E}"/>
                </a:ext>
              </a:extLst>
            </p:cNvPr>
            <p:cNvCxnSpPr>
              <a:stCxn id="30" idx="3"/>
              <a:endCxn id="43" idx="1"/>
            </p:cNvCxnSpPr>
            <p:nvPr/>
          </p:nvCxnSpPr>
          <p:spPr>
            <a:xfrm>
              <a:off x="2594488" y="2789229"/>
              <a:ext cx="141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F5C755B-31A9-B945-BCC1-1C86ADA3F8C4}"/>
                </a:ext>
              </a:extLst>
            </p:cNvPr>
            <p:cNvCxnSpPr>
              <a:cxnSpLocks/>
              <a:stCxn id="43" idx="3"/>
            </p:cNvCxnSpPr>
            <p:nvPr/>
          </p:nvCxnSpPr>
          <p:spPr>
            <a:xfrm>
              <a:off x="5121856" y="2789229"/>
              <a:ext cx="1414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ABA088-7282-E84A-A799-E3A95CDFB731}"/>
                </a:ext>
              </a:extLst>
            </p:cNvPr>
            <p:cNvSpPr txBox="1"/>
            <p:nvPr/>
          </p:nvSpPr>
          <p:spPr>
            <a:xfrm>
              <a:off x="3040013" y="2531979"/>
              <a:ext cx="523927"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sp>
          <p:nvSpPr>
            <p:cNvPr id="56" name="TextBox 55">
              <a:extLst>
                <a:ext uri="{FF2B5EF4-FFF2-40B4-BE49-F238E27FC236}">
                  <a16:creationId xmlns:a16="http://schemas.microsoft.com/office/drawing/2014/main" id="{86638528-B2E7-744F-95EF-78EE79F985AF}"/>
                </a:ext>
              </a:extLst>
            </p:cNvPr>
            <p:cNvSpPr txBox="1"/>
            <p:nvPr/>
          </p:nvSpPr>
          <p:spPr>
            <a:xfrm>
              <a:off x="5390394" y="2533294"/>
              <a:ext cx="877902"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grpSp>
    </p:spTree>
    <p:extLst>
      <p:ext uri="{BB962C8B-B14F-4D97-AF65-F5344CB8AC3E}">
        <p14:creationId xmlns:p14="http://schemas.microsoft.com/office/powerpoint/2010/main" val="365355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377796"/>
          </a:xfrm>
        </p:spPr>
        <p:txBody>
          <a:bodyPr/>
          <a:lstStyle/>
          <a:p>
            <a:r>
              <a:rPr lang="en-GB" sz="2400" dirty="0"/>
              <a:t>I. Analysis: Topics</a:t>
            </a:r>
            <a:endParaRPr lang="en-GB" dirty="0"/>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sp>
        <p:nvSpPr>
          <p:cNvPr id="2" name="TextBox 1">
            <a:extLst>
              <a:ext uri="{FF2B5EF4-FFF2-40B4-BE49-F238E27FC236}">
                <a16:creationId xmlns:a16="http://schemas.microsoft.com/office/drawing/2014/main" id="{950D6777-B389-414B-BB2F-180F32AD6AFD}"/>
              </a:ext>
            </a:extLst>
          </p:cNvPr>
          <p:cNvSpPr txBox="1"/>
          <p:nvPr/>
        </p:nvSpPr>
        <p:spPr>
          <a:xfrm>
            <a:off x="311162" y="1265332"/>
            <a:ext cx="8358339" cy="1941557"/>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en-GB" sz="1600" b="1" dirty="0"/>
              <a:t>Meme Identification </a:t>
            </a:r>
            <a:r>
              <a:rPr lang="en-GB" sz="1600" dirty="0"/>
              <a:t>– Memes as a latent representation of textual content. A key process in topic modelling for OSN (Online Social Networks)</a:t>
            </a:r>
          </a:p>
          <a:p>
            <a:pPr marL="285750" indent="-285750">
              <a:lnSpc>
                <a:spcPct val="114000"/>
              </a:lnSpc>
              <a:buFont typeface="Arial" panose="020B0604020202020204" pitchFamily="34" charset="0"/>
              <a:buChar char="•"/>
            </a:pPr>
            <a:endParaRPr lang="en-GB" sz="1600" dirty="0"/>
          </a:p>
          <a:p>
            <a:pPr marL="285750" indent="-285750">
              <a:lnSpc>
                <a:spcPct val="114000"/>
              </a:lnSpc>
              <a:buFont typeface="Arial" panose="020B0604020202020204" pitchFamily="34" charset="0"/>
              <a:buChar char="•"/>
            </a:pPr>
            <a:r>
              <a:rPr lang="en-GB" sz="1600" b="1" dirty="0"/>
              <a:t>Dataset textual quality / Platform’s linguistic culture </a:t>
            </a:r>
            <a:r>
              <a:rPr lang="en-GB" sz="1600" dirty="0"/>
              <a:t>– Twitter has a naturally high keyword density due to its use as a notification tool and its character restriction. Reddit comments are more long-form however are likely to contain semantic codewords and memes specific to the culture of the subreddit.</a:t>
            </a:r>
          </a:p>
        </p:txBody>
      </p:sp>
    </p:spTree>
    <p:extLst>
      <p:ext uri="{BB962C8B-B14F-4D97-AF65-F5344CB8AC3E}">
        <p14:creationId xmlns:p14="http://schemas.microsoft.com/office/powerpoint/2010/main" val="210716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8CC7B6-B964-5346-8A3B-F05E425D1BB1}"/>
              </a:ext>
            </a:extLst>
          </p:cNvPr>
          <p:cNvSpPr>
            <a:spLocks noGrp="1"/>
          </p:cNvSpPr>
          <p:nvPr>
            <p:ph type="title"/>
          </p:nvPr>
        </p:nvSpPr>
        <p:spPr>
          <a:xfrm>
            <a:off x="311162" y="754162"/>
            <a:ext cx="8508999" cy="791114"/>
          </a:xfrm>
        </p:spPr>
        <p:txBody>
          <a:bodyPr/>
          <a:lstStyle/>
          <a:p>
            <a:pPr algn="ctr"/>
            <a:r>
              <a:rPr lang="en-GB" dirty="0"/>
              <a:t>Long Meeting - Deep Dive: </a:t>
            </a:r>
            <a:br>
              <a:rPr lang="en-GB" dirty="0"/>
            </a:br>
            <a:r>
              <a:rPr lang="en-GB" dirty="0"/>
              <a:t>I. Analysis</a:t>
            </a:r>
          </a:p>
        </p:txBody>
      </p:sp>
      <p:sp>
        <p:nvSpPr>
          <p:cNvPr id="4" name="Slide Number Placeholder 3">
            <a:extLst>
              <a:ext uri="{FF2B5EF4-FFF2-40B4-BE49-F238E27FC236}">
                <a16:creationId xmlns:a16="http://schemas.microsoft.com/office/drawing/2014/main" id="{18A47FDA-23C3-DD4F-BF5A-CFF60E5E32ED}"/>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5" name="Footer Placeholder 4">
            <a:extLst>
              <a:ext uri="{FF2B5EF4-FFF2-40B4-BE49-F238E27FC236}">
                <a16:creationId xmlns:a16="http://schemas.microsoft.com/office/drawing/2014/main" id="{31095644-A4C6-1C4D-A903-2D3DF40F3EA6}"/>
              </a:ext>
            </a:extLst>
          </p:cNvPr>
          <p:cNvSpPr>
            <a:spLocks noGrp="1"/>
          </p:cNvSpPr>
          <p:nvPr>
            <p:ph type="ftr" sz="quarter" idx="12"/>
          </p:nvPr>
        </p:nvSpPr>
        <p:spPr/>
        <p:txBody>
          <a:bodyPr/>
          <a:lstStyle/>
          <a:p>
            <a:r>
              <a:rPr lang="de-DE" dirty="0"/>
              <a:t>Andrew </a:t>
            </a:r>
            <a:r>
              <a:rPr lang="de-DE" dirty="0" err="1"/>
              <a:t>Ellul</a:t>
            </a:r>
            <a:r>
              <a:rPr lang="de-DE" dirty="0"/>
              <a:t> (</a:t>
            </a:r>
            <a:r>
              <a:rPr lang="de-DE" dirty="0" err="1"/>
              <a:t>M.Sc</a:t>
            </a:r>
            <a:r>
              <a:rPr lang="de-DE" dirty="0"/>
              <a:t> Informatik) | TUM</a:t>
            </a:r>
            <a:endParaRPr lang="en-US" dirty="0"/>
          </a:p>
        </p:txBody>
      </p:sp>
      <p:grpSp>
        <p:nvGrpSpPr>
          <p:cNvPr id="36" name="Group 35">
            <a:extLst>
              <a:ext uri="{FF2B5EF4-FFF2-40B4-BE49-F238E27FC236}">
                <a16:creationId xmlns:a16="http://schemas.microsoft.com/office/drawing/2014/main" id="{32883CF8-0B46-3A4E-9B03-E6DD07F3E7FA}"/>
              </a:ext>
            </a:extLst>
          </p:cNvPr>
          <p:cNvGrpSpPr/>
          <p:nvPr/>
        </p:nvGrpSpPr>
        <p:grpSpPr>
          <a:xfrm>
            <a:off x="1482097" y="2520216"/>
            <a:ext cx="6167127" cy="474729"/>
            <a:chOff x="1482098" y="2531979"/>
            <a:chExt cx="6167127" cy="474729"/>
          </a:xfrm>
        </p:grpSpPr>
        <p:sp>
          <p:nvSpPr>
            <p:cNvPr id="30" name="Rounded Rectangle 29">
              <a:extLst>
                <a:ext uri="{FF2B5EF4-FFF2-40B4-BE49-F238E27FC236}">
                  <a16:creationId xmlns:a16="http://schemas.microsoft.com/office/drawing/2014/main" id="{B978E2B5-170A-E343-8749-4E2F33BAA193}"/>
                </a:ext>
              </a:extLst>
            </p:cNvPr>
            <p:cNvSpPr/>
            <p:nvPr/>
          </p:nvSpPr>
          <p:spPr>
            <a:xfrm>
              <a:off x="1482098"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Papers</a:t>
              </a:r>
            </a:p>
          </p:txBody>
        </p:sp>
        <p:sp>
          <p:nvSpPr>
            <p:cNvPr id="43" name="Rounded Rectangle 42">
              <a:extLst>
                <a:ext uri="{FF2B5EF4-FFF2-40B4-BE49-F238E27FC236}">
                  <a16:creationId xmlns:a16="http://schemas.microsoft.com/office/drawing/2014/main" id="{09953345-D450-FA44-B7EF-BFFBF772743E}"/>
                </a:ext>
              </a:extLst>
            </p:cNvPr>
            <p:cNvSpPr/>
            <p:nvPr/>
          </p:nvSpPr>
          <p:spPr>
            <a:xfrm>
              <a:off x="4009466" y="2571750"/>
              <a:ext cx="1112390" cy="4349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Topics</a:t>
              </a:r>
            </a:p>
          </p:txBody>
        </p:sp>
        <p:sp>
          <p:nvSpPr>
            <p:cNvPr id="44" name="Rounded Rectangle 43">
              <a:extLst>
                <a:ext uri="{FF2B5EF4-FFF2-40B4-BE49-F238E27FC236}">
                  <a16:creationId xmlns:a16="http://schemas.microsoft.com/office/drawing/2014/main" id="{F7B7B52F-8D58-0042-BC96-75BE9F5FEED5}"/>
                </a:ext>
              </a:extLst>
            </p:cNvPr>
            <p:cNvSpPr/>
            <p:nvPr/>
          </p:nvSpPr>
          <p:spPr>
            <a:xfrm>
              <a:off x="6536835" y="2571750"/>
              <a:ext cx="1112390" cy="434958"/>
            </a:xfrm>
            <a:prstGeom prst="round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Ideas</a:t>
              </a:r>
            </a:p>
          </p:txBody>
        </p:sp>
        <p:cxnSp>
          <p:nvCxnSpPr>
            <p:cNvPr id="33" name="Straight Arrow Connector 32">
              <a:extLst>
                <a:ext uri="{FF2B5EF4-FFF2-40B4-BE49-F238E27FC236}">
                  <a16:creationId xmlns:a16="http://schemas.microsoft.com/office/drawing/2014/main" id="{018F7983-DF1D-0B41-BDEA-8A20EFC87B2E}"/>
                </a:ext>
              </a:extLst>
            </p:cNvPr>
            <p:cNvCxnSpPr>
              <a:stCxn id="30" idx="3"/>
              <a:endCxn id="43" idx="1"/>
            </p:cNvCxnSpPr>
            <p:nvPr/>
          </p:nvCxnSpPr>
          <p:spPr>
            <a:xfrm>
              <a:off x="2594488" y="2789229"/>
              <a:ext cx="141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F5C755B-31A9-B945-BCC1-1C86ADA3F8C4}"/>
                </a:ext>
              </a:extLst>
            </p:cNvPr>
            <p:cNvCxnSpPr>
              <a:cxnSpLocks/>
              <a:stCxn id="43" idx="3"/>
            </p:cNvCxnSpPr>
            <p:nvPr/>
          </p:nvCxnSpPr>
          <p:spPr>
            <a:xfrm>
              <a:off x="5121856" y="2789229"/>
              <a:ext cx="1414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ABA088-7282-E84A-A799-E3A95CDFB731}"/>
                </a:ext>
              </a:extLst>
            </p:cNvPr>
            <p:cNvSpPr txBox="1"/>
            <p:nvPr/>
          </p:nvSpPr>
          <p:spPr>
            <a:xfrm>
              <a:off x="3040013" y="2531979"/>
              <a:ext cx="523927"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sp>
          <p:nvSpPr>
            <p:cNvPr id="56" name="TextBox 55">
              <a:extLst>
                <a:ext uri="{FF2B5EF4-FFF2-40B4-BE49-F238E27FC236}">
                  <a16:creationId xmlns:a16="http://schemas.microsoft.com/office/drawing/2014/main" id="{86638528-B2E7-744F-95EF-78EE79F985AF}"/>
                </a:ext>
              </a:extLst>
            </p:cNvPr>
            <p:cNvSpPr txBox="1"/>
            <p:nvPr/>
          </p:nvSpPr>
          <p:spPr>
            <a:xfrm>
              <a:off x="5390394" y="2533294"/>
              <a:ext cx="877902" cy="257250"/>
            </a:xfrm>
            <a:prstGeom prst="rect">
              <a:avLst/>
            </a:prstGeom>
            <a:noFill/>
          </p:spPr>
          <p:txBody>
            <a:bodyPr wrap="square" lIns="0" tIns="0" rIns="0" bIns="0" rtlCol="0">
              <a:spAutoFit/>
            </a:bodyPr>
            <a:lstStyle/>
            <a:p>
              <a:pPr>
                <a:lnSpc>
                  <a:spcPct val="114000"/>
                </a:lnSpc>
              </a:pPr>
              <a:endParaRPr lang="en-GB" sz="1600" dirty="0">
                <a:latin typeface="+mn-lt"/>
              </a:endParaRPr>
            </a:p>
          </p:txBody>
        </p:sp>
      </p:grpSp>
    </p:spTree>
    <p:extLst>
      <p:ext uri="{BB962C8B-B14F-4D97-AF65-F5344CB8AC3E}">
        <p14:creationId xmlns:p14="http://schemas.microsoft.com/office/powerpoint/2010/main" val="2490459761"/>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820F3033455448A19E237BA15264A3" ma:contentTypeVersion="13" ma:contentTypeDescription="Create a new document." ma:contentTypeScope="" ma:versionID="b3b28251f0624f555b6cb969ea945acc">
  <xsd:schema xmlns:xsd="http://www.w3.org/2001/XMLSchema" xmlns:xs="http://www.w3.org/2001/XMLSchema" xmlns:p="http://schemas.microsoft.com/office/2006/metadata/properties" xmlns:ns3="539b3f7f-e5d7-4bb6-ae0a-be8b7e472059" xmlns:ns4="377f1e07-9c56-47c0-8830-951c6e87014a" targetNamespace="http://schemas.microsoft.com/office/2006/metadata/properties" ma:root="true" ma:fieldsID="2a67e27a3b9d2aad25b084ecfe9d463d" ns3:_="" ns4:_="">
    <xsd:import namespace="539b3f7f-e5d7-4bb6-ae0a-be8b7e472059"/>
    <xsd:import namespace="377f1e07-9c56-47c0-8830-951c6e870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b3f7f-e5d7-4bb6-ae0a-be8b7e47205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7f1e07-9c56-47c0-8830-951c6e87014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E22343-FF92-4A2A-B8F6-9CE0CAE4AB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b3f7f-e5d7-4bb6-ae0a-be8b7e472059"/>
    <ds:schemaRef ds:uri="377f1e07-9c56-47c0-8830-951c6e8701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EA91A9-2C28-402C-9FC6-EDBC01FFBFB8}">
  <ds:schemaRefs>
    <ds:schemaRef ds:uri="http://schemas.microsoft.com/sharepoint/v3/contenttype/forms"/>
  </ds:schemaRefs>
</ds:datastoreItem>
</file>

<file path=customXml/itemProps3.xml><?xml version="1.0" encoding="utf-8"?>
<ds:datastoreItem xmlns:ds="http://schemas.openxmlformats.org/officeDocument/2006/customXml" ds:itemID="{D6818B2C-B692-4991-B46A-ABA3BE197A94}">
  <ds:schemaRefs>
    <ds:schemaRef ds:uri="http://schemas.openxmlformats.org/package/2006/metadata/core-properties"/>
    <ds:schemaRef ds:uri="http://purl.org/dc/dcmitype/"/>
    <ds:schemaRef ds:uri="http://schemas.microsoft.com/office/infopath/2007/PartnerControls"/>
    <ds:schemaRef ds:uri="377f1e07-9c56-47c0-8830-951c6e87014a"/>
    <ds:schemaRef ds:uri="http://purl.org/dc/elements/1.1/"/>
    <ds:schemaRef ds:uri="http://schemas.microsoft.com/office/2006/documentManagement/types"/>
    <ds:schemaRef ds:uri="539b3f7f-e5d7-4bb6-ae0a-be8b7e472059"/>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TUM_Praesentation_p_v1_16-9 (1)</Template>
  <TotalTime>497</TotalTime>
  <Words>1155</Words>
  <Application>Microsoft Macintosh PowerPoint</Application>
  <PresentationFormat>On-screen Show (16:9)</PresentationFormat>
  <Paragraphs>119</Paragraphs>
  <Slides>10</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10</vt:i4>
      </vt:variant>
    </vt:vector>
  </HeadingPairs>
  <TitlesOfParts>
    <vt:vector size="21"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Master Thesis - Topic Modelling for Automated Journalism</vt:lpstr>
      <vt:lpstr>Contents</vt:lpstr>
      <vt:lpstr>High Level Update: Wednesday 13th October 2021</vt:lpstr>
      <vt:lpstr>Long Meeting - Deep Dive:  I. Analysis</vt:lpstr>
      <vt:lpstr>I. Analysis: Selected Papers </vt:lpstr>
      <vt:lpstr>“An evaluation of document clustering and topic modelling in two online social networks: Twitter and Reddit“</vt:lpstr>
      <vt:lpstr>Long Meeting - Deep Dive:  I. Analysis</vt:lpstr>
      <vt:lpstr>I. Analysis: Topics</vt:lpstr>
      <vt:lpstr>Long Meeting - Deep Dive:  I. Analysis</vt:lpstr>
      <vt:lpstr>I. Analysis: Ideas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Jahn, Linda</dc:creator>
  <cp:lastModifiedBy>ae-ms-on@outlook.com</cp:lastModifiedBy>
  <cp:revision>254</cp:revision>
  <cp:lastPrinted>2015-07-30T14:04:45Z</cp:lastPrinted>
  <dcterms:created xsi:type="dcterms:W3CDTF">2020-05-06T12:15:13Z</dcterms:created>
  <dcterms:modified xsi:type="dcterms:W3CDTF">2021-10-18T21:44:28Z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0x01010054820F3033455448A19E237BA15264A3</vt:lpwstr>
  </property>
</Properties>
</file>