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4"/>
    <p:sldMasterId id="2147483668" r:id="rId5"/>
    <p:sldMasterId id="2147483674" r:id="rId6"/>
    <p:sldMasterId id="2147483648" r:id="rId7"/>
    <p:sldMasterId id="2147483684" r:id="rId8"/>
    <p:sldMasterId id="2147483697" r:id="rId9"/>
  </p:sldMasterIdLst>
  <p:notesMasterIdLst>
    <p:notesMasterId r:id="rId13"/>
  </p:notesMasterIdLst>
  <p:handoutMasterIdLst>
    <p:handoutMasterId r:id="rId14"/>
  </p:handoutMasterIdLst>
  <p:sldIdLst>
    <p:sldId id="355" r:id="rId10"/>
    <p:sldId id="434" r:id="rId11"/>
    <p:sldId id="438" r:id="rId12"/>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63A037"/>
    <a:srgbClr val="39D049"/>
    <a:srgbClr val="F9F9F9"/>
    <a:srgbClr val="0065BD"/>
    <a:srgbClr val="999999"/>
    <a:srgbClr val="DAD7CB"/>
    <a:srgbClr val="98C6EA"/>
    <a:srgbClr val="005293"/>
    <a:srgbClr val="DAE8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35" autoAdjust="0"/>
    <p:restoredTop sz="85252" autoAdjust="0"/>
  </p:normalViewPr>
  <p:slideViewPr>
    <p:cSldViewPr snapToGrid="0">
      <p:cViewPr>
        <p:scale>
          <a:sx n="179" d="100"/>
          <a:sy n="179" d="100"/>
        </p:scale>
        <p:origin x="4680" y="1440"/>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24/10/2021</a:t>
            </a:fld>
            <a:endParaRPr lang="en-GB"/>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24/10/2021</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86212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pic>
        <p:nvPicPr>
          <p:cNvPr id="7" name="Bild 6" descr="20150416 tum logo blau png final.png"/>
          <p:cNvPicPr>
            <a:picLocks noChangeAspect="1"/>
          </p:cNvPicPr>
          <p:nvPr/>
        </p:nvPicPr>
        <p:blipFill>
          <a:blip r:embed="rId4"/>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a:solidFill>
                  <a:schemeClr val="tx2"/>
                </a:solidFill>
                <a:latin typeface="+mn-lt"/>
              </a:rPr>
              <a:t>Research Group </a:t>
            </a:r>
            <a:r>
              <a:rPr lang="de-DE" sz="800" err="1">
                <a:solidFill>
                  <a:schemeClr val="tx2"/>
                </a:solidFill>
                <a:latin typeface="+mn-lt"/>
              </a:rPr>
              <a:t>Social</a:t>
            </a:r>
            <a:r>
              <a:rPr lang="de-DE" sz="800">
                <a:solidFill>
                  <a:schemeClr val="tx2"/>
                </a:solidFill>
                <a:latin typeface="+mn-lt"/>
              </a:rPr>
              <a:t> Computing</a:t>
            </a:r>
          </a:p>
          <a:p>
            <a:pPr>
              <a:lnSpc>
                <a:spcPts val="900"/>
              </a:lnSpc>
            </a:pPr>
            <a:r>
              <a:rPr lang="de-DE" sz="800">
                <a:solidFill>
                  <a:schemeClr val="tx2"/>
                </a:solidFill>
                <a:latin typeface="+mn-lt"/>
              </a:rPr>
              <a:t>Department </a:t>
            </a:r>
            <a:r>
              <a:rPr lang="de-DE" sz="800" err="1">
                <a:solidFill>
                  <a:schemeClr val="tx2"/>
                </a:solidFill>
                <a:latin typeface="+mn-lt"/>
              </a:rPr>
              <a:t>of</a:t>
            </a:r>
            <a:r>
              <a:rPr lang="de-DE" sz="800">
                <a:solidFill>
                  <a:schemeClr val="tx2"/>
                </a:solidFill>
                <a:latin typeface="+mn-lt"/>
              </a:rPr>
              <a:t> </a:t>
            </a:r>
            <a:r>
              <a:rPr lang="de-DE" sz="800" err="1">
                <a:solidFill>
                  <a:schemeClr val="tx2"/>
                </a:solidFill>
                <a:latin typeface="+mn-lt"/>
              </a:rPr>
              <a:t>Informatics</a:t>
            </a:r>
            <a:endParaRPr lang="de-DE" sz="800">
              <a:solidFill>
                <a:schemeClr val="tx2"/>
              </a:solidFill>
              <a:latin typeface="+mn-lt"/>
            </a:endParaRPr>
          </a:p>
          <a:p>
            <a:pPr>
              <a:lnSpc>
                <a:spcPts val="900"/>
              </a:lnSpc>
            </a:pPr>
            <a:r>
              <a:rPr lang="de-DE" sz="800">
                <a:solidFill>
                  <a:schemeClr val="tx2"/>
                </a:solidFill>
                <a:latin typeface="+mn-lt"/>
              </a:rPr>
              <a:t>Technical University </a:t>
            </a:r>
            <a:r>
              <a:rPr lang="de-DE" sz="800" err="1">
                <a:solidFill>
                  <a:schemeClr val="tx2"/>
                </a:solidFill>
                <a:latin typeface="+mn-lt"/>
              </a:rPr>
              <a:t>of</a:t>
            </a:r>
            <a:r>
              <a:rPr lang="de-DE" sz="800">
                <a:solidFill>
                  <a:schemeClr val="tx2"/>
                </a:solidFill>
                <a:latin typeface="+mn-lt"/>
              </a:rPr>
              <a:t> Munich</a:t>
            </a: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a:xfrm>
            <a:off x="349242" y="769821"/>
            <a:ext cx="8508999" cy="408956"/>
          </a:xfrm>
        </p:spPr>
        <p:txBody>
          <a:bodyPr/>
          <a:lstStyle/>
          <a:p>
            <a:r>
              <a:rPr lang="en-GB" sz="2000" dirty="0"/>
              <a:t>Master Thesis - Topic Modelling for Automated Journalism</a:t>
            </a:r>
          </a:p>
        </p:txBody>
      </p:sp>
      <p:sp>
        <p:nvSpPr>
          <p:cNvPr id="3" name="Inhaltsplatzhalter 2"/>
          <p:cNvSpPr>
            <a:spLocks noGrp="1"/>
          </p:cNvSpPr>
          <p:nvPr>
            <p:ph idx="10"/>
          </p:nvPr>
        </p:nvSpPr>
        <p:spPr>
          <a:xfrm>
            <a:off x="349241" y="1829096"/>
            <a:ext cx="5888007" cy="2791030"/>
          </a:xfrm>
        </p:spPr>
        <p:txBody>
          <a:bodyPr/>
          <a:lstStyle/>
          <a:p>
            <a:r>
              <a:rPr lang="en-GB" altLang="zh-CN" sz="1000" dirty="0"/>
              <a:t>Student: </a:t>
            </a:r>
          </a:p>
          <a:p>
            <a:r>
              <a:rPr lang="en-GB" altLang="zh-CN" sz="1000" b="1" dirty="0"/>
              <a:t>Andrew Ellul</a:t>
            </a:r>
            <a:endParaRPr lang="en-GB" altLang="zh-CN" sz="1000" dirty="0"/>
          </a:p>
          <a:p>
            <a:r>
              <a:rPr lang="en-GB" altLang="zh-CN" sz="1000" dirty="0" err="1"/>
              <a:t>M.Sc</a:t>
            </a:r>
            <a:r>
              <a:rPr lang="en-GB" altLang="zh-CN" sz="1000" dirty="0"/>
              <a:t> </a:t>
            </a:r>
            <a:r>
              <a:rPr lang="en-GB" altLang="zh-CN" sz="1000" dirty="0" err="1"/>
              <a:t>Informatik</a:t>
            </a:r>
            <a:r>
              <a:rPr lang="en-GB" altLang="zh-CN" sz="1000" dirty="0"/>
              <a:t> </a:t>
            </a:r>
          </a:p>
          <a:p>
            <a:r>
              <a:rPr lang="en-GB" altLang="zh-CN" sz="1000" dirty="0"/>
              <a:t>Technical University of Munich</a:t>
            </a:r>
          </a:p>
          <a:p>
            <a:endParaRPr lang="en-GB" altLang="zh-CN" sz="1000" dirty="0"/>
          </a:p>
          <a:p>
            <a:r>
              <a:rPr lang="en-GB" altLang="zh-CN" sz="1000" dirty="0"/>
              <a:t>Advisor: </a:t>
            </a:r>
          </a:p>
          <a:p>
            <a:r>
              <a:rPr lang="en-GB" altLang="zh-CN" sz="1000" b="1" dirty="0"/>
              <a:t>Ahmed </a:t>
            </a:r>
            <a:r>
              <a:rPr lang="en-GB" altLang="zh-CN" sz="1000" b="1" dirty="0" err="1"/>
              <a:t>Mosharafa</a:t>
            </a:r>
            <a:r>
              <a:rPr lang="en-GB" altLang="zh-CN" sz="1000" dirty="0"/>
              <a:t>, </a:t>
            </a:r>
          </a:p>
          <a:p>
            <a:r>
              <a:rPr lang="en-GB" altLang="zh-CN" sz="1000" dirty="0"/>
              <a:t>Working Group “Social Computing”</a:t>
            </a:r>
          </a:p>
          <a:p>
            <a:r>
              <a:rPr lang="en-GB" altLang="zh-CN" sz="1000" dirty="0"/>
              <a:t>Department of Informatics</a:t>
            </a:r>
          </a:p>
          <a:p>
            <a:r>
              <a:rPr lang="en-GB" altLang="zh-CN" sz="1000" dirty="0"/>
              <a:t>Technical University of Munich</a:t>
            </a:r>
          </a:p>
          <a:p>
            <a:endParaRPr lang="en-US" sz="1000" dirty="0"/>
          </a:p>
          <a:p>
            <a:r>
              <a:rPr lang="en-US" sz="1000" dirty="0"/>
              <a:t>Munich, Wednesday 20</a:t>
            </a:r>
            <a:r>
              <a:rPr lang="en-US" sz="1000" baseline="30000" dirty="0"/>
              <a:t>th</a:t>
            </a:r>
            <a:r>
              <a:rPr lang="en-US" sz="1000" dirty="0"/>
              <a:t> October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8CC7B6-B964-5346-8A3B-F05E425D1BB1}"/>
              </a:ext>
            </a:extLst>
          </p:cNvPr>
          <p:cNvSpPr>
            <a:spLocks noGrp="1"/>
          </p:cNvSpPr>
          <p:nvPr>
            <p:ph type="title"/>
          </p:nvPr>
        </p:nvSpPr>
        <p:spPr>
          <a:xfrm>
            <a:off x="311162" y="754162"/>
            <a:ext cx="8508999" cy="380745"/>
          </a:xfrm>
        </p:spPr>
        <p:txBody>
          <a:bodyPr/>
          <a:lstStyle/>
          <a:p>
            <a:r>
              <a:rPr lang="en-GB" dirty="0"/>
              <a:t>High Level Update: Wednesday 20</a:t>
            </a:r>
            <a:r>
              <a:rPr lang="en-GB" baseline="30000" dirty="0"/>
              <a:t>th</a:t>
            </a:r>
            <a:r>
              <a:rPr lang="en-GB" dirty="0"/>
              <a:t> October 2021</a:t>
            </a:r>
          </a:p>
        </p:txBody>
      </p:sp>
      <p:sp>
        <p:nvSpPr>
          <p:cNvPr id="4" name="Slide Number Placeholder 3">
            <a:extLst>
              <a:ext uri="{FF2B5EF4-FFF2-40B4-BE49-F238E27FC236}">
                <a16:creationId xmlns:a16="http://schemas.microsoft.com/office/drawing/2014/main" id="{18A47FDA-23C3-DD4F-BF5A-CFF60E5E32ED}"/>
              </a:ext>
            </a:extLst>
          </p:cNvPr>
          <p:cNvSpPr>
            <a:spLocks noGrp="1"/>
          </p:cNvSpPr>
          <p:nvPr>
            <p:ph type="sldNum" sz="quarter" idx="11"/>
          </p:nvPr>
        </p:nvSpPr>
        <p:spPr/>
        <p:txBody>
          <a:bodyPr/>
          <a:lstStyle/>
          <a:p>
            <a:fld id="{CE58CB1E-F828-4F11-99E0-327109AF9DA4}" type="slidenum">
              <a:rPr lang="de-DE" smtClean="0"/>
              <a:pPr/>
              <a:t>2</a:t>
            </a:fld>
            <a:endParaRPr lang="de-DE"/>
          </a:p>
        </p:txBody>
      </p:sp>
      <p:sp>
        <p:nvSpPr>
          <p:cNvPr id="5" name="Footer Placeholder 4">
            <a:extLst>
              <a:ext uri="{FF2B5EF4-FFF2-40B4-BE49-F238E27FC236}">
                <a16:creationId xmlns:a16="http://schemas.microsoft.com/office/drawing/2014/main" id="{31095644-A4C6-1C4D-A903-2D3DF40F3EA6}"/>
              </a:ext>
            </a:extLst>
          </p:cNvPr>
          <p:cNvSpPr>
            <a:spLocks noGrp="1"/>
          </p:cNvSpPr>
          <p:nvPr>
            <p:ph type="ftr" sz="quarter" idx="12"/>
          </p:nvPr>
        </p:nvSpPr>
        <p:spPr/>
        <p:txBody>
          <a:bodyPr/>
          <a:lstStyle/>
          <a:p>
            <a:r>
              <a:rPr lang="de-DE" dirty="0"/>
              <a:t>Andrew </a:t>
            </a:r>
            <a:r>
              <a:rPr lang="de-DE" dirty="0" err="1"/>
              <a:t>Ellul</a:t>
            </a:r>
            <a:r>
              <a:rPr lang="de-DE" dirty="0"/>
              <a:t> (</a:t>
            </a:r>
            <a:r>
              <a:rPr lang="de-DE" dirty="0" err="1"/>
              <a:t>M.Sc</a:t>
            </a:r>
            <a:r>
              <a:rPr lang="de-DE" dirty="0"/>
              <a:t> Informatik) | TUM</a:t>
            </a:r>
            <a:endParaRPr lang="en-US" dirty="0"/>
          </a:p>
        </p:txBody>
      </p:sp>
      <p:sp>
        <p:nvSpPr>
          <p:cNvPr id="6" name="Rounded Rectangle 5">
            <a:extLst>
              <a:ext uri="{FF2B5EF4-FFF2-40B4-BE49-F238E27FC236}">
                <a16:creationId xmlns:a16="http://schemas.microsoft.com/office/drawing/2014/main" id="{781EB4C2-8419-D949-82B1-E0020225C191}"/>
              </a:ext>
            </a:extLst>
          </p:cNvPr>
          <p:cNvSpPr/>
          <p:nvPr/>
        </p:nvSpPr>
        <p:spPr>
          <a:xfrm>
            <a:off x="311162" y="1423907"/>
            <a:ext cx="1504768" cy="273845"/>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Survey Papers Review</a:t>
            </a:r>
          </a:p>
        </p:txBody>
      </p:sp>
      <p:sp>
        <p:nvSpPr>
          <p:cNvPr id="7" name="Rounded Rectangle 6">
            <a:extLst>
              <a:ext uri="{FF2B5EF4-FFF2-40B4-BE49-F238E27FC236}">
                <a16:creationId xmlns:a16="http://schemas.microsoft.com/office/drawing/2014/main" id="{230E5E1E-8180-D94C-92BC-65E44F52B47B}"/>
              </a:ext>
            </a:extLst>
          </p:cNvPr>
          <p:cNvSpPr/>
          <p:nvPr/>
        </p:nvSpPr>
        <p:spPr>
          <a:xfrm>
            <a:off x="311162" y="1849829"/>
            <a:ext cx="1504768" cy="273845"/>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Datasets Review</a:t>
            </a:r>
          </a:p>
        </p:txBody>
      </p:sp>
      <p:cxnSp>
        <p:nvCxnSpPr>
          <p:cNvPr id="9" name="Straight Arrow Connector 8">
            <a:extLst>
              <a:ext uri="{FF2B5EF4-FFF2-40B4-BE49-F238E27FC236}">
                <a16:creationId xmlns:a16="http://schemas.microsoft.com/office/drawing/2014/main" id="{5E174F0C-2111-F74E-B8F0-7FC56DF32F4F}"/>
              </a:ext>
            </a:extLst>
          </p:cNvPr>
          <p:cNvCxnSpPr>
            <a:stCxn id="6" idx="2"/>
            <a:endCxn id="7" idx="0"/>
          </p:cNvCxnSpPr>
          <p:nvPr/>
        </p:nvCxnSpPr>
        <p:spPr>
          <a:xfrm>
            <a:off x="1063546" y="1697752"/>
            <a:ext cx="0" cy="1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0264609E-842B-454B-A50D-034CBC272C3C}"/>
              </a:ext>
            </a:extLst>
          </p:cNvPr>
          <p:cNvSpPr/>
          <p:nvPr/>
        </p:nvSpPr>
        <p:spPr>
          <a:xfrm>
            <a:off x="311162" y="2275751"/>
            <a:ext cx="1504768" cy="273845"/>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Algorithms Review</a:t>
            </a:r>
          </a:p>
        </p:txBody>
      </p:sp>
      <p:sp>
        <p:nvSpPr>
          <p:cNvPr id="11" name="Rounded Rectangle 10">
            <a:extLst>
              <a:ext uri="{FF2B5EF4-FFF2-40B4-BE49-F238E27FC236}">
                <a16:creationId xmlns:a16="http://schemas.microsoft.com/office/drawing/2014/main" id="{D426431D-FF4C-0B4A-AB24-0A5C15A143F1}"/>
              </a:ext>
            </a:extLst>
          </p:cNvPr>
          <p:cNvSpPr/>
          <p:nvPr/>
        </p:nvSpPr>
        <p:spPr>
          <a:xfrm>
            <a:off x="311162" y="2701673"/>
            <a:ext cx="1504735" cy="425922"/>
          </a:xfrm>
          <a:prstGeom prst="round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Algorithm &amp; Dataset Benchmarking</a:t>
            </a:r>
          </a:p>
        </p:txBody>
      </p:sp>
      <p:sp>
        <p:nvSpPr>
          <p:cNvPr id="13" name="Rounded Rectangle 12">
            <a:extLst>
              <a:ext uri="{FF2B5EF4-FFF2-40B4-BE49-F238E27FC236}">
                <a16:creationId xmlns:a16="http://schemas.microsoft.com/office/drawing/2014/main" id="{7AD15D7A-54EB-114F-9EE8-202355F249FB}"/>
              </a:ext>
            </a:extLst>
          </p:cNvPr>
          <p:cNvSpPr/>
          <p:nvPr/>
        </p:nvSpPr>
        <p:spPr>
          <a:xfrm>
            <a:off x="311096" y="3859613"/>
            <a:ext cx="1504768" cy="273845"/>
          </a:xfrm>
          <a:prstGeom prst="round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Algorithm Integration</a:t>
            </a:r>
          </a:p>
        </p:txBody>
      </p:sp>
      <p:sp>
        <p:nvSpPr>
          <p:cNvPr id="14" name="Rounded Rectangle 13">
            <a:extLst>
              <a:ext uri="{FF2B5EF4-FFF2-40B4-BE49-F238E27FC236}">
                <a16:creationId xmlns:a16="http://schemas.microsoft.com/office/drawing/2014/main" id="{8A66EE23-E4B2-5E44-BC33-9D0E79332268}"/>
              </a:ext>
            </a:extLst>
          </p:cNvPr>
          <p:cNvSpPr/>
          <p:nvPr/>
        </p:nvSpPr>
        <p:spPr>
          <a:xfrm>
            <a:off x="311096" y="4287364"/>
            <a:ext cx="1504768" cy="273845"/>
          </a:xfrm>
          <a:prstGeom prst="round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Future Work</a:t>
            </a:r>
          </a:p>
        </p:txBody>
      </p:sp>
      <p:cxnSp>
        <p:nvCxnSpPr>
          <p:cNvPr id="15" name="Straight Arrow Connector 14">
            <a:extLst>
              <a:ext uri="{FF2B5EF4-FFF2-40B4-BE49-F238E27FC236}">
                <a16:creationId xmlns:a16="http://schemas.microsoft.com/office/drawing/2014/main" id="{B5F0CE59-7E33-5845-BF6B-5526FAB63756}"/>
              </a:ext>
            </a:extLst>
          </p:cNvPr>
          <p:cNvCxnSpPr/>
          <p:nvPr/>
        </p:nvCxnSpPr>
        <p:spPr>
          <a:xfrm>
            <a:off x="1080576" y="2123674"/>
            <a:ext cx="0" cy="1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2D6C035-E906-4645-BA5B-F8AEEF917611}"/>
              </a:ext>
            </a:extLst>
          </p:cNvPr>
          <p:cNvCxnSpPr>
            <a:cxnSpLocks/>
          </p:cNvCxnSpPr>
          <p:nvPr/>
        </p:nvCxnSpPr>
        <p:spPr>
          <a:xfrm>
            <a:off x="1080576" y="2549596"/>
            <a:ext cx="0" cy="1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1CB8562-5A91-7B4C-A6DE-4F7E551D7FB4}"/>
              </a:ext>
            </a:extLst>
          </p:cNvPr>
          <p:cNvCxnSpPr/>
          <p:nvPr/>
        </p:nvCxnSpPr>
        <p:spPr>
          <a:xfrm>
            <a:off x="1080576" y="3127595"/>
            <a:ext cx="0" cy="1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EA0BCE-A20C-BE45-8023-24A5716D6ECB}"/>
              </a:ext>
            </a:extLst>
          </p:cNvPr>
          <p:cNvCxnSpPr/>
          <p:nvPr/>
        </p:nvCxnSpPr>
        <p:spPr>
          <a:xfrm>
            <a:off x="1105860" y="3707536"/>
            <a:ext cx="0" cy="1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0C0AC0-107B-6142-AA1E-B910F927DB8C}"/>
              </a:ext>
            </a:extLst>
          </p:cNvPr>
          <p:cNvCxnSpPr/>
          <p:nvPr/>
        </p:nvCxnSpPr>
        <p:spPr>
          <a:xfrm>
            <a:off x="1100632" y="4133102"/>
            <a:ext cx="0" cy="1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3FAD3556-916A-ED4D-B22F-00B9067269FD}"/>
              </a:ext>
            </a:extLst>
          </p:cNvPr>
          <p:cNvSpPr/>
          <p:nvPr/>
        </p:nvSpPr>
        <p:spPr>
          <a:xfrm>
            <a:off x="311129" y="3281614"/>
            <a:ext cx="1504735" cy="425922"/>
          </a:xfrm>
          <a:prstGeom prst="round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Algorithm &amp; Dataset Proposal</a:t>
            </a:r>
          </a:p>
        </p:txBody>
      </p:sp>
      <p:sp>
        <p:nvSpPr>
          <p:cNvPr id="24" name="Right Brace 23">
            <a:extLst>
              <a:ext uri="{FF2B5EF4-FFF2-40B4-BE49-F238E27FC236}">
                <a16:creationId xmlns:a16="http://schemas.microsoft.com/office/drawing/2014/main" id="{76764D9D-CEC8-3B4C-988E-80C9C7EABCF6}"/>
              </a:ext>
            </a:extLst>
          </p:cNvPr>
          <p:cNvSpPr/>
          <p:nvPr/>
        </p:nvSpPr>
        <p:spPr>
          <a:xfrm>
            <a:off x="1856295" y="1423907"/>
            <a:ext cx="123568" cy="11256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Right Brace 24">
            <a:extLst>
              <a:ext uri="{FF2B5EF4-FFF2-40B4-BE49-F238E27FC236}">
                <a16:creationId xmlns:a16="http://schemas.microsoft.com/office/drawing/2014/main" id="{98DF5957-D9DC-2743-85C6-042B631DA12D}"/>
              </a:ext>
            </a:extLst>
          </p:cNvPr>
          <p:cNvSpPr/>
          <p:nvPr/>
        </p:nvSpPr>
        <p:spPr>
          <a:xfrm>
            <a:off x="1856295" y="2701673"/>
            <a:ext cx="123568" cy="14314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Right Brace 25">
            <a:extLst>
              <a:ext uri="{FF2B5EF4-FFF2-40B4-BE49-F238E27FC236}">
                <a16:creationId xmlns:a16="http://schemas.microsoft.com/office/drawing/2014/main" id="{C3E45E82-D2B0-934C-8B6F-F6AAA0835504}"/>
              </a:ext>
            </a:extLst>
          </p:cNvPr>
          <p:cNvSpPr/>
          <p:nvPr/>
        </p:nvSpPr>
        <p:spPr>
          <a:xfrm>
            <a:off x="1856295" y="4285179"/>
            <a:ext cx="123568" cy="2738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AFFB2836-015F-0949-B8D8-8AF7F90AC093}"/>
              </a:ext>
            </a:extLst>
          </p:cNvPr>
          <p:cNvSpPr txBox="1"/>
          <p:nvPr/>
        </p:nvSpPr>
        <p:spPr>
          <a:xfrm>
            <a:off x="2015111" y="1888096"/>
            <a:ext cx="866353" cy="192938"/>
          </a:xfrm>
          <a:prstGeom prst="rect">
            <a:avLst/>
          </a:prstGeom>
          <a:noFill/>
        </p:spPr>
        <p:txBody>
          <a:bodyPr wrap="square" lIns="0" tIns="0" rIns="0" bIns="0" rtlCol="0">
            <a:spAutoFit/>
          </a:bodyPr>
          <a:lstStyle/>
          <a:p>
            <a:pPr>
              <a:lnSpc>
                <a:spcPct val="114000"/>
              </a:lnSpc>
            </a:pPr>
            <a:r>
              <a:rPr lang="en-GB" sz="1200" dirty="0">
                <a:latin typeface="+mn-lt"/>
              </a:rPr>
              <a:t>I. Analysis</a:t>
            </a:r>
          </a:p>
        </p:txBody>
      </p:sp>
      <p:sp>
        <p:nvSpPr>
          <p:cNvPr id="28" name="TextBox 27">
            <a:extLst>
              <a:ext uri="{FF2B5EF4-FFF2-40B4-BE49-F238E27FC236}">
                <a16:creationId xmlns:a16="http://schemas.microsoft.com/office/drawing/2014/main" id="{A852CFC1-6CF9-1249-A9CB-A22DF1326464}"/>
              </a:ext>
            </a:extLst>
          </p:cNvPr>
          <p:cNvSpPr txBox="1"/>
          <p:nvPr/>
        </p:nvSpPr>
        <p:spPr>
          <a:xfrm>
            <a:off x="2015111" y="3307685"/>
            <a:ext cx="1237056" cy="192938"/>
          </a:xfrm>
          <a:prstGeom prst="rect">
            <a:avLst/>
          </a:prstGeom>
          <a:noFill/>
        </p:spPr>
        <p:txBody>
          <a:bodyPr wrap="square" lIns="0" tIns="0" rIns="0" bIns="0" rtlCol="0">
            <a:spAutoFit/>
          </a:bodyPr>
          <a:lstStyle/>
          <a:p>
            <a:pPr>
              <a:lnSpc>
                <a:spcPct val="114000"/>
              </a:lnSpc>
            </a:pPr>
            <a:r>
              <a:rPr lang="en-GB" sz="1200" dirty="0">
                <a:latin typeface="+mn-lt"/>
              </a:rPr>
              <a:t>II. Implementation</a:t>
            </a:r>
          </a:p>
        </p:txBody>
      </p:sp>
      <p:sp>
        <p:nvSpPr>
          <p:cNvPr id="29" name="TextBox 28">
            <a:extLst>
              <a:ext uri="{FF2B5EF4-FFF2-40B4-BE49-F238E27FC236}">
                <a16:creationId xmlns:a16="http://schemas.microsoft.com/office/drawing/2014/main" id="{E74BF938-0900-4547-9578-A828AAE0252E}"/>
              </a:ext>
            </a:extLst>
          </p:cNvPr>
          <p:cNvSpPr txBox="1"/>
          <p:nvPr/>
        </p:nvSpPr>
        <p:spPr>
          <a:xfrm>
            <a:off x="2015111" y="4325430"/>
            <a:ext cx="866353" cy="192938"/>
          </a:xfrm>
          <a:prstGeom prst="rect">
            <a:avLst/>
          </a:prstGeom>
          <a:noFill/>
        </p:spPr>
        <p:txBody>
          <a:bodyPr wrap="square" lIns="0" tIns="0" rIns="0" bIns="0" rtlCol="0">
            <a:spAutoFit/>
          </a:bodyPr>
          <a:lstStyle/>
          <a:p>
            <a:pPr>
              <a:lnSpc>
                <a:spcPct val="114000"/>
              </a:lnSpc>
            </a:pPr>
            <a:r>
              <a:rPr lang="en-GB" sz="1200" dirty="0">
                <a:latin typeface="+mn-lt"/>
              </a:rPr>
              <a:t>III. Summary</a:t>
            </a:r>
          </a:p>
        </p:txBody>
      </p:sp>
      <p:grpSp>
        <p:nvGrpSpPr>
          <p:cNvPr id="12" name="Group 11">
            <a:extLst>
              <a:ext uri="{FF2B5EF4-FFF2-40B4-BE49-F238E27FC236}">
                <a16:creationId xmlns:a16="http://schemas.microsoft.com/office/drawing/2014/main" id="{98461066-2529-1840-A404-7FE25CE6CC47}"/>
              </a:ext>
            </a:extLst>
          </p:cNvPr>
          <p:cNvGrpSpPr/>
          <p:nvPr/>
        </p:nvGrpSpPr>
        <p:grpSpPr>
          <a:xfrm>
            <a:off x="3264846" y="1426430"/>
            <a:ext cx="1781581" cy="3435818"/>
            <a:chOff x="4018422" y="1423906"/>
            <a:chExt cx="1774418" cy="3399386"/>
          </a:xfrm>
        </p:grpSpPr>
        <p:sp>
          <p:nvSpPr>
            <p:cNvPr id="8" name="Rectangle 7">
              <a:extLst>
                <a:ext uri="{FF2B5EF4-FFF2-40B4-BE49-F238E27FC236}">
                  <a16:creationId xmlns:a16="http://schemas.microsoft.com/office/drawing/2014/main" id="{8E520F07-F853-4F41-8303-765C859EE101}"/>
                </a:ext>
              </a:extLst>
            </p:cNvPr>
            <p:cNvSpPr/>
            <p:nvPr/>
          </p:nvSpPr>
          <p:spPr>
            <a:xfrm>
              <a:off x="4018422" y="1423906"/>
              <a:ext cx="1774418" cy="2709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200" dirty="0"/>
                <a:t>Done since last update</a:t>
              </a:r>
            </a:p>
          </p:txBody>
        </p:sp>
        <p:sp>
          <p:nvSpPr>
            <p:cNvPr id="2" name="Rectangle 1">
              <a:extLst>
                <a:ext uri="{FF2B5EF4-FFF2-40B4-BE49-F238E27FC236}">
                  <a16:creationId xmlns:a16="http://schemas.microsoft.com/office/drawing/2014/main" id="{BBA038FF-BBAA-7D4D-9FA3-CBE101E07C5C}"/>
                </a:ext>
              </a:extLst>
            </p:cNvPr>
            <p:cNvSpPr/>
            <p:nvPr/>
          </p:nvSpPr>
          <p:spPr>
            <a:xfrm>
              <a:off x="4018422" y="1423906"/>
              <a:ext cx="1774418" cy="33993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ln w="9525">
                  <a:solidFill>
                    <a:schemeClr val="tx1"/>
                  </a:solidFill>
                </a:ln>
              </a:endParaRPr>
            </a:p>
          </p:txBody>
        </p:sp>
      </p:grpSp>
      <p:sp>
        <p:nvSpPr>
          <p:cNvPr id="52" name="Rounded Rectangle 51">
            <a:extLst>
              <a:ext uri="{FF2B5EF4-FFF2-40B4-BE49-F238E27FC236}">
                <a16:creationId xmlns:a16="http://schemas.microsoft.com/office/drawing/2014/main" id="{ACB640C4-DCEF-EE46-8635-7A4A7B1BFF24}"/>
              </a:ext>
            </a:extLst>
          </p:cNvPr>
          <p:cNvSpPr/>
          <p:nvPr/>
        </p:nvSpPr>
        <p:spPr>
          <a:xfrm>
            <a:off x="252657" y="83669"/>
            <a:ext cx="714323" cy="273844"/>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Doing</a:t>
            </a:r>
          </a:p>
        </p:txBody>
      </p:sp>
      <p:sp>
        <p:nvSpPr>
          <p:cNvPr id="53" name="Rounded Rectangle 52">
            <a:extLst>
              <a:ext uri="{FF2B5EF4-FFF2-40B4-BE49-F238E27FC236}">
                <a16:creationId xmlns:a16="http://schemas.microsoft.com/office/drawing/2014/main" id="{E5CEAE9F-237E-AC4B-94A2-BE728724B450}"/>
              </a:ext>
            </a:extLst>
          </p:cNvPr>
          <p:cNvSpPr/>
          <p:nvPr/>
        </p:nvSpPr>
        <p:spPr>
          <a:xfrm>
            <a:off x="1005041" y="79098"/>
            <a:ext cx="714323" cy="273844"/>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Todo</a:t>
            </a:r>
          </a:p>
        </p:txBody>
      </p:sp>
      <p:sp>
        <p:nvSpPr>
          <p:cNvPr id="54" name="Rounded Rectangle 53">
            <a:extLst>
              <a:ext uri="{FF2B5EF4-FFF2-40B4-BE49-F238E27FC236}">
                <a16:creationId xmlns:a16="http://schemas.microsoft.com/office/drawing/2014/main" id="{9D9840DF-563C-F24B-A50C-BD988346824F}"/>
              </a:ext>
            </a:extLst>
          </p:cNvPr>
          <p:cNvSpPr/>
          <p:nvPr/>
        </p:nvSpPr>
        <p:spPr>
          <a:xfrm>
            <a:off x="1757425" y="79098"/>
            <a:ext cx="714323" cy="2738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Done</a:t>
            </a:r>
          </a:p>
        </p:txBody>
      </p:sp>
      <p:grpSp>
        <p:nvGrpSpPr>
          <p:cNvPr id="64" name="Group 63">
            <a:extLst>
              <a:ext uri="{FF2B5EF4-FFF2-40B4-BE49-F238E27FC236}">
                <a16:creationId xmlns:a16="http://schemas.microsoft.com/office/drawing/2014/main" id="{5A6E7545-457B-B24B-A1B8-D273DC8ED968}"/>
              </a:ext>
            </a:extLst>
          </p:cNvPr>
          <p:cNvGrpSpPr/>
          <p:nvPr/>
        </p:nvGrpSpPr>
        <p:grpSpPr>
          <a:xfrm>
            <a:off x="5165320" y="1426430"/>
            <a:ext cx="1781581" cy="3435818"/>
            <a:chOff x="4018422" y="1423906"/>
            <a:chExt cx="1774418" cy="3399386"/>
          </a:xfrm>
        </p:grpSpPr>
        <p:sp>
          <p:nvSpPr>
            <p:cNvPr id="65" name="Rectangle 64">
              <a:extLst>
                <a:ext uri="{FF2B5EF4-FFF2-40B4-BE49-F238E27FC236}">
                  <a16:creationId xmlns:a16="http://schemas.microsoft.com/office/drawing/2014/main" id="{CD6C7445-E642-E843-ABC9-46FC17DC59BF}"/>
                </a:ext>
              </a:extLst>
            </p:cNvPr>
            <p:cNvSpPr/>
            <p:nvPr/>
          </p:nvSpPr>
          <p:spPr>
            <a:xfrm>
              <a:off x="4018422" y="1423906"/>
              <a:ext cx="1774418" cy="270941"/>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200" dirty="0"/>
                <a:t>Next Steps</a:t>
              </a:r>
            </a:p>
          </p:txBody>
        </p:sp>
        <p:sp>
          <p:nvSpPr>
            <p:cNvPr id="66" name="Rectangle 65">
              <a:extLst>
                <a:ext uri="{FF2B5EF4-FFF2-40B4-BE49-F238E27FC236}">
                  <a16:creationId xmlns:a16="http://schemas.microsoft.com/office/drawing/2014/main" id="{33C30522-BA65-1945-8B72-F8269A754F15}"/>
                </a:ext>
              </a:extLst>
            </p:cNvPr>
            <p:cNvSpPr/>
            <p:nvPr/>
          </p:nvSpPr>
          <p:spPr>
            <a:xfrm>
              <a:off x="4018422" y="1423906"/>
              <a:ext cx="1774418" cy="33993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grpSp>
        <p:nvGrpSpPr>
          <p:cNvPr id="67" name="Group 66">
            <a:extLst>
              <a:ext uri="{FF2B5EF4-FFF2-40B4-BE49-F238E27FC236}">
                <a16:creationId xmlns:a16="http://schemas.microsoft.com/office/drawing/2014/main" id="{072A9961-04A1-5B4F-A2CB-1EEADF5FE2BF}"/>
              </a:ext>
            </a:extLst>
          </p:cNvPr>
          <p:cNvGrpSpPr/>
          <p:nvPr/>
        </p:nvGrpSpPr>
        <p:grpSpPr>
          <a:xfrm>
            <a:off x="7065794" y="1426430"/>
            <a:ext cx="1781581" cy="3435818"/>
            <a:chOff x="4018422" y="1423906"/>
            <a:chExt cx="1774418" cy="3399386"/>
          </a:xfrm>
        </p:grpSpPr>
        <p:sp>
          <p:nvSpPr>
            <p:cNvPr id="68" name="Rectangle 67">
              <a:extLst>
                <a:ext uri="{FF2B5EF4-FFF2-40B4-BE49-F238E27FC236}">
                  <a16:creationId xmlns:a16="http://schemas.microsoft.com/office/drawing/2014/main" id="{F6068661-E9BC-E24A-81EB-F5EFBE5278E3}"/>
                </a:ext>
              </a:extLst>
            </p:cNvPr>
            <p:cNvSpPr/>
            <p:nvPr/>
          </p:nvSpPr>
          <p:spPr>
            <a:xfrm>
              <a:off x="4018422" y="1423906"/>
              <a:ext cx="1774418" cy="270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200" dirty="0"/>
                <a:t>Blockers / Open Qs</a:t>
              </a:r>
            </a:p>
          </p:txBody>
        </p:sp>
        <p:sp>
          <p:nvSpPr>
            <p:cNvPr id="69" name="Rectangle 68">
              <a:extLst>
                <a:ext uri="{FF2B5EF4-FFF2-40B4-BE49-F238E27FC236}">
                  <a16:creationId xmlns:a16="http://schemas.microsoft.com/office/drawing/2014/main" id="{B3D63565-E008-AA4F-A2C1-65C7BF82A179}"/>
                </a:ext>
              </a:extLst>
            </p:cNvPr>
            <p:cNvSpPr/>
            <p:nvPr/>
          </p:nvSpPr>
          <p:spPr>
            <a:xfrm>
              <a:off x="4018422" y="1423906"/>
              <a:ext cx="1774418" cy="33993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70" name="Rounded Rectangle 69">
            <a:extLst>
              <a:ext uri="{FF2B5EF4-FFF2-40B4-BE49-F238E27FC236}">
                <a16:creationId xmlns:a16="http://schemas.microsoft.com/office/drawing/2014/main" id="{8F408514-0C6F-E142-920C-0CC5F0DC3F7E}"/>
              </a:ext>
            </a:extLst>
          </p:cNvPr>
          <p:cNvSpPr/>
          <p:nvPr/>
        </p:nvSpPr>
        <p:spPr>
          <a:xfrm>
            <a:off x="5250713" y="1795436"/>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Find more benchmarking papers for comparison</a:t>
            </a:r>
          </a:p>
        </p:txBody>
      </p:sp>
      <p:sp>
        <p:nvSpPr>
          <p:cNvPr id="71" name="Rounded Rectangle 70">
            <a:extLst>
              <a:ext uri="{FF2B5EF4-FFF2-40B4-BE49-F238E27FC236}">
                <a16:creationId xmlns:a16="http://schemas.microsoft.com/office/drawing/2014/main" id="{90030916-B5E9-6345-A8EA-A5F9188AACF8}"/>
              </a:ext>
            </a:extLst>
          </p:cNvPr>
          <p:cNvSpPr/>
          <p:nvPr/>
        </p:nvSpPr>
        <p:spPr>
          <a:xfrm>
            <a:off x="5250713" y="2336342"/>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Find more datasets</a:t>
            </a:r>
          </a:p>
        </p:txBody>
      </p:sp>
      <p:sp>
        <p:nvSpPr>
          <p:cNvPr id="72" name="Rounded Rectangle 71">
            <a:extLst>
              <a:ext uri="{FF2B5EF4-FFF2-40B4-BE49-F238E27FC236}">
                <a16:creationId xmlns:a16="http://schemas.microsoft.com/office/drawing/2014/main" id="{4D964523-467B-544F-B793-66BFF18E0165}"/>
              </a:ext>
            </a:extLst>
          </p:cNvPr>
          <p:cNvSpPr/>
          <p:nvPr/>
        </p:nvSpPr>
        <p:spPr>
          <a:xfrm>
            <a:off x="5250713" y="2892162"/>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Begin more in-depth Algorithms Review – tech plan</a:t>
            </a:r>
          </a:p>
        </p:txBody>
      </p:sp>
      <p:sp>
        <p:nvSpPr>
          <p:cNvPr id="44" name="Rounded Rectangle 43">
            <a:extLst>
              <a:ext uri="{FF2B5EF4-FFF2-40B4-BE49-F238E27FC236}">
                <a16:creationId xmlns:a16="http://schemas.microsoft.com/office/drawing/2014/main" id="{743EBDA0-2385-CA46-ACAA-4EC86805391E}"/>
              </a:ext>
            </a:extLst>
          </p:cNvPr>
          <p:cNvSpPr/>
          <p:nvPr/>
        </p:nvSpPr>
        <p:spPr>
          <a:xfrm>
            <a:off x="3368679" y="1795436"/>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Reviewed 4 more Papers</a:t>
            </a:r>
          </a:p>
        </p:txBody>
      </p:sp>
      <p:sp>
        <p:nvSpPr>
          <p:cNvPr id="45" name="Rounded Rectangle 44">
            <a:extLst>
              <a:ext uri="{FF2B5EF4-FFF2-40B4-BE49-F238E27FC236}">
                <a16:creationId xmlns:a16="http://schemas.microsoft.com/office/drawing/2014/main" id="{53A255B8-1D3D-3B4A-9A4D-D71445A71584}"/>
              </a:ext>
            </a:extLst>
          </p:cNvPr>
          <p:cNvSpPr/>
          <p:nvPr/>
        </p:nvSpPr>
        <p:spPr>
          <a:xfrm>
            <a:off x="3374736" y="2337348"/>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Found 3 more methods</a:t>
            </a:r>
          </a:p>
        </p:txBody>
      </p:sp>
      <p:sp>
        <p:nvSpPr>
          <p:cNvPr id="46" name="Rounded Rectangle 45">
            <a:extLst>
              <a:ext uri="{FF2B5EF4-FFF2-40B4-BE49-F238E27FC236}">
                <a16:creationId xmlns:a16="http://schemas.microsoft.com/office/drawing/2014/main" id="{60BE6454-BF6D-884C-9993-220B247BF04E}"/>
              </a:ext>
            </a:extLst>
          </p:cNvPr>
          <p:cNvSpPr/>
          <p:nvPr/>
        </p:nvSpPr>
        <p:spPr>
          <a:xfrm>
            <a:off x="3383768" y="2878184"/>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Investigated Meme Identification as </a:t>
            </a:r>
            <a:r>
              <a:rPr lang="en-GB" sz="800" dirty="0" err="1">
                <a:solidFill>
                  <a:schemeClr val="tx1"/>
                </a:solidFill>
              </a:rPr>
              <a:t>preprocessing</a:t>
            </a:r>
            <a:endParaRPr lang="en-GB" sz="800" dirty="0">
              <a:solidFill>
                <a:schemeClr val="tx1"/>
              </a:solidFill>
            </a:endParaRPr>
          </a:p>
        </p:txBody>
      </p:sp>
      <p:sp>
        <p:nvSpPr>
          <p:cNvPr id="47" name="Rounded Rectangle 46">
            <a:extLst>
              <a:ext uri="{FF2B5EF4-FFF2-40B4-BE49-F238E27FC236}">
                <a16:creationId xmlns:a16="http://schemas.microsoft.com/office/drawing/2014/main" id="{5840B633-EAF7-AD4C-B478-1A09A4F8C945}"/>
              </a:ext>
            </a:extLst>
          </p:cNvPr>
          <p:cNvSpPr/>
          <p:nvPr/>
        </p:nvSpPr>
        <p:spPr>
          <a:xfrm>
            <a:off x="7151187" y="2878184"/>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Organised Techniques more clearly?</a:t>
            </a:r>
          </a:p>
        </p:txBody>
      </p:sp>
      <p:sp>
        <p:nvSpPr>
          <p:cNvPr id="49" name="Rounded Rectangle 48">
            <a:extLst>
              <a:ext uri="{FF2B5EF4-FFF2-40B4-BE49-F238E27FC236}">
                <a16:creationId xmlns:a16="http://schemas.microsoft.com/office/drawing/2014/main" id="{3E708D55-61F6-8D42-93BC-3FABF471A7B7}"/>
              </a:ext>
            </a:extLst>
          </p:cNvPr>
          <p:cNvSpPr/>
          <p:nvPr/>
        </p:nvSpPr>
        <p:spPr>
          <a:xfrm>
            <a:off x="7128889" y="1798514"/>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Has anyone registered the thesis?</a:t>
            </a:r>
          </a:p>
        </p:txBody>
      </p:sp>
      <p:sp>
        <p:nvSpPr>
          <p:cNvPr id="50" name="Rounded Rectangle 49">
            <a:extLst>
              <a:ext uri="{FF2B5EF4-FFF2-40B4-BE49-F238E27FC236}">
                <a16:creationId xmlns:a16="http://schemas.microsoft.com/office/drawing/2014/main" id="{F85ACB48-7275-6447-B6FF-4C0C4D1DFA3A}"/>
              </a:ext>
            </a:extLst>
          </p:cNvPr>
          <p:cNvSpPr/>
          <p:nvPr/>
        </p:nvSpPr>
        <p:spPr>
          <a:xfrm>
            <a:off x="7128888" y="2336342"/>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What varieties of datasets do we want? Reddit, Twitter and?</a:t>
            </a:r>
          </a:p>
        </p:txBody>
      </p:sp>
    </p:spTree>
    <p:extLst>
      <p:ext uri="{BB962C8B-B14F-4D97-AF65-F5344CB8AC3E}">
        <p14:creationId xmlns:p14="http://schemas.microsoft.com/office/powerpoint/2010/main" val="3139655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8CC7B6-B964-5346-8A3B-F05E425D1BB1}"/>
              </a:ext>
            </a:extLst>
          </p:cNvPr>
          <p:cNvSpPr>
            <a:spLocks noGrp="1"/>
          </p:cNvSpPr>
          <p:nvPr>
            <p:ph type="title"/>
          </p:nvPr>
        </p:nvSpPr>
        <p:spPr>
          <a:xfrm>
            <a:off x="311162" y="754162"/>
            <a:ext cx="8508999" cy="450123"/>
          </a:xfrm>
        </p:spPr>
        <p:txBody>
          <a:bodyPr/>
          <a:lstStyle/>
          <a:p>
            <a:pPr>
              <a:lnSpc>
                <a:spcPct val="114000"/>
              </a:lnSpc>
            </a:pPr>
            <a:r>
              <a:rPr lang="en-GB" sz="2800" dirty="0"/>
              <a:t>I. Analysis: Selected Papers </a:t>
            </a:r>
          </a:p>
        </p:txBody>
      </p:sp>
      <p:sp>
        <p:nvSpPr>
          <p:cNvPr id="4" name="Slide Number Placeholder 3">
            <a:extLst>
              <a:ext uri="{FF2B5EF4-FFF2-40B4-BE49-F238E27FC236}">
                <a16:creationId xmlns:a16="http://schemas.microsoft.com/office/drawing/2014/main" id="{18A47FDA-23C3-DD4F-BF5A-CFF60E5E32ED}"/>
              </a:ext>
            </a:extLst>
          </p:cNvPr>
          <p:cNvSpPr>
            <a:spLocks noGrp="1"/>
          </p:cNvSpPr>
          <p:nvPr>
            <p:ph type="sldNum" sz="quarter" idx="11"/>
          </p:nvPr>
        </p:nvSpPr>
        <p:spPr/>
        <p:txBody>
          <a:bodyPr/>
          <a:lstStyle/>
          <a:p>
            <a:fld id="{CE58CB1E-F828-4F11-99E0-327109AF9DA4}" type="slidenum">
              <a:rPr lang="de-DE" smtClean="0"/>
              <a:pPr/>
              <a:t>3</a:t>
            </a:fld>
            <a:endParaRPr lang="de-DE"/>
          </a:p>
        </p:txBody>
      </p:sp>
      <p:sp>
        <p:nvSpPr>
          <p:cNvPr id="5" name="Footer Placeholder 4">
            <a:extLst>
              <a:ext uri="{FF2B5EF4-FFF2-40B4-BE49-F238E27FC236}">
                <a16:creationId xmlns:a16="http://schemas.microsoft.com/office/drawing/2014/main" id="{31095644-A4C6-1C4D-A903-2D3DF40F3EA6}"/>
              </a:ext>
            </a:extLst>
          </p:cNvPr>
          <p:cNvSpPr>
            <a:spLocks noGrp="1"/>
          </p:cNvSpPr>
          <p:nvPr>
            <p:ph type="ftr" sz="quarter" idx="12"/>
          </p:nvPr>
        </p:nvSpPr>
        <p:spPr/>
        <p:txBody>
          <a:bodyPr/>
          <a:lstStyle/>
          <a:p>
            <a:r>
              <a:rPr lang="de-DE" dirty="0"/>
              <a:t>Andrew </a:t>
            </a:r>
            <a:r>
              <a:rPr lang="de-DE" dirty="0" err="1"/>
              <a:t>Ellul</a:t>
            </a:r>
            <a:r>
              <a:rPr lang="de-DE" dirty="0"/>
              <a:t> (</a:t>
            </a:r>
            <a:r>
              <a:rPr lang="de-DE" dirty="0" err="1"/>
              <a:t>M.Sc</a:t>
            </a:r>
            <a:r>
              <a:rPr lang="de-DE" dirty="0"/>
              <a:t> Informatik) | TUM</a:t>
            </a:r>
            <a:endParaRPr lang="en-US" dirty="0"/>
          </a:p>
        </p:txBody>
      </p:sp>
      <p:graphicFrame>
        <p:nvGraphicFramePr>
          <p:cNvPr id="22" name="Table 21">
            <a:extLst>
              <a:ext uri="{FF2B5EF4-FFF2-40B4-BE49-F238E27FC236}">
                <a16:creationId xmlns:a16="http://schemas.microsoft.com/office/drawing/2014/main" id="{8A82F3CA-276C-BE40-B700-30EF3AA223DE}"/>
              </a:ext>
            </a:extLst>
          </p:cNvPr>
          <p:cNvGraphicFramePr>
            <a:graphicFrameLocks noGrp="1"/>
          </p:cNvGraphicFramePr>
          <p:nvPr>
            <p:extLst>
              <p:ext uri="{D42A27DB-BD31-4B8C-83A1-F6EECF244321}">
                <p14:modId xmlns:p14="http://schemas.microsoft.com/office/powerpoint/2010/main" val="3113523273"/>
              </p:ext>
            </p:extLst>
          </p:nvPr>
        </p:nvGraphicFramePr>
        <p:xfrm>
          <a:off x="311159" y="1315755"/>
          <a:ext cx="8509000" cy="3706106"/>
        </p:xfrm>
        <a:graphic>
          <a:graphicData uri="http://schemas.openxmlformats.org/drawingml/2006/table">
            <a:tbl>
              <a:tblPr firstRow="1" bandRow="1">
                <a:tableStyleId>{2D5ABB26-0587-4C30-8999-92F81FD0307C}</a:tableStyleId>
              </a:tblPr>
              <a:tblGrid>
                <a:gridCol w="1953739">
                  <a:extLst>
                    <a:ext uri="{9D8B030D-6E8A-4147-A177-3AD203B41FA5}">
                      <a16:colId xmlns:a16="http://schemas.microsoft.com/office/drawing/2014/main" val="753165987"/>
                    </a:ext>
                  </a:extLst>
                </a:gridCol>
                <a:gridCol w="928088">
                  <a:extLst>
                    <a:ext uri="{9D8B030D-6E8A-4147-A177-3AD203B41FA5}">
                      <a16:colId xmlns:a16="http://schemas.microsoft.com/office/drawing/2014/main" val="868088300"/>
                    </a:ext>
                  </a:extLst>
                </a:gridCol>
                <a:gridCol w="3600442">
                  <a:extLst>
                    <a:ext uri="{9D8B030D-6E8A-4147-A177-3AD203B41FA5}">
                      <a16:colId xmlns:a16="http://schemas.microsoft.com/office/drawing/2014/main" val="2526110391"/>
                    </a:ext>
                  </a:extLst>
                </a:gridCol>
                <a:gridCol w="2026731">
                  <a:extLst>
                    <a:ext uri="{9D8B030D-6E8A-4147-A177-3AD203B41FA5}">
                      <a16:colId xmlns:a16="http://schemas.microsoft.com/office/drawing/2014/main" val="2901920803"/>
                    </a:ext>
                  </a:extLst>
                </a:gridCol>
              </a:tblGrid>
              <a:tr h="287048">
                <a:tc>
                  <a:txBody>
                    <a:bodyPr/>
                    <a:lstStyle/>
                    <a:p>
                      <a:r>
                        <a:rPr lang="en-GB" sz="1400" dirty="0">
                          <a:solidFill>
                            <a:schemeClr val="bg1"/>
                          </a:solidFill>
                        </a:rPr>
                        <a:t>Paper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lang="en-GB" sz="1400" dirty="0">
                          <a:solidFill>
                            <a:schemeClr val="bg1"/>
                          </a:solidFill>
                        </a:rPr>
                        <a:t>Datasets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lang="en-GB" sz="1400" dirty="0">
                          <a:solidFill>
                            <a:schemeClr val="bg1"/>
                          </a:solidFill>
                        </a:rPr>
                        <a:t>Abstract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lang="en-GB" sz="1400" dirty="0">
                          <a:solidFill>
                            <a:schemeClr val="bg1"/>
                          </a:solidFill>
                        </a:rPr>
                        <a:t>Conclusions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482636174"/>
                  </a:ext>
                </a:extLst>
              </a:tr>
              <a:tr h="947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b="1" dirty="0"/>
                        <a:t>Type: Algorithm</a:t>
                      </a:r>
                      <a:endParaRPr lang="en-GB" sz="6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a:t>
                      </a:r>
                      <a:r>
                        <a:rPr lang="en-GB" sz="600" dirty="0">
                          <a:effectLst/>
                        </a:rPr>
                        <a:t>Clustering memes in social media</a:t>
                      </a:r>
                      <a:r>
                        <a:rPr lang="en-GB" sz="6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500" dirty="0"/>
                        <a:t>Ferrara, E., </a:t>
                      </a:r>
                      <a:r>
                        <a:rPr lang="en-GB" sz="500" dirty="0" err="1"/>
                        <a:t>JafariAsbagh</a:t>
                      </a:r>
                      <a:r>
                        <a:rPr lang="en-GB" sz="500" dirty="0"/>
                        <a:t>, M., </a:t>
                      </a:r>
                      <a:r>
                        <a:rPr lang="en-GB" sz="500" dirty="0" err="1"/>
                        <a:t>Varol</a:t>
                      </a:r>
                      <a:r>
                        <a:rPr lang="en-GB" sz="500" dirty="0"/>
                        <a:t>, O., </a:t>
                      </a:r>
                      <a:r>
                        <a:rPr lang="en-GB" sz="500" dirty="0" err="1"/>
                        <a:t>Qazvinian</a:t>
                      </a:r>
                      <a:r>
                        <a:rPr lang="en-GB" sz="500" dirty="0"/>
                        <a:t>, V., </a:t>
                      </a:r>
                      <a:r>
                        <a:rPr lang="en-GB" sz="500" dirty="0" err="1"/>
                        <a:t>Menczer</a:t>
                      </a:r>
                      <a:r>
                        <a:rPr lang="en-GB" sz="500" dirty="0"/>
                        <a:t>, F., &amp; </a:t>
                      </a:r>
                      <a:r>
                        <a:rPr lang="en-GB" sz="500" dirty="0" err="1"/>
                        <a:t>Flammini</a:t>
                      </a:r>
                      <a:r>
                        <a:rPr lang="en-GB" sz="500" dirty="0"/>
                        <a:t>, A. (2013). Clustering memes in social media. Proceedings of the 2013 IEEE/ACM International Conference on Advances in Social Networks Analysis and Mining, ASONAM 2013, 548–555. https://</a:t>
                      </a:r>
                      <a:r>
                        <a:rPr lang="en-GB" sz="500" dirty="0" err="1"/>
                        <a:t>doi.org</a:t>
                      </a:r>
                      <a:r>
                        <a:rPr lang="en-GB" sz="500" dirty="0"/>
                        <a:t>/10.1145/2492517.2492530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800" dirty="0"/>
                        <a:t>Twitter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dirty="0"/>
                        <a:t>Developed measures for the identification of ‘</a:t>
                      </a:r>
                      <a:r>
                        <a:rPr lang="en-GB" sz="800" dirty="0" err="1"/>
                        <a:t>protomemes</a:t>
                      </a:r>
                      <a:r>
                        <a:rPr lang="en-GB" sz="800" dirty="0"/>
                        <a:t>’ within OSNs, leading to the classification of such memes in new datasets. Using clustering and similarity scores to identify and rate keywords and terms and to determine those that are new and those that are ‘memes’ relating to regular communication within this OSN.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800" dirty="0"/>
                        <a:t>I am not sure whether this is necessary for topic modelling but it could be useful to identify and </a:t>
                      </a:r>
                      <a:r>
                        <a:rPr lang="en-GB" sz="800" b="1" i="1" dirty="0"/>
                        <a:t>filter out</a:t>
                      </a:r>
                      <a:r>
                        <a:rPr lang="en-GB" sz="800" b="0" i="0" dirty="0"/>
                        <a:t> memes in a dataset in order to identify actual unique topics.</a:t>
                      </a:r>
                      <a:endParaRPr lang="en-GB"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924033"/>
                  </a:ext>
                </a:extLst>
              </a:tr>
              <a:tr h="10848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b="1" dirty="0"/>
                        <a:t>Type: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600" b="0" dirty="0"/>
                        <a:t>“Dynamic Topic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dirty="0" err="1">
                          <a:solidFill>
                            <a:schemeClr val="tx1"/>
                          </a:solidFill>
                          <a:latin typeface="+mn-lt"/>
                          <a:ea typeface="+mn-ea"/>
                          <a:cs typeface="+mn-cs"/>
                        </a:rPr>
                        <a:t>Blei</a:t>
                      </a:r>
                      <a:r>
                        <a:rPr lang="en-GB" sz="600" kern="1200" dirty="0">
                          <a:solidFill>
                            <a:schemeClr val="tx1"/>
                          </a:solidFill>
                          <a:latin typeface="+mn-lt"/>
                          <a:ea typeface="+mn-ea"/>
                          <a:cs typeface="+mn-cs"/>
                        </a:rPr>
                        <a:t>, D. M., &amp; Lafferty, J. D. (2006). Dynamic topic models. ACM International Conference Proceeding Series, 148, 113–120. https://</a:t>
                      </a:r>
                      <a:r>
                        <a:rPr lang="en-GB" sz="600" kern="1200" dirty="0" err="1">
                          <a:solidFill>
                            <a:schemeClr val="tx1"/>
                          </a:solidFill>
                          <a:latin typeface="+mn-lt"/>
                          <a:ea typeface="+mn-ea"/>
                          <a:cs typeface="+mn-cs"/>
                        </a:rPr>
                        <a:t>doi.org</a:t>
                      </a:r>
                      <a:r>
                        <a:rPr lang="en-GB" sz="600" kern="1200" dirty="0">
                          <a:solidFill>
                            <a:schemeClr val="tx1"/>
                          </a:solidFill>
                          <a:latin typeface="+mn-lt"/>
                          <a:ea typeface="+mn-ea"/>
                          <a:cs typeface="+mn-cs"/>
                        </a:rPr>
                        <a:t>/10.1145/1143844.1143859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800" dirty="0"/>
                        <a:t>Scientific Journal – “Science” 1880 - 2000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800" dirty="0"/>
                        <a:t>Probabilistic time series modelling via Gaussian time series using variational inference algorithms. Using Kalman filters and wavelet regression as variational approximations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800"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800" dirty="0"/>
                        <a:t>This might be bloating the scope somewhat. I am not certain whether I should investigate this temporal </a:t>
                      </a:r>
                      <a:r>
                        <a:rPr lang="en-GB" sz="800"/>
                        <a:t>aspect yet. </a:t>
                      </a:r>
                      <a:endParaRPr lang="en-GB"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4192714"/>
                  </a:ext>
                </a:extLst>
              </a:tr>
              <a:tr h="10848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b="1" kern="1200" dirty="0">
                          <a:solidFill>
                            <a:schemeClr val="tx1"/>
                          </a:solidFill>
                          <a:latin typeface="+mn-lt"/>
                          <a:ea typeface="+mn-ea"/>
                          <a:cs typeface="+mn-cs"/>
                        </a:rPr>
                        <a:t>Type: Method, Case-study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600" b="0" kern="1200" dirty="0">
                          <a:solidFill>
                            <a:schemeClr val="tx1"/>
                          </a:solidFill>
                          <a:latin typeface="+mn-lt"/>
                          <a:ea typeface="+mn-ea"/>
                          <a:cs typeface="+mn-cs"/>
                        </a:rPr>
                        <a:t>“On the Globalization of the </a:t>
                      </a:r>
                      <a:r>
                        <a:rPr lang="en-GB" sz="600" b="0" kern="1200" dirty="0" err="1">
                          <a:solidFill>
                            <a:schemeClr val="tx1"/>
                          </a:solidFill>
                          <a:latin typeface="+mn-lt"/>
                          <a:ea typeface="+mn-ea"/>
                          <a:cs typeface="+mn-cs"/>
                        </a:rPr>
                        <a:t>QAnon</a:t>
                      </a:r>
                      <a:r>
                        <a:rPr lang="en-GB" sz="600" b="0" kern="1200" dirty="0">
                          <a:solidFill>
                            <a:schemeClr val="tx1"/>
                          </a:solidFill>
                          <a:latin typeface="+mn-lt"/>
                          <a:ea typeface="+mn-ea"/>
                          <a:cs typeface="+mn-cs"/>
                        </a:rPr>
                        <a:t> Conspiracy Theory Through Telegram”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dirty="0" err="1">
                          <a:solidFill>
                            <a:schemeClr val="tx1"/>
                          </a:solidFill>
                          <a:latin typeface="+mn-lt"/>
                          <a:ea typeface="+mn-ea"/>
                          <a:cs typeface="+mn-cs"/>
                        </a:rPr>
                        <a:t>Blei</a:t>
                      </a:r>
                      <a:r>
                        <a:rPr lang="en-GB" sz="600" kern="1200" dirty="0">
                          <a:solidFill>
                            <a:schemeClr val="tx1"/>
                          </a:solidFill>
                          <a:latin typeface="+mn-lt"/>
                          <a:ea typeface="+mn-ea"/>
                          <a:cs typeface="+mn-cs"/>
                        </a:rPr>
                        <a:t>, D. M., &amp; Lafferty, J. D. (2006). Dynamic topic models. ACM International Conference Proceeding Series, 148, 113–120. https://</a:t>
                      </a:r>
                      <a:r>
                        <a:rPr lang="en-GB" sz="600" kern="1200" dirty="0" err="1">
                          <a:solidFill>
                            <a:schemeClr val="tx1"/>
                          </a:solidFill>
                          <a:latin typeface="+mn-lt"/>
                          <a:ea typeface="+mn-ea"/>
                          <a:cs typeface="+mn-cs"/>
                        </a:rPr>
                        <a:t>doi.org</a:t>
                      </a:r>
                      <a:r>
                        <a:rPr lang="en-GB" sz="600" kern="1200" dirty="0">
                          <a:solidFill>
                            <a:schemeClr val="tx1"/>
                          </a:solidFill>
                          <a:latin typeface="+mn-lt"/>
                          <a:ea typeface="+mn-ea"/>
                          <a:cs typeface="+mn-cs"/>
                        </a:rPr>
                        <a:t>/10.1145/1143844.1143859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b="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800" dirty="0"/>
                        <a:t>Telegram</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800" dirty="0"/>
                        <a:t>An exploratory paper into the </a:t>
                      </a:r>
                      <a:r>
                        <a:rPr lang="en-GB" sz="800" dirty="0" err="1"/>
                        <a:t>QAnon</a:t>
                      </a:r>
                      <a:r>
                        <a:rPr lang="en-GB" sz="800" dirty="0"/>
                        <a:t> network, that seeks to extract topic models from telegram conversations in several languages (German, </a:t>
                      </a:r>
                      <a:r>
                        <a:rPr lang="en-GB" sz="800" dirty="0" err="1"/>
                        <a:t>Portugese</a:t>
                      </a:r>
                      <a:r>
                        <a:rPr lang="en-GB" sz="800" dirty="0"/>
                        <a:t>, Spanish, English). In terms of methodology, the following was used: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800" dirty="0"/>
                        <a:t>﻿Uniform Manifold Approximation and Projection for dimensionality reduction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800" dirty="0"/>
                        <a:t>Grouping of the reduced embeddings via HDBSCAN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800" dirty="0"/>
                        <a:t>Using TF-IDF to generate topic representations on the clustered documents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800" dirty="0"/>
                        <a:t>To generate multi-lingual topic models, a BERT-based topic modelling approach can be used as as done in this paper. See ﻿Grootendorst 2020 for further methodology. TF-IDF appears again as a useful method to identify key words</a:t>
                      </a:r>
                    </a:p>
                    <a:p>
                      <a:endParaRPr lang="en-GB"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3963979"/>
                  </a:ext>
                </a:extLst>
              </a:tr>
            </a:tbl>
          </a:graphicData>
        </a:graphic>
      </p:graphicFrame>
    </p:spTree>
    <p:extLst>
      <p:ext uri="{BB962C8B-B14F-4D97-AF65-F5344CB8AC3E}">
        <p14:creationId xmlns:p14="http://schemas.microsoft.com/office/powerpoint/2010/main" val="115091082"/>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820F3033455448A19E237BA15264A3" ma:contentTypeVersion="13" ma:contentTypeDescription="Create a new document." ma:contentTypeScope="" ma:versionID="b3b28251f0624f555b6cb969ea945acc">
  <xsd:schema xmlns:xsd="http://www.w3.org/2001/XMLSchema" xmlns:xs="http://www.w3.org/2001/XMLSchema" xmlns:p="http://schemas.microsoft.com/office/2006/metadata/properties" xmlns:ns3="539b3f7f-e5d7-4bb6-ae0a-be8b7e472059" xmlns:ns4="377f1e07-9c56-47c0-8830-951c6e87014a" targetNamespace="http://schemas.microsoft.com/office/2006/metadata/properties" ma:root="true" ma:fieldsID="2a67e27a3b9d2aad25b084ecfe9d463d" ns3:_="" ns4:_="">
    <xsd:import namespace="539b3f7f-e5d7-4bb6-ae0a-be8b7e472059"/>
    <xsd:import namespace="377f1e07-9c56-47c0-8830-951c6e87014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9b3f7f-e5d7-4bb6-ae0a-be8b7e47205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7f1e07-9c56-47c0-8830-951c6e87014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E22343-FF92-4A2A-B8F6-9CE0CAE4AB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9b3f7f-e5d7-4bb6-ae0a-be8b7e472059"/>
    <ds:schemaRef ds:uri="377f1e07-9c56-47c0-8830-951c6e8701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EA91A9-2C28-402C-9FC6-EDBC01FFBFB8}">
  <ds:schemaRefs>
    <ds:schemaRef ds:uri="http://schemas.microsoft.com/sharepoint/v3/contenttype/forms"/>
  </ds:schemaRefs>
</ds:datastoreItem>
</file>

<file path=customXml/itemProps3.xml><?xml version="1.0" encoding="utf-8"?>
<ds:datastoreItem xmlns:ds="http://schemas.openxmlformats.org/officeDocument/2006/customXml" ds:itemID="{D6818B2C-B692-4991-B46A-ABA3BE197A94}">
  <ds:schemaRefs>
    <ds:schemaRef ds:uri="http://schemas.openxmlformats.org/package/2006/metadata/core-properties"/>
    <ds:schemaRef ds:uri="http://purl.org/dc/dcmitype/"/>
    <ds:schemaRef ds:uri="http://schemas.microsoft.com/office/infopath/2007/PartnerControls"/>
    <ds:schemaRef ds:uri="377f1e07-9c56-47c0-8830-951c6e87014a"/>
    <ds:schemaRef ds:uri="http://purl.org/dc/elements/1.1/"/>
    <ds:schemaRef ds:uri="http://schemas.microsoft.com/office/2006/documentManagement/types"/>
    <ds:schemaRef ds:uri="539b3f7f-e5d7-4bb6-ae0a-be8b7e472059"/>
    <ds:schemaRef ds:uri="http://purl.org/dc/term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TUM_Praesentation_p_v1_16-9 (1)</Template>
  <TotalTime>2151</TotalTime>
  <Words>599</Words>
  <Application>Microsoft Macintosh PowerPoint</Application>
  <PresentationFormat>On-screen Show (16:9)</PresentationFormat>
  <Paragraphs>76</Paragraphs>
  <Slides>3</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3</vt:i4>
      </vt:variant>
    </vt:vector>
  </HeadingPairs>
  <TitlesOfParts>
    <vt:vector size="14" baseType="lpstr">
      <vt:lpstr>Arial</vt:lpstr>
      <vt:lpstr>Calibri</vt:lpstr>
      <vt:lpstr>Courier New</vt:lpstr>
      <vt:lpstr>Symbol</vt:lpstr>
      <vt:lpstr>Wingdings</vt:lpstr>
      <vt:lpstr>Titel 1</vt:lpstr>
      <vt:lpstr>Titel 2</vt:lpstr>
      <vt:lpstr>Titel 3</vt:lpstr>
      <vt:lpstr>Inhalt</vt:lpstr>
      <vt:lpstr>Kapiteltrenner blau</vt:lpstr>
      <vt:lpstr>Kapiteltrenner schwarz</vt:lpstr>
      <vt:lpstr>Master Thesis - Topic Modelling for Automated Journalism</vt:lpstr>
      <vt:lpstr>High Level Update: Wednesday 20th October 2021</vt:lpstr>
      <vt:lpstr>I. Analysis: Selected Papers </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Jahn, Linda</dc:creator>
  <cp:lastModifiedBy>ae-ms-on@outlook.com</cp:lastModifiedBy>
  <cp:revision>246</cp:revision>
  <cp:lastPrinted>2015-07-30T14:04:45Z</cp:lastPrinted>
  <dcterms:created xsi:type="dcterms:W3CDTF">2020-05-06T12:15:13Z</dcterms:created>
  <dcterms:modified xsi:type="dcterms:W3CDTF">2021-10-24T16:00:55Z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0x01010054820F3033455448A19E237BA15264A3</vt:lpwstr>
  </property>
</Properties>
</file>