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C1829-BADD-4329-8BF5-F64D086DA7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D53AF6-785B-4B23-9557-AA777AF64F53}">
      <dgm:prSet/>
      <dgm:spPr/>
      <dgm:t>
        <a:bodyPr/>
        <a:lstStyle/>
        <a:p>
          <a:r>
            <a:rPr lang="en-US"/>
            <a:t>Project Title: Custom Animal Type and Color Classification</a:t>
          </a:r>
        </a:p>
      </dgm:t>
    </dgm:pt>
    <dgm:pt modelId="{EDF705EF-D390-4AAA-9E74-7EDDEC8B8185}" type="parTrans" cxnId="{25499F3B-D1BF-4C15-96D5-1655798C46D6}">
      <dgm:prSet/>
      <dgm:spPr/>
      <dgm:t>
        <a:bodyPr/>
        <a:lstStyle/>
        <a:p>
          <a:endParaRPr lang="en-US"/>
        </a:p>
      </dgm:t>
    </dgm:pt>
    <dgm:pt modelId="{1048D387-8890-4E21-B134-28176AC98C52}" type="sibTrans" cxnId="{25499F3B-D1BF-4C15-96D5-1655798C46D6}">
      <dgm:prSet/>
      <dgm:spPr/>
      <dgm:t>
        <a:bodyPr/>
        <a:lstStyle/>
        <a:p>
          <a:endParaRPr lang="en-US"/>
        </a:p>
      </dgm:t>
    </dgm:pt>
    <dgm:pt modelId="{F966E169-1684-4DE7-AACE-FBFA2489349E}">
      <dgm:prSet/>
      <dgm:spPr/>
      <dgm:t>
        <a:bodyPr/>
        <a:lstStyle/>
        <a:p>
          <a:r>
            <a:rPr lang="en-US"/>
            <a:t>Project Goal: Develop an accurate CNN model capable of classifying images into cat or dog categories and identifying their colors white or black with high precision and recall.</a:t>
          </a:r>
        </a:p>
      </dgm:t>
    </dgm:pt>
    <dgm:pt modelId="{B2F34CE2-8EA0-4FAD-940B-3CE5DFEC09A2}" type="parTrans" cxnId="{1557D568-D5C4-45FF-AE23-0C2D002D447E}">
      <dgm:prSet/>
      <dgm:spPr/>
      <dgm:t>
        <a:bodyPr/>
        <a:lstStyle/>
        <a:p>
          <a:endParaRPr lang="en-US"/>
        </a:p>
      </dgm:t>
    </dgm:pt>
    <dgm:pt modelId="{D872F1FE-AD32-468E-992C-9854D97EE0E0}" type="sibTrans" cxnId="{1557D568-D5C4-45FF-AE23-0C2D002D447E}">
      <dgm:prSet/>
      <dgm:spPr/>
      <dgm:t>
        <a:bodyPr/>
        <a:lstStyle/>
        <a:p>
          <a:endParaRPr lang="en-US"/>
        </a:p>
      </dgm:t>
    </dgm:pt>
    <dgm:pt modelId="{3BC83A32-3C14-464E-80B4-C768609B76AF}" type="pres">
      <dgm:prSet presAssocID="{A18C1829-BADD-4329-8BF5-F64D086DA7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A8EDF-79B6-4E5C-93CF-8E106EA365DD}" type="pres">
      <dgm:prSet presAssocID="{AAD53AF6-785B-4B23-9557-AA777AF64F53}" presName="hierRoot1" presStyleCnt="0"/>
      <dgm:spPr/>
    </dgm:pt>
    <dgm:pt modelId="{F000C96F-BF37-4B0E-80F0-97445D349CED}" type="pres">
      <dgm:prSet presAssocID="{AAD53AF6-785B-4B23-9557-AA777AF64F53}" presName="composite" presStyleCnt="0"/>
      <dgm:spPr/>
    </dgm:pt>
    <dgm:pt modelId="{96BAB48A-1EA5-4B25-8725-67D1B63D9CCF}" type="pres">
      <dgm:prSet presAssocID="{AAD53AF6-785B-4B23-9557-AA777AF64F53}" presName="background" presStyleLbl="node0" presStyleIdx="0" presStyleCnt="2"/>
      <dgm:spPr/>
    </dgm:pt>
    <dgm:pt modelId="{9F6EAAC0-AA6B-48D7-9580-DA65503ADCBC}" type="pres">
      <dgm:prSet presAssocID="{AAD53AF6-785B-4B23-9557-AA777AF64F53}" presName="text" presStyleLbl="fgAcc0" presStyleIdx="0" presStyleCnt="2">
        <dgm:presLayoutVars>
          <dgm:chPref val="3"/>
        </dgm:presLayoutVars>
      </dgm:prSet>
      <dgm:spPr/>
    </dgm:pt>
    <dgm:pt modelId="{53987210-C4F9-46D7-91C7-E88A15B3FFD9}" type="pres">
      <dgm:prSet presAssocID="{AAD53AF6-785B-4B23-9557-AA777AF64F53}" presName="hierChild2" presStyleCnt="0"/>
      <dgm:spPr/>
    </dgm:pt>
    <dgm:pt modelId="{F86D6676-6F68-4B55-A872-2DCA3600E23C}" type="pres">
      <dgm:prSet presAssocID="{F966E169-1684-4DE7-AACE-FBFA2489349E}" presName="hierRoot1" presStyleCnt="0"/>
      <dgm:spPr/>
    </dgm:pt>
    <dgm:pt modelId="{3A280632-D8EE-4DCC-B429-23840A187342}" type="pres">
      <dgm:prSet presAssocID="{F966E169-1684-4DE7-AACE-FBFA2489349E}" presName="composite" presStyleCnt="0"/>
      <dgm:spPr/>
    </dgm:pt>
    <dgm:pt modelId="{A2C81A4E-07BB-4033-9163-AF364BD8F44D}" type="pres">
      <dgm:prSet presAssocID="{F966E169-1684-4DE7-AACE-FBFA2489349E}" presName="background" presStyleLbl="node0" presStyleIdx="1" presStyleCnt="2"/>
      <dgm:spPr/>
    </dgm:pt>
    <dgm:pt modelId="{50815F20-9116-4D16-AF0C-D44FE8C4788D}" type="pres">
      <dgm:prSet presAssocID="{F966E169-1684-4DE7-AACE-FBFA2489349E}" presName="text" presStyleLbl="fgAcc0" presStyleIdx="1" presStyleCnt="2">
        <dgm:presLayoutVars>
          <dgm:chPref val="3"/>
        </dgm:presLayoutVars>
      </dgm:prSet>
      <dgm:spPr/>
    </dgm:pt>
    <dgm:pt modelId="{761BCCF2-8F69-4CC0-A9F4-94B3E5CD07EA}" type="pres">
      <dgm:prSet presAssocID="{F966E169-1684-4DE7-AACE-FBFA2489349E}" presName="hierChild2" presStyleCnt="0"/>
      <dgm:spPr/>
    </dgm:pt>
  </dgm:ptLst>
  <dgm:cxnLst>
    <dgm:cxn modelId="{2984C103-4A77-46A6-8D9D-C514AF0F3B93}" type="presOf" srcId="{F966E169-1684-4DE7-AACE-FBFA2489349E}" destId="{50815F20-9116-4D16-AF0C-D44FE8C4788D}" srcOrd="0" destOrd="0" presId="urn:microsoft.com/office/officeart/2005/8/layout/hierarchy1"/>
    <dgm:cxn modelId="{25499F3B-D1BF-4C15-96D5-1655798C46D6}" srcId="{A18C1829-BADD-4329-8BF5-F64D086DA7E6}" destId="{AAD53AF6-785B-4B23-9557-AA777AF64F53}" srcOrd="0" destOrd="0" parTransId="{EDF705EF-D390-4AAA-9E74-7EDDEC8B8185}" sibTransId="{1048D387-8890-4E21-B134-28176AC98C52}"/>
    <dgm:cxn modelId="{1557D568-D5C4-45FF-AE23-0C2D002D447E}" srcId="{A18C1829-BADD-4329-8BF5-F64D086DA7E6}" destId="{F966E169-1684-4DE7-AACE-FBFA2489349E}" srcOrd="1" destOrd="0" parTransId="{B2F34CE2-8EA0-4FAD-940B-3CE5DFEC09A2}" sibTransId="{D872F1FE-AD32-468E-992C-9854D97EE0E0}"/>
    <dgm:cxn modelId="{16718A90-9F77-4922-9F37-91F051DB299E}" type="presOf" srcId="{A18C1829-BADD-4329-8BF5-F64D086DA7E6}" destId="{3BC83A32-3C14-464E-80B4-C768609B76AF}" srcOrd="0" destOrd="0" presId="urn:microsoft.com/office/officeart/2005/8/layout/hierarchy1"/>
    <dgm:cxn modelId="{AFBB8892-66AB-4D64-BAFA-D2FDAEA17A97}" type="presOf" srcId="{AAD53AF6-785B-4B23-9557-AA777AF64F53}" destId="{9F6EAAC0-AA6B-48D7-9580-DA65503ADCBC}" srcOrd="0" destOrd="0" presId="urn:microsoft.com/office/officeart/2005/8/layout/hierarchy1"/>
    <dgm:cxn modelId="{07B93B9C-11DE-4244-866E-774A12077725}" type="presParOf" srcId="{3BC83A32-3C14-464E-80B4-C768609B76AF}" destId="{B5BA8EDF-79B6-4E5C-93CF-8E106EA365DD}" srcOrd="0" destOrd="0" presId="urn:microsoft.com/office/officeart/2005/8/layout/hierarchy1"/>
    <dgm:cxn modelId="{5006E7FE-B547-4994-8A28-BEB97D30A323}" type="presParOf" srcId="{B5BA8EDF-79B6-4E5C-93CF-8E106EA365DD}" destId="{F000C96F-BF37-4B0E-80F0-97445D349CED}" srcOrd="0" destOrd="0" presId="urn:microsoft.com/office/officeart/2005/8/layout/hierarchy1"/>
    <dgm:cxn modelId="{283AA650-3770-4BD5-A41D-3460549CFE87}" type="presParOf" srcId="{F000C96F-BF37-4B0E-80F0-97445D349CED}" destId="{96BAB48A-1EA5-4B25-8725-67D1B63D9CCF}" srcOrd="0" destOrd="0" presId="urn:microsoft.com/office/officeart/2005/8/layout/hierarchy1"/>
    <dgm:cxn modelId="{F253F956-2C20-4F1E-953F-CE1EA558E244}" type="presParOf" srcId="{F000C96F-BF37-4B0E-80F0-97445D349CED}" destId="{9F6EAAC0-AA6B-48D7-9580-DA65503ADCBC}" srcOrd="1" destOrd="0" presId="urn:microsoft.com/office/officeart/2005/8/layout/hierarchy1"/>
    <dgm:cxn modelId="{790A2F00-34E7-4753-B89B-20997846929F}" type="presParOf" srcId="{B5BA8EDF-79B6-4E5C-93CF-8E106EA365DD}" destId="{53987210-C4F9-46D7-91C7-E88A15B3FFD9}" srcOrd="1" destOrd="0" presId="urn:microsoft.com/office/officeart/2005/8/layout/hierarchy1"/>
    <dgm:cxn modelId="{D8AE0F62-DA72-4F9F-B034-72B598CDF14C}" type="presParOf" srcId="{3BC83A32-3C14-464E-80B4-C768609B76AF}" destId="{F86D6676-6F68-4B55-A872-2DCA3600E23C}" srcOrd="1" destOrd="0" presId="urn:microsoft.com/office/officeart/2005/8/layout/hierarchy1"/>
    <dgm:cxn modelId="{411C5642-A289-4EA7-AE61-5E3B6E53DDB6}" type="presParOf" srcId="{F86D6676-6F68-4B55-A872-2DCA3600E23C}" destId="{3A280632-D8EE-4DCC-B429-23840A187342}" srcOrd="0" destOrd="0" presId="urn:microsoft.com/office/officeart/2005/8/layout/hierarchy1"/>
    <dgm:cxn modelId="{1C4AF524-CBA8-46BE-9A89-B87015533446}" type="presParOf" srcId="{3A280632-D8EE-4DCC-B429-23840A187342}" destId="{A2C81A4E-07BB-4033-9163-AF364BD8F44D}" srcOrd="0" destOrd="0" presId="urn:microsoft.com/office/officeart/2005/8/layout/hierarchy1"/>
    <dgm:cxn modelId="{21EAEA79-8695-499E-85E5-D3DF2644B987}" type="presParOf" srcId="{3A280632-D8EE-4DCC-B429-23840A187342}" destId="{50815F20-9116-4D16-AF0C-D44FE8C4788D}" srcOrd="1" destOrd="0" presId="urn:microsoft.com/office/officeart/2005/8/layout/hierarchy1"/>
    <dgm:cxn modelId="{4C926DC3-D223-4B54-AB77-EA412135F47E}" type="presParOf" srcId="{F86D6676-6F68-4B55-A872-2DCA3600E23C}" destId="{761BCCF2-8F69-4CC0-A9F4-94B3E5CD07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AB48A-1EA5-4B25-8725-67D1B63D9CCF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EAAC0-AA6B-48D7-9580-DA65503ADCBC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Project Title: Custom Animal Type and Color Classification</a:t>
          </a:r>
        </a:p>
      </dsp:txBody>
      <dsp:txXfrm>
        <a:off x="602678" y="725825"/>
        <a:ext cx="4463730" cy="2771523"/>
      </dsp:txXfrm>
    </dsp:sp>
    <dsp:sp modelId="{A2C81A4E-07BB-4033-9163-AF364BD8F44D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15F20-9116-4D16-AF0C-D44FE8C4788D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Project Goal: Develop an accurate CNN model capable of classifying images into cat or dog categories and identifying their colors white or black with high precision and recall.</a:t>
          </a:r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B393-8089-4878-AD37-A75FFBCF0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DFD4E-E155-44E8-A1EA-78D5CEBF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1681-8A16-4B81-AB8B-A7108EA2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904F4-05F1-42F5-9C7C-6825A653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3A33-2DA2-4023-B463-DA1345C4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FCC1-3DD6-4042-8ECB-F303B65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B6C31-038D-434B-86C1-C05F7DA18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CDE5-029D-43BA-A129-2B06FF72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A493-9514-4597-B3C8-866CDD92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2001-6AE6-441A-9715-6D4A06ED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E804D-6F5F-4BFF-8B77-51B0773AE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4F673-1CF2-4EE8-9F43-844818804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9CD54-FF45-4D14-88B5-FFAB01AB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0195-8372-47F7-AFE2-763A944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CE61-DB66-4B07-BC9F-BE3FA3B8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6747-24FA-4420-88B3-90365C6C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D75BD-7F6F-4587-B256-301356564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43DF-31F8-49F6-9231-331DA4F5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5085-8188-46D2-AA11-0A00B43E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8B2EB-AB0A-4123-95C0-FD321CB2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8E46-D14A-438A-B6D1-A0AE15F3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63E2-64CB-4C3A-89F8-1E5BDA63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F4A5-19E1-45A2-8CBD-C43730B1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EA63-99B2-4F0A-B51C-00A084B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0D6C-64E1-4C13-B812-AAF7DB03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3E30-DC50-4D8A-BD35-7894CDF6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11E5E-31F2-4B90-BA63-DDE9170DC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61B0-E322-45B0-BA10-CB59A756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1672-8C98-48C8-A3F9-E8C0C560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171C-2F55-4971-8F74-A3DCAD7D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895F-DF34-4848-ACDA-EE8F4C01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79B2-9798-4278-A47C-8EB8F8A2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49206-8514-4612-AA7D-F58FFDF9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1B63C-70C5-45BC-8465-75A246CD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3A0C-560B-45EF-BDD0-CD0EDEFF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44F3A-8D06-4406-B165-C002403E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DFD9-EF92-4935-85C6-DBB110FA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4A936-1B1A-4B91-817C-5D7FF845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556E1-97DF-4F31-B790-31A025C4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582AF-57FB-4D61-AEC2-78F1EAF5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A1BF7-8B75-49EB-9E5F-4E8B4D5A0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ABB72-3925-4C63-9560-4F1CD25F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68356-475F-42B1-B439-F8D95E0A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8772C-6A89-47F3-B41A-7C81287F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EFF5-23EC-4607-AE29-32D44361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02E67-51B1-4717-9A07-7F3EC4A2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75EE3-B9B9-473B-BCB1-FF4C32E2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23855-F432-4FE4-B180-3D12F370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608B-FC6B-45CD-9686-41528939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0CE0A-C98F-4541-843E-A0E6CC3C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1330F-E039-4FFD-926A-DF95540F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9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F915-F2D1-4C3D-B3EC-F18FEB1D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7AE1-091B-429D-AA8E-4309B77A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A680-016B-4063-8E93-E36623EDD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5EB5-7FCF-40E5-BC5A-2DA0996F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4A95-2A25-49EA-A283-0A6C795A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8815F-2CA5-442F-9F7E-251B10B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1724-69D7-46CF-8B66-A2929A12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89D8C-16A4-47B5-8762-57B074DF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CD407-D322-4322-A65F-A7EC34A4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6140-11F2-4051-84ED-339D0176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64419-8671-45E5-9818-D94EEFA9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DE584-A57B-4C78-BE22-7E939D3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296D4-1410-4D76-A956-65CDCFC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C875-8DDD-4A13-A762-32610F84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BAB4-6E73-4922-8D4A-DE425313C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0AC5-9DE9-4F34-B4F0-2EDE82C5EFA0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60E1-C588-4C26-8A89-7A06AD986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06ED-A6A9-477C-97BB-6EA0B56CB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4B83-A1D5-4B9E-914C-B97EF4D7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B82CC-0FE0-4D58-9DE7-D4A5AAF9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3700"/>
              <a:t>Custom Image Classification with CNN using OpenCV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A8451-CB95-437F-A95A-93535EB64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Project Presentation</a:t>
            </a:r>
          </a:p>
          <a:p>
            <a:endParaRPr lang="en-US" sz="1800"/>
          </a:p>
        </p:txBody>
      </p:sp>
      <p:pic>
        <p:nvPicPr>
          <p:cNvPr id="4" name="Picture 3" descr="Introduction to Multi-Task Learning(MTL) for Deep Learning - GeeksforGeeks">
            <a:extLst>
              <a:ext uri="{FF2B5EF4-FFF2-40B4-BE49-F238E27FC236}">
                <a16:creationId xmlns:a16="http://schemas.microsoft.com/office/drawing/2014/main" id="{F66AE187-888A-4A0C-BC32-39DFB10BF2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751" y="1808455"/>
            <a:ext cx="5708649" cy="3211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4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3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83659-FE6E-4037-9134-49AF46EF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495E4-51B2-419F-BA52-2CAF8E0A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64" y="924554"/>
            <a:ext cx="5157613" cy="53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2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18BD3-3E1B-43D0-965F-6BC062C8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492A-3940-49AD-95F4-BFA22E6A56AF}"/>
              </a:ext>
            </a:extLst>
          </p:cNvPr>
          <p:cNvPicPr/>
          <p:nvPr/>
        </p:nvPicPr>
        <p:blipFill rotWithShape="1">
          <a:blip r:embed="rId2"/>
          <a:srcRect r="-1" b="418"/>
          <a:stretch/>
        </p:blipFill>
        <p:spPr>
          <a:xfrm>
            <a:off x="4038600" y="885825"/>
            <a:ext cx="751332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D0D0F-A305-4997-B6AF-D8588179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>
                <a:tab pos="1416050" algn="ctr"/>
              </a:tabLst>
            </a:pPr>
            <a:r>
              <a:rPr kumimoji="0" lang="en-US" altLang="en-US" b="1" i="1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Team Members</a:t>
            </a:r>
            <a:endParaRPr kumimoji="0" lang="en-US" altLang="en-US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76B75E-9F92-462E-9853-EAC9115B5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894160"/>
              </p:ext>
            </p:extLst>
          </p:nvPr>
        </p:nvGraphicFramePr>
        <p:xfrm>
          <a:off x="5895751" y="877841"/>
          <a:ext cx="5708650" cy="5072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7696">
                  <a:extLst>
                    <a:ext uri="{9D8B030D-6E8A-4147-A177-3AD203B41FA5}">
                      <a16:colId xmlns:a16="http://schemas.microsoft.com/office/drawing/2014/main" val="557037926"/>
                    </a:ext>
                  </a:extLst>
                </a:gridCol>
                <a:gridCol w="2810954">
                  <a:extLst>
                    <a:ext uri="{9D8B030D-6E8A-4147-A177-3AD203B41FA5}">
                      <a16:colId xmlns:a16="http://schemas.microsoft.com/office/drawing/2014/main" val="1948094557"/>
                    </a:ext>
                  </a:extLst>
                </a:gridCol>
              </a:tblGrid>
              <a:tr h="525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spc="25">
                          <a:effectLst/>
                        </a:rPr>
                        <a:t>Name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91" marR="104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15415" algn="ctr"/>
                        </a:tabLst>
                      </a:pPr>
                      <a:r>
                        <a:rPr lang="en-US" sz="3000" spc="25">
                          <a:effectLst/>
                        </a:rPr>
                        <a:t>ID	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91" marR="104091" marT="0" marB="0"/>
                </a:tc>
                <a:extLst>
                  <a:ext uri="{0D108BD9-81ED-4DB2-BD59-A6C34878D82A}">
                    <a16:rowId xmlns:a16="http://schemas.microsoft.com/office/drawing/2014/main" val="916678538"/>
                  </a:ext>
                </a:extLst>
              </a:tr>
              <a:tr h="2010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spc="25">
                          <a:effectLst/>
                        </a:rPr>
                        <a:t>Abdelrhman Mohamed Abdelhady Hodib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91" marR="104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spc="25">
                          <a:effectLst/>
                        </a:rPr>
                        <a:t>2022513643</a:t>
                      </a:r>
                      <a:endParaRPr lang="en-US" sz="2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spc="25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91" marR="104091" marT="0" marB="0"/>
                </a:tc>
                <a:extLst>
                  <a:ext uri="{0D108BD9-81ED-4DB2-BD59-A6C34878D82A}">
                    <a16:rowId xmlns:a16="http://schemas.microsoft.com/office/drawing/2014/main" val="4079032015"/>
                  </a:ext>
                </a:extLst>
              </a:tr>
              <a:tr h="1515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spc="25">
                          <a:effectLst/>
                        </a:rPr>
                        <a:t>Ahmed Mostafa AbdelRahman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91" marR="104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spc="25">
                          <a:effectLst/>
                        </a:rPr>
                        <a:t>20221372883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91" marR="104091" marT="0" marB="0"/>
                </a:tc>
                <a:extLst>
                  <a:ext uri="{0D108BD9-81ED-4DB2-BD59-A6C34878D82A}">
                    <a16:rowId xmlns:a16="http://schemas.microsoft.com/office/drawing/2014/main" val="3125324161"/>
                  </a:ext>
                </a:extLst>
              </a:tr>
              <a:tr h="102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spc="25">
                          <a:effectLst/>
                        </a:rPr>
                        <a:t>Mazen Gaber Mahmoud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91" marR="104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spc="25">
                          <a:effectLst/>
                        </a:rPr>
                        <a:t>20221372110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91" marR="104091" marT="0" marB="0"/>
                </a:tc>
                <a:extLst>
                  <a:ext uri="{0D108BD9-81ED-4DB2-BD59-A6C34878D82A}">
                    <a16:rowId xmlns:a16="http://schemas.microsoft.com/office/drawing/2014/main" val="368200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F8FF0-C498-4D55-BF31-DEB7AF1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547F10A-1BE8-9347-4967-15CD6C76D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215108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1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147A-B6E4-47F3-A1F8-BAD7832C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US"/>
              <a:t>Data Creation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50439A-DD15-455D-BDF9-B1D5C032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2" y="2870258"/>
            <a:ext cx="2533422" cy="2219761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23968A-CCAF-4B76-9748-EB48E8DA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30" y="1376319"/>
            <a:ext cx="2533422" cy="1838411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DB84E-1AF8-43A0-AB84-BAB365B4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30" y="4825383"/>
            <a:ext cx="2533423" cy="1838411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3313267-1D13-49E1-8251-43BF6CEF9ED3}"/>
              </a:ext>
            </a:extLst>
          </p:cNvPr>
          <p:cNvCxnSpPr>
            <a:cxnSpLocks/>
          </p:cNvCxnSpPr>
          <p:nvPr/>
        </p:nvCxnSpPr>
        <p:spPr>
          <a:xfrm flipV="1">
            <a:off x="2638425" y="2247089"/>
            <a:ext cx="2430105" cy="12581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BAA69C9-AD52-41A2-B8D5-9D0EDAC2306F}"/>
              </a:ext>
            </a:extLst>
          </p:cNvPr>
          <p:cNvCxnSpPr>
            <a:cxnSpLocks/>
          </p:cNvCxnSpPr>
          <p:nvPr/>
        </p:nvCxnSpPr>
        <p:spPr>
          <a:xfrm>
            <a:off x="2809875" y="4534912"/>
            <a:ext cx="2258655" cy="120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DDB5FE3-8FFC-4837-9871-3C95AE4974BF}"/>
              </a:ext>
            </a:extLst>
          </p:cNvPr>
          <p:cNvSpPr/>
          <p:nvPr/>
        </p:nvSpPr>
        <p:spPr>
          <a:xfrm>
            <a:off x="7601952" y="1712187"/>
            <a:ext cx="253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400 images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646EDB-B0D6-48B3-9CE8-1E94046E2F48}"/>
              </a:ext>
            </a:extLst>
          </p:cNvPr>
          <p:cNvSpPr/>
          <p:nvPr/>
        </p:nvSpPr>
        <p:spPr>
          <a:xfrm>
            <a:off x="7601951" y="2605947"/>
            <a:ext cx="253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400 images</a:t>
            </a:r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9969025-D7A0-464C-A5EB-DD61E04BD49E}"/>
              </a:ext>
            </a:extLst>
          </p:cNvPr>
          <p:cNvSpPr/>
          <p:nvPr/>
        </p:nvSpPr>
        <p:spPr>
          <a:xfrm>
            <a:off x="7601951" y="5139750"/>
            <a:ext cx="253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400 images</a:t>
            </a:r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CB1A6CE-EF6D-49B0-A15B-27C6371FC51C}"/>
              </a:ext>
            </a:extLst>
          </p:cNvPr>
          <p:cNvSpPr/>
          <p:nvPr/>
        </p:nvSpPr>
        <p:spPr>
          <a:xfrm>
            <a:off x="7601950" y="6140280"/>
            <a:ext cx="2533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400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832-1883-4337-856A-7305FDC5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E807-BB2F-4137-881E-5715D57BE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Loading and Structuring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Data resizing, normalization, augmentation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278BD-D73B-41E0-A79E-1957E39F87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118" y="3321836"/>
            <a:ext cx="2026920" cy="2255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E61F6-F6F0-4706-8FF4-540D185ABD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7038" y="3356126"/>
            <a:ext cx="2095500" cy="2186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B9803-0AF0-47C1-9588-EA3526D826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37660" y="3244014"/>
            <a:ext cx="1958340" cy="2842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D51C6-233C-4632-9B07-57AAC130F2C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244014"/>
            <a:ext cx="2407920" cy="3436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19F0B0-FFBB-406E-8A20-ED3CBAE8B1F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60105" y="3202104"/>
            <a:ext cx="2089908" cy="3562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2E7AE-CDF8-4F63-B4D0-CFB56F64D55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0550013" y="3202104"/>
            <a:ext cx="1456951" cy="3436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3E0C9-8B76-41CD-96F5-BEAD0FD00B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6913" y="1450037"/>
            <a:ext cx="6665087" cy="13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47C986-6EE4-442A-AE60-D13C6E22C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2514600"/>
            <a:ext cx="7186613" cy="928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C490C-637C-41CC-B8DD-AFA6542B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85" y="3271222"/>
            <a:ext cx="7887737" cy="154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86315-E9F6-48DF-87C5-E6FB1BBD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Augmentation</a:t>
            </a:r>
            <a:b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717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9B022-1A63-45A5-85EB-0B090A84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Model</a:t>
            </a:r>
            <a:b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410E5-8834-4625-A05C-08D8C2A568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79" y="379379"/>
            <a:ext cx="3511685" cy="63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0B06F-7A44-4242-84BB-1B7A2C29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56AB-D1CC-4A19-BCC3-4F4BB8C78755}"/>
              </a:ext>
            </a:extLst>
          </p:cNvPr>
          <p:cNvSpPr>
            <a:spLocks/>
          </p:cNvSpPr>
          <p:nvPr/>
        </p:nvSpPr>
        <p:spPr>
          <a:xfrm>
            <a:off x="1536599" y="2679768"/>
            <a:ext cx="8761795" cy="3625616"/>
          </a:xfrm>
          <a:prstGeom prst="rect">
            <a:avLst/>
          </a:prstGeom>
        </p:spPr>
        <p:txBody>
          <a:bodyPr/>
          <a:lstStyle/>
          <a:p>
            <a:pPr defTabSz="758952">
              <a:spcAft>
                <a:spcPts val="600"/>
              </a:spcAft>
            </a:pPr>
            <a:r>
              <a:rPr lang="en-US" sz="149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and validation Results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D80BD-7248-404A-A57F-330099A6D623}"/>
              </a:ext>
            </a:extLst>
          </p:cNvPr>
          <p:cNvSpPr/>
          <p:nvPr/>
        </p:nvSpPr>
        <p:spPr>
          <a:xfrm>
            <a:off x="1676772" y="5611406"/>
            <a:ext cx="1352550" cy="322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Testing Results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EBC1C-F462-4A7F-BDE7-DA30CAE0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52" y="1954402"/>
            <a:ext cx="7453006" cy="2949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EDE57-D302-469A-8EFA-F26CBA46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35" y="5514002"/>
            <a:ext cx="7011725" cy="9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D5231-D5DC-4BFC-BF46-E574DE61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4C97A-A84C-4A6E-934C-24786055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760979"/>
            <a:ext cx="7347537" cy="5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 Image Classification with CNN using OpenCV in Python</vt:lpstr>
      <vt:lpstr>Team Members</vt:lpstr>
      <vt:lpstr>Idea</vt:lpstr>
      <vt:lpstr>Data Creation</vt:lpstr>
      <vt:lpstr>Data Preprocessing </vt:lpstr>
      <vt:lpstr>Data Augmentation </vt:lpstr>
      <vt:lpstr>CNN Model </vt:lpstr>
      <vt:lpstr>Results</vt:lpstr>
      <vt:lpstr>Results</vt:lpstr>
      <vt:lpstr>Testing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Image Classification with CNN using OpenCV in Python</dc:title>
  <dc:creator>احمد مصطفى عبد الرحمن حسن سليمان</dc:creator>
  <cp:lastModifiedBy>احمد مصطفى عبد الرحمن حسن سليمان</cp:lastModifiedBy>
  <cp:revision>2</cp:revision>
  <dcterms:created xsi:type="dcterms:W3CDTF">2023-12-26T09:50:05Z</dcterms:created>
  <dcterms:modified xsi:type="dcterms:W3CDTF">2023-12-26T12:02:48Z</dcterms:modified>
</cp:coreProperties>
</file>