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p:scale>
          <a:sx n="30" d="100"/>
          <a:sy n="30" d="100"/>
        </p:scale>
        <p:origin x="304" y="16"/>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1726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400" dirty="0">
                <a:latin typeface="Times New Roman" pitchFamily="18" charset="0"/>
              </a:rPr>
              <a:t>We hope you find this template useful! This one is set up to yield a 70x100 centimeter vertical poster.</a:t>
            </a: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algn="l">
              <a:lnSpc>
                <a:spcPct val="95000"/>
              </a:lnSpc>
            </a:pPr>
            <a:endParaRPr lang="en-US" altLang="en-US" sz="2400" dirty="0">
              <a:latin typeface="Times New Roman" pitchFamily="18" charset="0"/>
            </a:endParaRPr>
          </a:p>
          <a:p>
            <a:pPr algn="l">
              <a:lnSpc>
                <a:spcPct val="95000"/>
              </a:lnSpc>
            </a:pPr>
            <a:r>
              <a:rPr lang="en-US" altLang="en-US" sz="2400" b="1" dirty="0">
                <a:latin typeface="Times New Roman" pitchFamily="18" charset="0"/>
              </a:rPr>
              <a:t>How to bring things in from Excel® and Word®</a:t>
            </a:r>
            <a:endParaRPr lang="en-US" altLang="en-US" sz="2400" dirty="0">
              <a:latin typeface="Times New Roman" pitchFamily="18" charset="0"/>
            </a:endParaRPr>
          </a:p>
          <a:p>
            <a:pPr algn="l">
              <a:lnSpc>
                <a:spcPct val="95000"/>
              </a:lnSpc>
            </a:pPr>
            <a:endParaRPr lang="en-US" altLang="en-US" sz="2400" dirty="0">
              <a:latin typeface="Times New Roman" pitchFamily="18" charset="0"/>
            </a:endParaRPr>
          </a:p>
          <a:p>
            <a:pPr algn="l">
              <a:lnSpc>
                <a:spcPct val="95000"/>
              </a:lnSpc>
            </a:pPr>
            <a:r>
              <a:rPr lang="en-US" altLang="en-US" sz="2400" b="1" dirty="0">
                <a:latin typeface="Times New Roman" pitchFamily="18" charset="0"/>
              </a:rPr>
              <a:t>Excel</a:t>
            </a:r>
            <a:r>
              <a:rPr lang="en-US" altLang="en-US" sz="2400" dirty="0">
                <a:latin typeface="Times New Roman" pitchFamily="18" charset="0"/>
              </a:rPr>
              <a:t>- select the chart, hit edit-copy, and then edit-paste into PowerPoint®. The chart can then be stretched to fit as required. If you need to edit parts of the chart, it can be ungrouped. </a:t>
            </a:r>
            <a:r>
              <a:rPr lang="en-US" altLang="en-US" sz="2400" b="1" i="1" u="sng" dirty="0">
                <a:latin typeface="Times New Roman" pitchFamily="18" charset="0"/>
              </a:rPr>
              <a:t>Watch out</a:t>
            </a:r>
            <a:r>
              <a:rPr lang="en-US" altLang="en-US" sz="24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algn="l">
              <a:lnSpc>
                <a:spcPct val="95000"/>
              </a:lnSpc>
            </a:pPr>
            <a:endParaRPr lang="en-US" altLang="en-US" sz="2400" dirty="0">
              <a:latin typeface="Times New Roman" pitchFamily="18" charset="0"/>
            </a:endParaRPr>
          </a:p>
          <a:p>
            <a:pPr algn="l">
              <a:lnSpc>
                <a:spcPct val="95000"/>
              </a:lnSpc>
            </a:pPr>
            <a:r>
              <a:rPr lang="en-US" altLang="en-US" sz="2400" b="1" dirty="0">
                <a:latin typeface="Times New Roman" pitchFamily="18" charset="0"/>
              </a:rPr>
              <a:t>Word</a:t>
            </a:r>
            <a:r>
              <a:rPr lang="en-US" altLang="en-US" sz="2400" dirty="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algn="l">
              <a:lnSpc>
                <a:spcPct val="95000"/>
              </a:lnSpc>
            </a:pPr>
            <a:endParaRPr lang="en-US" altLang="en-US" sz="2400" b="1" dirty="0">
              <a:latin typeface="Times New Roman" pitchFamily="18" charset="0"/>
            </a:endParaRPr>
          </a:p>
          <a:p>
            <a:pPr algn="l">
              <a:lnSpc>
                <a:spcPct val="95000"/>
              </a:lnSpc>
            </a:pPr>
            <a:r>
              <a:rPr lang="en-US" altLang="en-US" sz="2400" b="1" dirty="0">
                <a:latin typeface="Times New Roman" pitchFamily="18" charset="0"/>
              </a:rPr>
              <a:t>Scans</a:t>
            </a:r>
            <a:endParaRPr lang="en-US" altLang="en-US" sz="2400" dirty="0">
              <a:latin typeface="Times New Roman" pitchFamily="18" charset="0"/>
            </a:endParaRP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We need images to be 72 to 100 dpi in their </a:t>
            </a:r>
            <a:r>
              <a:rPr lang="en-US" altLang="en-US" sz="2400" u="sng" dirty="0">
                <a:latin typeface="Times New Roman" pitchFamily="18" charset="0"/>
              </a:rPr>
              <a:t>final size</a:t>
            </a:r>
            <a:r>
              <a:rPr lang="en-US" altLang="en-US" sz="2400" dirty="0">
                <a:latin typeface="Times New Roman" pitchFamily="18" charset="0"/>
              </a:rPr>
              <a:t>, or use a rule of thumb of 2 to 4 megabytes of uncompressed .</a:t>
            </a:r>
            <a:r>
              <a:rPr lang="en-US" altLang="en-US" sz="2400" dirty="0" err="1">
                <a:latin typeface="Times New Roman" pitchFamily="18" charset="0"/>
              </a:rPr>
              <a:t>tif</a:t>
            </a:r>
            <a:r>
              <a:rPr lang="en-US" altLang="en-US" sz="2400" dirty="0">
                <a:latin typeface="Times New Roman" pitchFamily="18" charset="0"/>
              </a:rPr>
              <a:t> file per square foot of image. For instance, a 3x5 photo that will be 6x10 in size on the final poster should be scanned at 200 dpi. </a:t>
            </a: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We prefer that you import </a:t>
            </a:r>
            <a:r>
              <a:rPr lang="en-US" altLang="en-US" sz="2400" dirty="0" err="1">
                <a:latin typeface="Times New Roman" pitchFamily="18" charset="0"/>
              </a:rPr>
              <a:t>tif</a:t>
            </a:r>
            <a:r>
              <a:rPr lang="en-US" altLang="en-US" sz="2400" dirty="0">
                <a:latin typeface="Times New Roman" pitchFamily="18" charset="0"/>
              </a:rPr>
              <a:t>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algn="l">
              <a:lnSpc>
                <a:spcPct val="95000"/>
              </a:lnSpc>
            </a:pPr>
            <a:endParaRPr lang="en-US" altLang="en-US" sz="2400" dirty="0">
              <a:latin typeface="Times New Roman" pitchFamily="18" charset="0"/>
            </a:endParaRPr>
          </a:p>
          <a:p>
            <a:pPr algn="l">
              <a:lnSpc>
                <a:spcPct val="95000"/>
              </a:lnSpc>
            </a:pPr>
            <a:r>
              <a:rPr lang="en-US" altLang="en-US" sz="2400" b="1" dirty="0">
                <a:latin typeface="Times New Roman" pitchFamily="18" charset="0"/>
              </a:rPr>
              <a:t>Preview: </a:t>
            </a:r>
            <a:r>
              <a:rPr lang="en-US" altLang="en-US" sz="2400" dirty="0">
                <a:latin typeface="Times New Roman" pitchFamily="18" charset="0"/>
              </a:rPr>
              <a:t>To see your in poster in actual  size, go to view-zoom-100%. Posters to be printed at 200% need to be viewed at 200%.</a:t>
            </a:r>
          </a:p>
          <a:p>
            <a:pPr algn="l">
              <a:lnSpc>
                <a:spcPct val="95000"/>
              </a:lnSpc>
            </a:pPr>
            <a:endParaRPr lang="en-US" altLang="en-US" sz="2400" dirty="0">
              <a:latin typeface="Times New Roman" pitchFamily="18" charset="0"/>
            </a:endParaRPr>
          </a:p>
          <a:p>
            <a:pPr algn="l">
              <a:lnSpc>
                <a:spcPct val="95000"/>
              </a:lnSpc>
            </a:pPr>
            <a:r>
              <a:rPr lang="en-US" altLang="en-US" sz="2400" b="1" dirty="0">
                <a:latin typeface="Times New Roman" pitchFamily="18" charset="0"/>
              </a:rPr>
              <a:t>Feedback:</a:t>
            </a:r>
            <a:r>
              <a:rPr lang="en-US" altLang="en-US" sz="2400" dirty="0">
                <a:latin typeface="Times New Roman" pitchFamily="18" charset="0"/>
              </a:rPr>
              <a:t> If you have comments about how this template worked for you, email to sales@megaprint.com.  </a:t>
            </a:r>
          </a:p>
          <a:p>
            <a:pPr algn="l">
              <a:lnSpc>
                <a:spcPct val="95000"/>
              </a:lnSpc>
            </a:pPr>
            <a:endParaRPr lang="en-US" altLang="en-US" sz="2400" dirty="0">
              <a:latin typeface="Times New Roman" pitchFamily="18" charset="0"/>
            </a:endParaRPr>
          </a:p>
          <a:p>
            <a:pPr algn="l">
              <a:lnSpc>
                <a:spcPct val="95000"/>
              </a:lnSpc>
            </a:pPr>
            <a:r>
              <a:rPr lang="en-US" altLang="en-US" sz="2400" dirty="0">
                <a:latin typeface="Times New Roman" pitchFamily="18" charset="0"/>
              </a:rPr>
              <a:t>We listen! Call us at 800-590-7850 if we can help in any way.</a:t>
            </a:r>
            <a:endParaRPr lang="en-US" altLang="en-US" sz="2400" b="1" dirty="0">
              <a:latin typeface="Times New Roman" pitchFamily="18" charset="0"/>
            </a:endParaRPr>
          </a:p>
        </p:txBody>
      </p:sp>
      <p:sp>
        <p:nvSpPr>
          <p:cNvPr id="2053" name="Text Box 10"/>
          <p:cNvSpPr txBox="1">
            <a:spLocks noChangeArrowheads="1"/>
          </p:cNvSpPr>
          <p:nvPr/>
        </p:nvSpPr>
        <p:spPr bwMode="auto">
          <a:xfrm>
            <a:off x="3149600" y="2615459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94038" y="26322338"/>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458913"/>
            <a:ext cx="23495000" cy="407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10000" b="1" dirty="0"/>
              <a:t>Title of the Research Study</a:t>
            </a:r>
          </a:p>
          <a:p>
            <a:pPr eaLnBrk="1" hangingPunct="1"/>
            <a:r>
              <a:rPr lang="en-US" altLang="en-US" sz="6000" b="1" dirty="0" err="1"/>
              <a:t>By:Students</a:t>
            </a:r>
            <a:r>
              <a:rPr lang="en-US" altLang="en-US" sz="6000" b="1" dirty="0"/>
              <a:t> Name</a:t>
            </a:r>
          </a:p>
          <a:p>
            <a:pPr eaLnBrk="1" hangingPunct="1"/>
            <a:r>
              <a:rPr lang="en-US" altLang="en-US" sz="6000" b="1" dirty="0"/>
              <a:t>Supervised by: Prof. Dr. … , TA. ……</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6227425" y="30311725"/>
            <a:ext cx="47688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200"/>
              <a:t>Bibliography</a:t>
            </a:r>
          </a:p>
        </p:txBody>
      </p:sp>
      <p:sp>
        <p:nvSpPr>
          <p:cNvPr id="2059" name="Text Box 36"/>
          <p:cNvSpPr txBox="1">
            <a:spLocks noChangeArrowheads="1"/>
          </p:cNvSpPr>
          <p:nvPr/>
        </p:nvSpPr>
        <p:spPr bwMode="auto">
          <a:xfrm>
            <a:off x="714375" y="27656898"/>
            <a:ext cx="11010900" cy="6127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5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500" dirty="0">
              <a:latin typeface="Times New Roman" pitchFamily="18" charset="0"/>
            </a:endParaRPr>
          </a:p>
          <a:p>
            <a:pPr algn="l">
              <a:lnSpc>
                <a:spcPct val="95000"/>
              </a:lnSpc>
            </a:pPr>
            <a:r>
              <a:rPr lang="en-US" altLang="en-US" sz="25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500" b="1" dirty="0">
              <a:latin typeface="Times New Roman" pitchFamily="18" charset="0"/>
            </a:endParaRPr>
          </a:p>
          <a:p>
            <a:pPr algn="l"/>
            <a:endParaRPr lang="en-US" altLang="en-US" sz="1900" dirty="0">
              <a:latin typeface="Times New Roman" pitchFamily="18" charset="0"/>
            </a:endParaRPr>
          </a:p>
        </p:txBody>
      </p:sp>
      <p:sp>
        <p:nvSpPr>
          <p:cNvPr id="2060" name="Text Box 38"/>
          <p:cNvSpPr txBox="1">
            <a:spLocks noChangeArrowheads="1"/>
          </p:cNvSpPr>
          <p:nvPr/>
        </p:nvSpPr>
        <p:spPr bwMode="auto">
          <a:xfrm>
            <a:off x="13276263" y="31577496"/>
            <a:ext cx="10612437" cy="35578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algn="l">
              <a:lnSpc>
                <a:spcPct val="95000"/>
              </a:lnSpc>
              <a:buFontTx/>
              <a:buAutoNum type="arabicPeriod"/>
            </a:pPr>
            <a:r>
              <a:rPr lang="en-US" altLang="en-US" sz="2400" b="1" dirty="0">
                <a:latin typeface="Times New Roman" pitchFamily="18" charset="0"/>
              </a:rPr>
              <a:t>Xxxxxxxxxxxxxxxxxxxxxxxxxxxxxxxxxxxxxxxxxxxxxxxxxxxxxxxxxxxxxxxxxxxxxxxxxxxxxxxxxxxxxxxxxxx</a:t>
            </a:r>
          </a:p>
          <a:p>
            <a:pPr algn="l">
              <a:lnSpc>
                <a:spcPct val="95000"/>
              </a:lnSpc>
              <a:buFontTx/>
              <a:buAutoNum type="arabicPeriod"/>
            </a:pPr>
            <a:r>
              <a:rPr lang="en-US" altLang="en-US" sz="2400" b="1" dirty="0">
                <a:latin typeface="Times New Roman" pitchFamily="18" charset="0"/>
              </a:rPr>
              <a:t>Xxxxxxxxxxxxxxxxxxxxxxxxxxxxxxxxxxxxxxxxxxxxxxxxxxxxxxxxxxxxxxxxxxxxxxxxxxxxxxxxxxxxxxxxxxxx</a:t>
            </a:r>
          </a:p>
          <a:p>
            <a:pPr algn="l">
              <a:lnSpc>
                <a:spcPct val="95000"/>
              </a:lnSpc>
              <a:buFont typeface="Symbol" pitchFamily="18" charset="2"/>
              <a:buAutoNum type="arabicPeriod"/>
            </a:pPr>
            <a:r>
              <a:rPr lang="en-US" altLang="en-US" sz="2400" b="1" dirty="0">
                <a:latin typeface="Times New Roman" pitchFamily="18" charset="0"/>
              </a:rPr>
              <a:t>Xxxxxxxxxxxxxxxxxxxxxxxxxxxxxxxxxxxxxxxxxxxxxxxxxxxxxxxxxxxxxxxxxxxxxxxxxxxxxxxxxxxxxxxxxxxxxxxxxxxxxxxxxxxxxxxxxxxxxxx</a:t>
            </a:r>
          </a:p>
          <a:p>
            <a:pPr algn="l">
              <a:lnSpc>
                <a:spcPct val="95000"/>
              </a:lnSpc>
              <a:buFont typeface="Symbol" pitchFamily="18" charset="2"/>
              <a:buAutoNum type="arabicPeriod"/>
            </a:pPr>
            <a:r>
              <a:rPr lang="en-US" altLang="en-US" sz="2400" b="1" dirty="0">
                <a:latin typeface="Times New Roman" pitchFamily="18" charset="0"/>
              </a:rPr>
              <a:t>Xxxxxxxxxxxxxxxxxxxxxxxxxxxxxxxxxxxxxxxxxxxxxxxxxxxxxxxxxxxxxxxxxxxxxxxxxxxxxxxxxxx</a:t>
            </a:r>
          </a:p>
          <a:p>
            <a:pPr algn="l">
              <a:lnSpc>
                <a:spcPct val="95000"/>
              </a:lnSpc>
              <a:buFont typeface="Symbol" pitchFamily="18" charset="2"/>
              <a:buAutoNum type="arabicPeriod"/>
            </a:pPr>
            <a:endParaRPr lang="en-US" altLang="en-US" sz="2400" b="1" dirty="0">
              <a:latin typeface="Times New Roman" pitchFamily="18" charset="0"/>
            </a:endParaRPr>
          </a:p>
        </p:txBody>
      </p:sp>
      <p:sp>
        <p:nvSpPr>
          <p:cNvPr id="2061" name="Text Box 40"/>
          <p:cNvSpPr txBox="1">
            <a:spLocks noChangeArrowheads="1"/>
          </p:cNvSpPr>
          <p:nvPr/>
        </p:nvSpPr>
        <p:spPr bwMode="auto">
          <a:xfrm>
            <a:off x="13139738" y="27727275"/>
            <a:ext cx="11120437" cy="32069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4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400" dirty="0">
              <a:latin typeface="Times New Roman" pitchFamily="18" charset="0"/>
            </a:endParaRP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94038" y="71786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5" name="Text Box 19"/>
          <p:cNvSpPr txBox="1">
            <a:spLocks noChangeArrowheads="1"/>
          </p:cNvSpPr>
          <p:nvPr/>
        </p:nvSpPr>
        <p:spPr bwMode="auto">
          <a:xfrm>
            <a:off x="13276263" y="14735175"/>
            <a:ext cx="110505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l" eaLnBrk="1" hangingPunct="1">
              <a:lnSpc>
                <a:spcPct val="80000"/>
              </a:lnSpc>
              <a:spcBef>
                <a:spcPct val="50000"/>
              </a:spcBef>
              <a:buFont typeface="Arial" charset="0"/>
              <a:buChar char="•"/>
            </a:pPr>
            <a:r>
              <a:rPr lang="en-US" altLang="en-US" sz="2800" dirty="0"/>
              <a:t>XXXXXXXXXXXXXXXXXXXXXXXXXXXXX</a:t>
            </a:r>
          </a:p>
          <a:p>
            <a:pPr algn="l" eaLnBrk="1" hangingPunct="1">
              <a:lnSpc>
                <a:spcPct val="80000"/>
              </a:lnSpc>
              <a:spcBef>
                <a:spcPct val="50000"/>
              </a:spcBef>
              <a:buFont typeface="Arial" charset="0"/>
              <a:buChar char="•"/>
            </a:pPr>
            <a:r>
              <a:rPr lang="en-US" altLang="en-US" sz="2800" dirty="0"/>
              <a:t>XXXXXXXXXXXXXXXXXXXXXXXXXXXXX</a:t>
            </a:r>
          </a:p>
          <a:p>
            <a:pPr algn="l" eaLnBrk="1" hangingPunct="1">
              <a:lnSpc>
                <a:spcPct val="80000"/>
              </a:lnSpc>
              <a:spcBef>
                <a:spcPct val="50000"/>
              </a:spcBef>
              <a:buFont typeface="Arial" charset="0"/>
              <a:buChar char="•"/>
            </a:pPr>
            <a:r>
              <a:rPr lang="en-US" altLang="en-US" sz="2800" dirty="0"/>
              <a:t>XXXXXXXXXXXXXXXXXXXXXXXXXXXX</a:t>
            </a:r>
          </a:p>
          <a:p>
            <a:pPr algn="l" eaLnBrk="1" hangingPunct="1">
              <a:lnSpc>
                <a:spcPct val="80000"/>
              </a:lnSpc>
              <a:spcBef>
                <a:spcPct val="50000"/>
              </a:spcBef>
              <a:buFont typeface="Arial" charset="0"/>
              <a:buChar char="•"/>
            </a:pPr>
            <a:r>
              <a:rPr lang="en-US" altLang="en-US" sz="2800" dirty="0"/>
              <a:t>XXXXXXXXXXXXXXXXXXXXXXXXXXXXXXX</a:t>
            </a:r>
          </a:p>
          <a:p>
            <a:pPr algn="l" eaLnBrk="1" hangingPunct="1">
              <a:lnSpc>
                <a:spcPct val="80000"/>
              </a:lnSpc>
              <a:spcBef>
                <a:spcPct val="50000"/>
              </a:spcBef>
              <a:buFont typeface="Arial" charset="0"/>
              <a:buChar char="•"/>
            </a:pPr>
            <a:r>
              <a:rPr lang="en-US" altLang="en-US" sz="2800" dirty="0"/>
              <a:t>XXXXXXXXXXXXXXXXXXXXXXXXXXXXXXXXX</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2067"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3975" y="7842250"/>
            <a:ext cx="41910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5">
            <a:hlinkClick r:id="rId3"/>
          </p:cNvPr>
          <p:cNvPicPr>
            <a:picLocks noChangeAspect="1"/>
          </p:cNvPicPr>
          <p:nvPr/>
        </p:nvPicPr>
        <p:blipFill>
          <a:blip r:embed="rId5">
            <a:extLst>
              <a:ext uri="{28A0092B-C50C-407E-A947-70E740481C1C}">
                <a14:useLocalDpi xmlns:a14="http://schemas.microsoft.com/office/drawing/2010/main" val="0"/>
              </a:ext>
            </a:extLst>
          </a:blip>
          <a:srcRect l="12787"/>
          <a:stretch>
            <a:fillRect/>
          </a:stretch>
        </p:blipFill>
        <p:spPr bwMode="auto">
          <a:xfrm>
            <a:off x="18241963" y="8972550"/>
            <a:ext cx="47371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graphicFrame>
        <p:nvGraphicFramePr>
          <p:cNvPr id="2" name="Table 1">
            <a:extLst>
              <a:ext uri="{FF2B5EF4-FFF2-40B4-BE49-F238E27FC236}">
                <a16:creationId xmlns:a16="http://schemas.microsoft.com/office/drawing/2014/main" id="{DB6BBF59-5462-E614-6979-4597F5D89A6F}"/>
              </a:ext>
            </a:extLst>
          </p:cNvPr>
          <p:cNvGraphicFramePr>
            <a:graphicFrameLocks noGrp="1"/>
          </p:cNvGraphicFramePr>
          <p:nvPr>
            <p:extLst>
              <p:ext uri="{D42A27DB-BD31-4B8C-83A1-F6EECF244321}">
                <p14:modId xmlns:p14="http://schemas.microsoft.com/office/powerpoint/2010/main" val="2980059565"/>
              </p:ext>
            </p:extLst>
          </p:nvPr>
        </p:nvGraphicFramePr>
        <p:xfrm>
          <a:off x="13375217" y="18366105"/>
          <a:ext cx="9733492" cy="1112520"/>
        </p:xfrm>
        <a:graphic>
          <a:graphicData uri="http://schemas.openxmlformats.org/drawingml/2006/table">
            <a:tbl>
              <a:tblPr firstRow="1" bandRow="1">
                <a:tableStyleId>{5C22544A-7EE6-4342-B048-85BDC9FD1C3A}</a:tableStyleId>
              </a:tblPr>
              <a:tblGrid>
                <a:gridCol w="2433373">
                  <a:extLst>
                    <a:ext uri="{9D8B030D-6E8A-4147-A177-3AD203B41FA5}">
                      <a16:colId xmlns:a16="http://schemas.microsoft.com/office/drawing/2014/main" val="2569859845"/>
                    </a:ext>
                  </a:extLst>
                </a:gridCol>
                <a:gridCol w="2433373">
                  <a:extLst>
                    <a:ext uri="{9D8B030D-6E8A-4147-A177-3AD203B41FA5}">
                      <a16:colId xmlns:a16="http://schemas.microsoft.com/office/drawing/2014/main" val="1711718782"/>
                    </a:ext>
                  </a:extLst>
                </a:gridCol>
                <a:gridCol w="2433373">
                  <a:extLst>
                    <a:ext uri="{9D8B030D-6E8A-4147-A177-3AD203B41FA5}">
                      <a16:colId xmlns:a16="http://schemas.microsoft.com/office/drawing/2014/main" val="568955502"/>
                    </a:ext>
                  </a:extLst>
                </a:gridCol>
                <a:gridCol w="2433373">
                  <a:extLst>
                    <a:ext uri="{9D8B030D-6E8A-4147-A177-3AD203B41FA5}">
                      <a16:colId xmlns:a16="http://schemas.microsoft.com/office/drawing/2014/main" val="2734762207"/>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07144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2884952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65047190"/>
                  </a:ext>
                </a:extLst>
              </a:tr>
            </a:tbl>
          </a:graphicData>
        </a:graphic>
      </p:graphicFrame>
      <p:sp>
        <p:nvSpPr>
          <p:cNvPr id="3" name="Text Box 19">
            <a:extLst>
              <a:ext uri="{FF2B5EF4-FFF2-40B4-BE49-F238E27FC236}">
                <a16:creationId xmlns:a16="http://schemas.microsoft.com/office/drawing/2014/main" id="{8D53FFB1-D23F-D80B-87BD-F87D4831301D}"/>
              </a:ext>
            </a:extLst>
          </p:cNvPr>
          <p:cNvSpPr txBox="1">
            <a:spLocks noChangeArrowheads="1"/>
          </p:cNvSpPr>
          <p:nvPr/>
        </p:nvSpPr>
        <p:spPr bwMode="auto">
          <a:xfrm>
            <a:off x="13375217" y="17766253"/>
            <a:ext cx="1105058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800" dirty="0"/>
              <a:t>Table I: Results of ………………….</a:t>
            </a:r>
          </a:p>
        </p:txBody>
      </p:sp>
      <p:sp>
        <p:nvSpPr>
          <p:cNvPr id="4" name="Text Box 19">
            <a:extLst>
              <a:ext uri="{FF2B5EF4-FFF2-40B4-BE49-F238E27FC236}">
                <a16:creationId xmlns:a16="http://schemas.microsoft.com/office/drawing/2014/main" id="{357BC45E-4094-98B3-440B-A3A562CDEFF6}"/>
              </a:ext>
            </a:extLst>
          </p:cNvPr>
          <p:cNvSpPr txBox="1">
            <a:spLocks noChangeArrowheads="1"/>
          </p:cNvSpPr>
          <p:nvPr/>
        </p:nvSpPr>
        <p:spPr bwMode="auto">
          <a:xfrm>
            <a:off x="13222024" y="13376683"/>
            <a:ext cx="1105058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800" dirty="0"/>
              <a:t>Figure 1 . ………………….</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637</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Hala Moshir Ebeid</cp:lastModifiedBy>
  <cp:revision>32</cp:revision>
  <dcterms:created xsi:type="dcterms:W3CDTF">2008-12-04T00:20:37Z</dcterms:created>
  <dcterms:modified xsi:type="dcterms:W3CDTF">2024-06-23T10:54:15Z</dcterms:modified>
</cp:coreProperties>
</file>