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79" r:id="rId15"/>
    <p:sldId id="268" r:id="rId16"/>
    <p:sldId id="282" r:id="rId17"/>
    <p:sldId id="281" r:id="rId18"/>
    <p:sldId id="284" r:id="rId19"/>
    <p:sldId id="285" r:id="rId20"/>
    <p:sldId id="286" r:id="rId21"/>
    <p:sldId id="287" r:id="rId22"/>
    <p:sldId id="288" r:id="rId23"/>
    <p:sldId id="289" r:id="rId24"/>
    <p:sldId id="290" r:id="rId25"/>
    <p:sldId id="269" r:id="rId26"/>
    <p:sldId id="270" r:id="rId27"/>
    <p:sldId id="271" r:id="rId28"/>
    <p:sldId id="272" r:id="rId29"/>
    <p:sldId id="273" r:id="rId30"/>
    <p:sldId id="274" r:id="rId31"/>
    <p:sldId id="275" r:id="rId32"/>
    <p:sldId id="276"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94660"/>
  </p:normalViewPr>
  <p:slideViewPr>
    <p:cSldViewPr snapToGrid="0">
      <p:cViewPr>
        <p:scale>
          <a:sx n="66" d="100"/>
          <a:sy n="66" d="100"/>
        </p:scale>
        <p:origin x="8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B0E91-4E14-449D-8A1C-05AAC261FC05}"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49835-0325-4176-BC8D-39B7610CB6B7}" type="slidenum">
              <a:rPr lang="en-US" smtClean="0"/>
              <a:t>‹#›</a:t>
            </a:fld>
            <a:endParaRPr lang="en-US"/>
          </a:p>
        </p:txBody>
      </p:sp>
    </p:spTree>
    <p:extLst>
      <p:ext uri="{BB962C8B-B14F-4D97-AF65-F5344CB8AC3E}">
        <p14:creationId xmlns:p14="http://schemas.microsoft.com/office/powerpoint/2010/main" val="254017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E49835-0325-4176-BC8D-39B7610CB6B7}" type="slidenum">
              <a:rPr lang="en-US" smtClean="0"/>
              <a:t>15</a:t>
            </a:fld>
            <a:endParaRPr lang="en-US"/>
          </a:p>
        </p:txBody>
      </p:sp>
    </p:spTree>
    <p:extLst>
      <p:ext uri="{BB962C8B-B14F-4D97-AF65-F5344CB8AC3E}">
        <p14:creationId xmlns:p14="http://schemas.microsoft.com/office/powerpoint/2010/main" val="229166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5793-1EB1-E919-5662-C6C2B19FA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C11FCD-EC7E-3616-DE69-8C403B57B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9F3828-659C-C1E6-146A-892E6586F456}"/>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5" name="Footer Placeholder 4">
            <a:extLst>
              <a:ext uri="{FF2B5EF4-FFF2-40B4-BE49-F238E27FC236}">
                <a16:creationId xmlns:a16="http://schemas.microsoft.com/office/drawing/2014/main" id="{FAC8DAF5-7180-0EFF-F855-F99B306B5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115C0-49F1-E1A9-807B-9A83B396E0C6}"/>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64201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3156-27DD-659E-FA91-E3B59F04A2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F2644E-AD51-AA86-2FB0-FBDB88A06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7FDF-7600-CF14-B80C-B739051B44C2}"/>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5" name="Footer Placeholder 4">
            <a:extLst>
              <a:ext uri="{FF2B5EF4-FFF2-40B4-BE49-F238E27FC236}">
                <a16:creationId xmlns:a16="http://schemas.microsoft.com/office/drawing/2014/main" id="{7F282664-3639-442E-7200-FA87703A7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597E0-96B4-1A63-90F8-0CF84081137B}"/>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290083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3AA52-50D0-8168-60B7-BA58C9FFDD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F4A09-1253-99DE-EC6D-5E088DCDB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511A3-BF21-8135-7F9B-CF3868599DDE}"/>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5" name="Footer Placeholder 4">
            <a:extLst>
              <a:ext uri="{FF2B5EF4-FFF2-40B4-BE49-F238E27FC236}">
                <a16:creationId xmlns:a16="http://schemas.microsoft.com/office/drawing/2014/main" id="{9F1CEE66-229C-30AA-AC23-2631F49FE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A56B1-A94B-8DF1-A2E7-5DC6C500223F}"/>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9876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2819-10E0-7D38-EFF8-53A72D04C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017CF7-3598-83C8-AD27-371DFE1BD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E55A6-1236-9C7C-BA5C-21292B73E675}"/>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5" name="Footer Placeholder 4">
            <a:extLst>
              <a:ext uri="{FF2B5EF4-FFF2-40B4-BE49-F238E27FC236}">
                <a16:creationId xmlns:a16="http://schemas.microsoft.com/office/drawing/2014/main" id="{DF09FF39-FED9-5158-0B44-AB5F4D071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472C5-EF0B-39B0-3F3A-15BF86CAB100}"/>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131050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D794-EBAF-3833-0110-FE72A66B7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70F65-CBA8-22AC-2B10-3A92D81CAA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393EA9-482C-4401-D11A-988814BECF10}"/>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5" name="Footer Placeholder 4">
            <a:extLst>
              <a:ext uri="{FF2B5EF4-FFF2-40B4-BE49-F238E27FC236}">
                <a16:creationId xmlns:a16="http://schemas.microsoft.com/office/drawing/2014/main" id="{B400D266-BAA5-3808-8C93-BEB848F8F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1E750-530A-8516-DC6D-63F27BAA2019}"/>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173585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2E51-5BCA-997E-499A-89F48E5F4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14B26-A72F-BD3F-16B4-CC9C721D46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BACB40-E045-E2D3-141F-CD302CF29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5C20C-2718-624F-83D4-6EDF9DDAF81C}"/>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6" name="Footer Placeholder 5">
            <a:extLst>
              <a:ext uri="{FF2B5EF4-FFF2-40B4-BE49-F238E27FC236}">
                <a16:creationId xmlns:a16="http://schemas.microsoft.com/office/drawing/2014/main" id="{023A54B3-7695-86F3-2949-EF75DFB89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6BB24-8241-1C2D-3146-E6C09503E11B}"/>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429101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9D0B-9A79-5B77-1A06-22B277C44E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907CF-E9CA-BB89-02D6-DCE225C16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DFF06-9A87-B1D4-9988-C64851F99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5EE81-91CE-D581-A474-7BE20CBDA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C95340-3E5F-8EDD-4671-6B0FB20B2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C4FA3-A160-3EBC-881C-C4F7D28E7F05}"/>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8" name="Footer Placeholder 7">
            <a:extLst>
              <a:ext uri="{FF2B5EF4-FFF2-40B4-BE49-F238E27FC236}">
                <a16:creationId xmlns:a16="http://schemas.microsoft.com/office/drawing/2014/main" id="{EE37A595-F1EC-4311-0D30-EC78D47AA2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9E434-AEE6-3529-FEFF-4EF870B89100}"/>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297329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AA10-3D8C-E81A-3AC3-5774A8F1FE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6E2DA-B559-C209-5DDC-74C235128A20}"/>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4" name="Footer Placeholder 3">
            <a:extLst>
              <a:ext uri="{FF2B5EF4-FFF2-40B4-BE49-F238E27FC236}">
                <a16:creationId xmlns:a16="http://schemas.microsoft.com/office/drawing/2014/main" id="{416EB7DC-D294-63D5-71F9-F9D38C79E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7F680-5813-086B-478D-249F20D2A1DA}"/>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1081461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6F706-F3C6-299A-AB2F-C081AD106611}"/>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3" name="Footer Placeholder 2">
            <a:extLst>
              <a:ext uri="{FF2B5EF4-FFF2-40B4-BE49-F238E27FC236}">
                <a16:creationId xmlns:a16="http://schemas.microsoft.com/office/drawing/2014/main" id="{38D98A14-1968-A960-AF6B-9F34F2F0F0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EC0F4-B09F-C460-6C22-D8B3D9F3B3DB}"/>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159823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53EC-A89E-9C1E-29E0-D98F98268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256E68-7394-8273-CA9E-B9D73CEAEF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1BC579-A4BD-A50E-E444-F43C813E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27419-A622-B203-9BC3-280D031D70A3}"/>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6" name="Footer Placeholder 5">
            <a:extLst>
              <a:ext uri="{FF2B5EF4-FFF2-40B4-BE49-F238E27FC236}">
                <a16:creationId xmlns:a16="http://schemas.microsoft.com/office/drawing/2014/main" id="{91A5AA6C-08E5-27D8-B072-C310DA02C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F7EE27-F01E-D7A6-B891-C94435B11828}"/>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271544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8609-A286-0BE3-3388-F860BD1F2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FE3B52-78AF-A763-ED25-EC5067280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426BDC-0046-6595-CCF4-818B3F680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A4453-B098-8923-543F-5E204D6404ED}"/>
              </a:ext>
            </a:extLst>
          </p:cNvPr>
          <p:cNvSpPr>
            <a:spLocks noGrp="1"/>
          </p:cNvSpPr>
          <p:nvPr>
            <p:ph type="dt" sz="half" idx="10"/>
          </p:nvPr>
        </p:nvSpPr>
        <p:spPr/>
        <p:txBody>
          <a:bodyPr/>
          <a:lstStyle/>
          <a:p>
            <a:fld id="{4581A378-06A4-43F9-9E49-B8C2512BCB9B}" type="datetimeFigureOut">
              <a:rPr lang="en-US" smtClean="0"/>
              <a:t>11/27/2024</a:t>
            </a:fld>
            <a:endParaRPr lang="en-US"/>
          </a:p>
        </p:txBody>
      </p:sp>
      <p:sp>
        <p:nvSpPr>
          <p:cNvPr id="6" name="Footer Placeholder 5">
            <a:extLst>
              <a:ext uri="{FF2B5EF4-FFF2-40B4-BE49-F238E27FC236}">
                <a16:creationId xmlns:a16="http://schemas.microsoft.com/office/drawing/2014/main" id="{93AFB3F1-1F4F-E809-C700-F59F95D05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94EB6-10E9-93AC-56C6-5D778B627883}"/>
              </a:ext>
            </a:extLst>
          </p:cNvPr>
          <p:cNvSpPr>
            <a:spLocks noGrp="1"/>
          </p:cNvSpPr>
          <p:nvPr>
            <p:ph type="sldNum" sz="quarter" idx="12"/>
          </p:nvPr>
        </p:nvSpPr>
        <p:spPr/>
        <p:txBody>
          <a:bodyPr/>
          <a:lstStyle/>
          <a:p>
            <a:fld id="{D6B8455D-1E48-4685-B6A7-7AEFB7B46444}" type="slidenum">
              <a:rPr lang="en-US" smtClean="0"/>
              <a:t>‹#›</a:t>
            </a:fld>
            <a:endParaRPr lang="en-US"/>
          </a:p>
        </p:txBody>
      </p:sp>
    </p:spTree>
    <p:extLst>
      <p:ext uri="{BB962C8B-B14F-4D97-AF65-F5344CB8AC3E}">
        <p14:creationId xmlns:p14="http://schemas.microsoft.com/office/powerpoint/2010/main" val="15858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F57AD-9AD6-C0FD-9970-591AFB91A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26243-9382-CB05-D5C0-129430498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D79B1-513C-2F22-2C8C-74339E93A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1A378-06A4-43F9-9E49-B8C2512BCB9B}" type="datetimeFigureOut">
              <a:rPr lang="en-US" smtClean="0"/>
              <a:t>11/27/2024</a:t>
            </a:fld>
            <a:endParaRPr lang="en-US"/>
          </a:p>
        </p:txBody>
      </p:sp>
      <p:sp>
        <p:nvSpPr>
          <p:cNvPr id="5" name="Footer Placeholder 4">
            <a:extLst>
              <a:ext uri="{FF2B5EF4-FFF2-40B4-BE49-F238E27FC236}">
                <a16:creationId xmlns:a16="http://schemas.microsoft.com/office/drawing/2014/main" id="{7D3C45BF-F779-AAB7-9059-20BC9C544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7FF30D-7BDD-4DD4-165E-E308F3CF5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8455D-1E48-4685-B6A7-7AEFB7B46444}" type="slidenum">
              <a:rPr lang="en-US" smtClean="0"/>
              <a:t>‹#›</a:t>
            </a:fld>
            <a:endParaRPr lang="en-US"/>
          </a:p>
        </p:txBody>
      </p:sp>
    </p:spTree>
    <p:extLst>
      <p:ext uri="{BB962C8B-B14F-4D97-AF65-F5344CB8AC3E}">
        <p14:creationId xmlns:p14="http://schemas.microsoft.com/office/powerpoint/2010/main" val="237574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3B0A6A-E502-1637-D9F5-09A9AFBC9980}"/>
              </a:ext>
            </a:extLst>
          </p:cNvPr>
          <p:cNvSpPr/>
          <p:nvPr/>
        </p:nvSpPr>
        <p:spPr>
          <a:xfrm>
            <a:off x="-1" y="0"/>
            <a:ext cx="12192001"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Castellar" panose="020A0402060406010301" pitchFamily="18" charset="0"/>
              </a:rPr>
              <a:t>RENT A CAR SYSTEM</a:t>
            </a:r>
          </a:p>
        </p:txBody>
      </p:sp>
      <p:sp>
        <p:nvSpPr>
          <p:cNvPr id="5" name="TextBox 4">
            <a:extLst>
              <a:ext uri="{FF2B5EF4-FFF2-40B4-BE49-F238E27FC236}">
                <a16:creationId xmlns:a16="http://schemas.microsoft.com/office/drawing/2014/main" id="{5BCF9D1E-9CCC-6E63-9BC5-65B9AF8CA167}"/>
              </a:ext>
            </a:extLst>
          </p:cNvPr>
          <p:cNvSpPr txBox="1"/>
          <p:nvPr/>
        </p:nvSpPr>
        <p:spPr>
          <a:xfrm>
            <a:off x="4821740" y="4034970"/>
            <a:ext cx="2548518" cy="461665"/>
          </a:xfrm>
          <a:prstGeom prst="rect">
            <a:avLst/>
          </a:prstGeom>
          <a:noFill/>
        </p:spPr>
        <p:txBody>
          <a:bodyPr wrap="none" rtlCol="0">
            <a:spAutoFit/>
          </a:bodyPr>
          <a:lstStyle/>
          <a:p>
            <a:r>
              <a:rPr lang="en-US" sz="2400" dirty="0">
                <a:solidFill>
                  <a:schemeClr val="bg1"/>
                </a:solidFill>
                <a:latin typeface="+mj-lt"/>
              </a:rPr>
              <a:t>BY AHMED RASHID</a:t>
            </a:r>
          </a:p>
        </p:txBody>
      </p:sp>
      <p:sp>
        <p:nvSpPr>
          <p:cNvPr id="6" name="TextBox 5">
            <a:extLst>
              <a:ext uri="{FF2B5EF4-FFF2-40B4-BE49-F238E27FC236}">
                <a16:creationId xmlns:a16="http://schemas.microsoft.com/office/drawing/2014/main" id="{B8289471-724A-FB36-897D-BDB4B513D59D}"/>
              </a:ext>
            </a:extLst>
          </p:cNvPr>
          <p:cNvSpPr txBox="1"/>
          <p:nvPr/>
        </p:nvSpPr>
        <p:spPr>
          <a:xfrm>
            <a:off x="3113967" y="4753988"/>
            <a:ext cx="5964069" cy="1846659"/>
          </a:xfrm>
          <a:prstGeom prst="rect">
            <a:avLst/>
          </a:prstGeom>
          <a:noFill/>
        </p:spPr>
        <p:txBody>
          <a:bodyPr wrap="none" rtlCol="0">
            <a:spAutoFit/>
          </a:bodyPr>
          <a:lstStyle/>
          <a:p>
            <a:pPr algn="ctr">
              <a:buFont typeface="Arial" panose="020B0604020202020204" pitchFamily="34" charset="0"/>
              <a:buChar char="•"/>
            </a:pPr>
            <a:r>
              <a:rPr lang="en-US" sz="2400" b="1" dirty="0">
                <a:solidFill>
                  <a:schemeClr val="bg1"/>
                </a:solidFill>
              </a:rPr>
              <a:t>Core Features</a:t>
            </a:r>
            <a:r>
              <a:rPr lang="en-US" sz="2400" dirty="0">
                <a:solidFill>
                  <a:schemeClr val="bg1"/>
                </a:solidFill>
              </a:rPr>
              <a:t>: </a:t>
            </a:r>
          </a:p>
          <a:p>
            <a:pPr algn="ctr">
              <a:buFont typeface="Arial" panose="020B0604020202020204" pitchFamily="34" charset="0"/>
              <a:buChar char="•"/>
            </a:pPr>
            <a:r>
              <a:rPr lang="en-US" sz="2400" dirty="0">
                <a:solidFill>
                  <a:schemeClr val="bg1"/>
                </a:solidFill>
              </a:rPr>
              <a:t>Admin Login</a:t>
            </a:r>
          </a:p>
          <a:p>
            <a:pPr algn="ctr">
              <a:buFont typeface="Arial" panose="020B0604020202020204" pitchFamily="34" charset="0"/>
              <a:buChar char="•"/>
            </a:pPr>
            <a:r>
              <a:rPr lang="en-US" sz="2400" dirty="0">
                <a:solidFill>
                  <a:schemeClr val="bg1"/>
                </a:solidFill>
              </a:rPr>
              <a:t>Add, Remove, Edit, Rent, and Return Cars ETC</a:t>
            </a:r>
          </a:p>
          <a:p>
            <a:pPr algn="ctr">
              <a:buFont typeface="Arial" panose="020B0604020202020204" pitchFamily="34" charset="0"/>
              <a:buChar char="•"/>
            </a:pPr>
            <a:r>
              <a:rPr lang="en-US" sz="2400" dirty="0">
                <a:solidFill>
                  <a:schemeClr val="bg1"/>
                </a:solidFill>
              </a:rPr>
              <a:t>Categorization: Economy &amp; Luxury</a:t>
            </a:r>
          </a:p>
          <a:p>
            <a:endParaRPr lang="en-US" dirty="0"/>
          </a:p>
        </p:txBody>
      </p:sp>
    </p:spTree>
    <p:extLst>
      <p:ext uri="{BB962C8B-B14F-4D97-AF65-F5344CB8AC3E}">
        <p14:creationId xmlns:p14="http://schemas.microsoft.com/office/powerpoint/2010/main" val="125997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DAA4-5515-3E4B-80C3-C46F6E158C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BB533F-6305-240C-7DF5-4B858B5D571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8B9EFE3-F4C3-B23E-5995-643658C5C75C}"/>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72651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F05A-875A-30C7-0919-0C9F303682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0B04AA-DCC1-E7D0-8880-C2CCADFB406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3D4E48C-F869-80B2-579D-6869FB1B15C9}"/>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89836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ABD8-45A4-66CC-7854-768884D9EB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81F89-5C68-36D5-BC89-5F457DA87EE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62B7E45-0AD6-3082-9D8F-BB72D94EE0A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3521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6106-8CD6-2769-F7DD-CE58700B49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794BFD-2A22-2F70-E7ED-A00D1628BB0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247C7AC-C048-D0D3-8D6B-70C9E5CDC994}"/>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41929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3FE8-5939-B963-71B2-B50A91E4E9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55F11E-4374-B7FF-23B8-7E183A9A9EF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24C96E8-4FB9-678D-CB5C-6DFDD8AE0EE1}"/>
              </a:ext>
            </a:extLst>
          </p:cNvPr>
          <p:cNvPicPr>
            <a:picLocks noChangeAspect="1"/>
          </p:cNvPicPr>
          <p:nvPr/>
        </p:nvPicPr>
        <p:blipFill>
          <a:blip r:embed="rId2"/>
          <a:stretch>
            <a:fillRect/>
          </a:stretch>
        </p:blipFill>
        <p:spPr>
          <a:xfrm>
            <a:off x="0" y="-225083"/>
            <a:ext cx="12192000" cy="7230794"/>
          </a:xfrm>
          <a:prstGeom prst="rect">
            <a:avLst/>
          </a:prstGeom>
        </p:spPr>
      </p:pic>
    </p:spTree>
    <p:extLst>
      <p:ext uri="{BB962C8B-B14F-4D97-AF65-F5344CB8AC3E}">
        <p14:creationId xmlns:p14="http://schemas.microsoft.com/office/powerpoint/2010/main" val="342570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E797-5298-AC41-FD30-52E7A7C83E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AD2783-97F1-6BF7-4199-C7F0C4490A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D061858-E19B-06ED-CDBE-1C2834BBD23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917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C6D8D-BD38-518A-B7CA-1D94B6DF795B}"/>
              </a:ext>
            </a:extLst>
          </p:cNvPr>
          <p:cNvPicPr>
            <a:picLocks noChangeAspect="1"/>
          </p:cNvPicPr>
          <p:nvPr/>
        </p:nvPicPr>
        <p:blipFill>
          <a:blip r:embed="rId2"/>
          <a:stretch>
            <a:fillRect/>
          </a:stretch>
        </p:blipFill>
        <p:spPr>
          <a:xfrm>
            <a:off x="0" y="0"/>
            <a:ext cx="4791075" cy="5972175"/>
          </a:xfrm>
          <a:prstGeom prst="rect">
            <a:avLst/>
          </a:prstGeom>
        </p:spPr>
      </p:pic>
      <p:sp>
        <p:nvSpPr>
          <p:cNvPr id="6" name="Rectangle 5">
            <a:extLst>
              <a:ext uri="{FF2B5EF4-FFF2-40B4-BE49-F238E27FC236}">
                <a16:creationId xmlns:a16="http://schemas.microsoft.com/office/drawing/2014/main" id="{63213A05-BEE2-2BE2-D27D-2DF0A669BE05}"/>
              </a:ext>
            </a:extLst>
          </p:cNvPr>
          <p:cNvSpPr/>
          <p:nvPr/>
        </p:nvSpPr>
        <p:spPr>
          <a:xfrm>
            <a:off x="0" y="508000"/>
            <a:ext cx="2002971" cy="18868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8" name="Picture 7">
            <a:extLst>
              <a:ext uri="{FF2B5EF4-FFF2-40B4-BE49-F238E27FC236}">
                <a16:creationId xmlns:a16="http://schemas.microsoft.com/office/drawing/2014/main" id="{3B485AAC-CD43-8C11-F6A2-5056B36AC175}"/>
              </a:ext>
            </a:extLst>
          </p:cNvPr>
          <p:cNvPicPr>
            <a:picLocks noChangeAspect="1"/>
          </p:cNvPicPr>
          <p:nvPr/>
        </p:nvPicPr>
        <p:blipFill>
          <a:blip r:embed="rId3"/>
          <a:stretch>
            <a:fillRect/>
          </a:stretch>
        </p:blipFill>
        <p:spPr>
          <a:xfrm>
            <a:off x="5428342" y="149225"/>
            <a:ext cx="3286125" cy="2495550"/>
          </a:xfrm>
          <a:prstGeom prst="rect">
            <a:avLst/>
          </a:prstGeom>
        </p:spPr>
      </p:pic>
      <p:cxnSp>
        <p:nvCxnSpPr>
          <p:cNvPr id="10" name="Straight Arrow Connector 9">
            <a:extLst>
              <a:ext uri="{FF2B5EF4-FFF2-40B4-BE49-F238E27FC236}">
                <a16:creationId xmlns:a16="http://schemas.microsoft.com/office/drawing/2014/main" id="{6BD75A29-8784-2B4F-B77C-4669841BCB91}"/>
              </a:ext>
            </a:extLst>
          </p:cNvPr>
          <p:cNvCxnSpPr>
            <a:cxnSpLocks/>
          </p:cNvCxnSpPr>
          <p:nvPr/>
        </p:nvCxnSpPr>
        <p:spPr>
          <a:xfrm flipV="1">
            <a:off x="1739900" y="275771"/>
            <a:ext cx="3688442" cy="3147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3C6D2AF0-D035-1743-CE9D-E09750472A14}"/>
              </a:ext>
            </a:extLst>
          </p:cNvPr>
          <p:cNvSpPr/>
          <p:nvPr/>
        </p:nvSpPr>
        <p:spPr>
          <a:xfrm>
            <a:off x="8989255" y="149225"/>
            <a:ext cx="3150583" cy="2495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Chooseoption</a:t>
            </a:r>
            <a:r>
              <a:rPr lang="en-US" dirty="0"/>
              <a:t>() method from utils is called which return a user input from 1 through 9 based on which a case is selected</a:t>
            </a:r>
          </a:p>
        </p:txBody>
      </p:sp>
    </p:spTree>
    <p:extLst>
      <p:ext uri="{BB962C8B-B14F-4D97-AF65-F5344CB8AC3E}">
        <p14:creationId xmlns:p14="http://schemas.microsoft.com/office/powerpoint/2010/main" val="417715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48B1-DB04-8829-65F5-5A46ECDB2DC0}"/>
              </a:ext>
            </a:extLst>
          </p:cNvPr>
          <p:cNvSpPr>
            <a:spLocks noGrp="1"/>
          </p:cNvSpPr>
          <p:nvPr>
            <p:ph type="title"/>
          </p:nvPr>
        </p:nvSpPr>
        <p:spPr>
          <a:xfrm>
            <a:off x="5187043" y="-404132"/>
            <a:ext cx="1817914" cy="1325563"/>
          </a:xfrm>
        </p:spPr>
        <p:txBody>
          <a:bodyPr/>
          <a:lstStyle/>
          <a:p>
            <a:r>
              <a:rPr lang="en-US" dirty="0"/>
              <a:t>CASE 1</a:t>
            </a:r>
          </a:p>
        </p:txBody>
      </p:sp>
      <p:pic>
        <p:nvPicPr>
          <p:cNvPr id="5" name="Picture 4">
            <a:extLst>
              <a:ext uri="{FF2B5EF4-FFF2-40B4-BE49-F238E27FC236}">
                <a16:creationId xmlns:a16="http://schemas.microsoft.com/office/drawing/2014/main" id="{4ACC0AAA-584B-0F8C-6731-07DE83861AB6}"/>
              </a:ext>
            </a:extLst>
          </p:cNvPr>
          <p:cNvPicPr>
            <a:picLocks noChangeAspect="1"/>
          </p:cNvPicPr>
          <p:nvPr/>
        </p:nvPicPr>
        <p:blipFill>
          <a:blip r:embed="rId2"/>
          <a:stretch>
            <a:fillRect/>
          </a:stretch>
        </p:blipFill>
        <p:spPr>
          <a:xfrm>
            <a:off x="0" y="0"/>
            <a:ext cx="3889829" cy="4848753"/>
          </a:xfrm>
          <a:prstGeom prst="rect">
            <a:avLst/>
          </a:prstGeom>
        </p:spPr>
      </p:pic>
      <p:pic>
        <p:nvPicPr>
          <p:cNvPr id="7" name="Picture 6">
            <a:extLst>
              <a:ext uri="{FF2B5EF4-FFF2-40B4-BE49-F238E27FC236}">
                <a16:creationId xmlns:a16="http://schemas.microsoft.com/office/drawing/2014/main" id="{23AA90B9-30F9-B99C-62ED-15C1FF73973B}"/>
              </a:ext>
            </a:extLst>
          </p:cNvPr>
          <p:cNvPicPr>
            <a:picLocks noChangeAspect="1"/>
          </p:cNvPicPr>
          <p:nvPr/>
        </p:nvPicPr>
        <p:blipFill>
          <a:blip r:embed="rId3"/>
          <a:stretch>
            <a:fillRect/>
          </a:stretch>
        </p:blipFill>
        <p:spPr>
          <a:xfrm>
            <a:off x="4291064" y="533400"/>
            <a:ext cx="4724400" cy="2895600"/>
          </a:xfrm>
          <a:prstGeom prst="rect">
            <a:avLst/>
          </a:prstGeom>
        </p:spPr>
      </p:pic>
      <p:sp>
        <p:nvSpPr>
          <p:cNvPr id="8" name="Rectangle 7">
            <a:extLst>
              <a:ext uri="{FF2B5EF4-FFF2-40B4-BE49-F238E27FC236}">
                <a16:creationId xmlns:a16="http://schemas.microsoft.com/office/drawing/2014/main" id="{52DA3524-CE8E-794D-9943-E6F89B80AB33}"/>
              </a:ext>
            </a:extLst>
          </p:cNvPr>
          <p:cNvSpPr/>
          <p:nvPr/>
        </p:nvSpPr>
        <p:spPr>
          <a:xfrm>
            <a:off x="327660" y="632460"/>
            <a:ext cx="937260" cy="1676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61627117-B2D0-5487-67B1-0928AAD381E0}"/>
              </a:ext>
            </a:extLst>
          </p:cNvPr>
          <p:cNvCxnSpPr>
            <a:stCxn id="8" idx="3"/>
            <a:endCxn id="7" idx="1"/>
          </p:cNvCxnSpPr>
          <p:nvPr/>
        </p:nvCxnSpPr>
        <p:spPr>
          <a:xfrm>
            <a:off x="1264920" y="716280"/>
            <a:ext cx="3026144" cy="126492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CDA20DE-DC79-4B87-8028-3A0245699B18}"/>
              </a:ext>
            </a:extLst>
          </p:cNvPr>
          <p:cNvPicPr>
            <a:picLocks noChangeAspect="1"/>
          </p:cNvPicPr>
          <p:nvPr/>
        </p:nvPicPr>
        <p:blipFill>
          <a:blip r:embed="rId4"/>
          <a:stretch>
            <a:fillRect/>
          </a:stretch>
        </p:blipFill>
        <p:spPr>
          <a:xfrm>
            <a:off x="9296400" y="558018"/>
            <a:ext cx="2895600" cy="1704975"/>
          </a:xfrm>
          <a:prstGeom prst="rect">
            <a:avLst/>
          </a:prstGeom>
        </p:spPr>
      </p:pic>
      <p:sp>
        <p:nvSpPr>
          <p:cNvPr id="13" name="Rectangle 12">
            <a:extLst>
              <a:ext uri="{FF2B5EF4-FFF2-40B4-BE49-F238E27FC236}">
                <a16:creationId xmlns:a16="http://schemas.microsoft.com/office/drawing/2014/main" id="{760EEEEE-9279-0A81-A9AD-82C1B8C81DCA}"/>
              </a:ext>
            </a:extLst>
          </p:cNvPr>
          <p:cNvSpPr/>
          <p:nvPr/>
        </p:nvSpPr>
        <p:spPr>
          <a:xfrm>
            <a:off x="5303688" y="686386"/>
            <a:ext cx="1054909" cy="17625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346FF7FA-9624-818F-187E-C1930784CBA6}"/>
              </a:ext>
            </a:extLst>
          </p:cNvPr>
          <p:cNvCxnSpPr>
            <a:cxnSpLocks/>
            <a:endCxn id="12" idx="1"/>
          </p:cNvCxnSpPr>
          <p:nvPr/>
        </p:nvCxnSpPr>
        <p:spPr>
          <a:xfrm>
            <a:off x="6358597" y="800100"/>
            <a:ext cx="2937803" cy="61040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ECFFFFFD-F9AD-41AD-133F-366DC681435D}"/>
              </a:ext>
            </a:extLst>
          </p:cNvPr>
          <p:cNvSpPr/>
          <p:nvPr/>
        </p:nvSpPr>
        <p:spPr>
          <a:xfrm>
            <a:off x="5983876" y="3695700"/>
            <a:ext cx="6063175" cy="2743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user enter “1” then </a:t>
            </a:r>
            <a:r>
              <a:rPr lang="en-US" dirty="0" err="1"/>
              <a:t>addCars</a:t>
            </a:r>
            <a:r>
              <a:rPr lang="en-US" dirty="0"/>
              <a:t>(</a:t>
            </a:r>
            <a:r>
              <a:rPr lang="en-US" dirty="0" err="1"/>
              <a:t>allCars</a:t>
            </a:r>
            <a:r>
              <a:rPr lang="en-US" dirty="0"/>
              <a:t>) method is called from the utils class which in turns calls </a:t>
            </a:r>
            <a:r>
              <a:rPr lang="en-US" dirty="0" err="1"/>
              <a:t>chooseCarType</a:t>
            </a:r>
            <a:r>
              <a:rPr lang="en-US" dirty="0"/>
              <a:t>() from utils class to select which type of car to choose from user and then after selection it further proceed to loop an array to prompt user for car details which are stored in a Map to pass to Economy or Luxury cars class constructor to add a car to </a:t>
            </a:r>
            <a:r>
              <a:rPr lang="en-US" dirty="0" err="1"/>
              <a:t>allCars</a:t>
            </a:r>
            <a:r>
              <a:rPr lang="en-US" dirty="0"/>
              <a:t> Map</a:t>
            </a:r>
          </a:p>
          <a:p>
            <a:pPr algn="ctr"/>
            <a:endParaRPr lang="en-US" dirty="0"/>
          </a:p>
          <a:p>
            <a:pPr algn="ctr"/>
            <a:r>
              <a:rPr lang="en-US" dirty="0"/>
              <a:t>Ps: users are prompted according to car type to add they choose from an array in utils</a:t>
            </a:r>
          </a:p>
        </p:txBody>
      </p:sp>
      <p:pic>
        <p:nvPicPr>
          <p:cNvPr id="19" name="Picture 18">
            <a:extLst>
              <a:ext uri="{FF2B5EF4-FFF2-40B4-BE49-F238E27FC236}">
                <a16:creationId xmlns:a16="http://schemas.microsoft.com/office/drawing/2014/main" id="{9094FCC1-DB88-380C-D220-CA42852A4AB4}"/>
              </a:ext>
            </a:extLst>
          </p:cNvPr>
          <p:cNvPicPr>
            <a:picLocks noChangeAspect="1"/>
          </p:cNvPicPr>
          <p:nvPr/>
        </p:nvPicPr>
        <p:blipFill>
          <a:blip r:embed="rId5"/>
          <a:stretch>
            <a:fillRect/>
          </a:stretch>
        </p:blipFill>
        <p:spPr>
          <a:xfrm>
            <a:off x="327660" y="5045920"/>
            <a:ext cx="5019675" cy="1428750"/>
          </a:xfrm>
          <a:prstGeom prst="rect">
            <a:avLst/>
          </a:prstGeom>
        </p:spPr>
      </p:pic>
      <p:cxnSp>
        <p:nvCxnSpPr>
          <p:cNvPr id="21" name="Connector: Elbow 20">
            <a:extLst>
              <a:ext uri="{FF2B5EF4-FFF2-40B4-BE49-F238E27FC236}">
                <a16:creationId xmlns:a16="http://schemas.microsoft.com/office/drawing/2014/main" id="{2F7159EA-7EE3-F2F4-DDF5-DB906ECD9C43}"/>
              </a:ext>
            </a:extLst>
          </p:cNvPr>
          <p:cNvCxnSpPr>
            <a:stCxn id="19" idx="3"/>
            <a:endCxn id="17" idx="2"/>
          </p:cNvCxnSpPr>
          <p:nvPr/>
        </p:nvCxnSpPr>
        <p:spPr>
          <a:xfrm>
            <a:off x="5347335" y="5760295"/>
            <a:ext cx="3668129" cy="678605"/>
          </a:xfrm>
          <a:prstGeom prst="bentConnector4">
            <a:avLst>
              <a:gd name="adj1" fmla="val 8677"/>
              <a:gd name="adj2" fmla="val 13368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47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BF37B-2E9D-9FFA-E997-BAB67C64C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6E530-7977-F47B-FE85-5E9F75FA6F13}"/>
              </a:ext>
            </a:extLst>
          </p:cNvPr>
          <p:cNvSpPr>
            <a:spLocks noGrp="1"/>
          </p:cNvSpPr>
          <p:nvPr>
            <p:ph type="title"/>
          </p:nvPr>
        </p:nvSpPr>
        <p:spPr>
          <a:xfrm>
            <a:off x="3886228" y="-130677"/>
            <a:ext cx="8287657" cy="671152"/>
          </a:xfrm>
        </p:spPr>
        <p:txBody>
          <a:bodyPr>
            <a:normAutofit fontScale="90000"/>
          </a:bodyPr>
          <a:lstStyle/>
          <a:p>
            <a:r>
              <a:rPr lang="en-US" dirty="0"/>
              <a:t>CASE 2 (METHOD OVERLOADING USED)</a:t>
            </a:r>
          </a:p>
        </p:txBody>
      </p:sp>
      <p:pic>
        <p:nvPicPr>
          <p:cNvPr id="5" name="Picture 4">
            <a:extLst>
              <a:ext uri="{FF2B5EF4-FFF2-40B4-BE49-F238E27FC236}">
                <a16:creationId xmlns:a16="http://schemas.microsoft.com/office/drawing/2014/main" id="{BF95AD5D-9BDB-B807-8C3B-B39E3E6184A9}"/>
              </a:ext>
            </a:extLst>
          </p:cNvPr>
          <p:cNvPicPr>
            <a:picLocks noChangeAspect="1"/>
          </p:cNvPicPr>
          <p:nvPr/>
        </p:nvPicPr>
        <p:blipFill>
          <a:blip r:embed="rId2"/>
          <a:stretch>
            <a:fillRect/>
          </a:stretch>
        </p:blipFill>
        <p:spPr>
          <a:xfrm>
            <a:off x="-3601" y="0"/>
            <a:ext cx="3889829" cy="4848753"/>
          </a:xfrm>
          <a:prstGeom prst="rect">
            <a:avLst/>
          </a:prstGeom>
        </p:spPr>
      </p:pic>
      <p:sp>
        <p:nvSpPr>
          <p:cNvPr id="8" name="Rectangle 7">
            <a:extLst>
              <a:ext uri="{FF2B5EF4-FFF2-40B4-BE49-F238E27FC236}">
                <a16:creationId xmlns:a16="http://schemas.microsoft.com/office/drawing/2014/main" id="{8F1E531B-B705-4383-7898-2871E30091F9}"/>
              </a:ext>
            </a:extLst>
          </p:cNvPr>
          <p:cNvSpPr/>
          <p:nvPr/>
        </p:nvSpPr>
        <p:spPr>
          <a:xfrm>
            <a:off x="327660" y="1124536"/>
            <a:ext cx="937260" cy="1676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DC55CA5F-FCA0-01D6-7373-3CD8C1057221}"/>
              </a:ext>
            </a:extLst>
          </p:cNvPr>
          <p:cNvCxnSpPr>
            <a:cxnSpLocks/>
            <a:stCxn id="8" idx="3"/>
            <a:endCxn id="6" idx="1"/>
          </p:cNvCxnSpPr>
          <p:nvPr/>
        </p:nvCxnSpPr>
        <p:spPr>
          <a:xfrm>
            <a:off x="1264920" y="1208356"/>
            <a:ext cx="2803862" cy="82983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1BAFF9C8-F695-00A8-EE90-199636160598}"/>
              </a:ext>
            </a:extLst>
          </p:cNvPr>
          <p:cNvSpPr/>
          <p:nvPr/>
        </p:nvSpPr>
        <p:spPr>
          <a:xfrm>
            <a:off x="5983877" y="3742480"/>
            <a:ext cx="6063175" cy="2743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If user enter “2” then </a:t>
            </a:r>
            <a:r>
              <a:rPr lang="en-US" dirty="0" err="1"/>
              <a:t>addCars</a:t>
            </a:r>
            <a:r>
              <a:rPr lang="en-US" dirty="0"/>
              <a:t>(</a:t>
            </a:r>
            <a:r>
              <a:rPr lang="en-US" dirty="0" err="1"/>
              <a:t>allCars</a:t>
            </a:r>
            <a:r>
              <a:rPr lang="en-US" dirty="0"/>
              <a:t>) method is called from the utils class which also calls </a:t>
            </a:r>
            <a:r>
              <a:rPr lang="en-US" dirty="0" err="1"/>
              <a:t>displayAllCars</a:t>
            </a:r>
            <a:r>
              <a:rPr lang="en-US" dirty="0"/>
              <a:t>(Map&lt;String, Object&gt; </a:t>
            </a:r>
            <a:r>
              <a:rPr lang="en-US" dirty="0" err="1"/>
              <a:t>allCars</a:t>
            </a:r>
            <a:r>
              <a:rPr lang="en-US" dirty="0"/>
              <a:t>) with map parameter only (method overloading) (Two </a:t>
            </a:r>
            <a:r>
              <a:rPr lang="en-US" dirty="0" err="1"/>
              <a:t>displayAllCars</a:t>
            </a:r>
            <a:r>
              <a:rPr lang="en-US" dirty="0"/>
              <a:t>() with different parameters are present in utils class)</a:t>
            </a:r>
            <a:br>
              <a:rPr lang="en-US" dirty="0"/>
            </a:br>
            <a:r>
              <a:rPr lang="en-US" dirty="0" err="1"/>
              <a:t>CastObject</a:t>
            </a:r>
            <a:r>
              <a:rPr lang="en-US" dirty="0"/>
              <a:t>( ) method is called which is used to cast the selected car object to rent from “</a:t>
            </a:r>
            <a:r>
              <a:rPr lang="en-US" dirty="0" err="1"/>
              <a:t>allCars</a:t>
            </a:r>
            <a:r>
              <a:rPr lang="en-US" dirty="0"/>
              <a:t>” map to the correct type to access the object method in Cars class such as </a:t>
            </a:r>
            <a:r>
              <a:rPr lang="en-US" dirty="0" err="1"/>
              <a:t>setRentDetails</a:t>
            </a:r>
            <a:r>
              <a:rPr lang="en-US" dirty="0"/>
              <a:t>()</a:t>
            </a:r>
          </a:p>
        </p:txBody>
      </p:sp>
      <p:pic>
        <p:nvPicPr>
          <p:cNvPr id="6" name="Picture 5">
            <a:extLst>
              <a:ext uri="{FF2B5EF4-FFF2-40B4-BE49-F238E27FC236}">
                <a16:creationId xmlns:a16="http://schemas.microsoft.com/office/drawing/2014/main" id="{5646411C-B04C-3FB7-F841-CB3E211128AB}"/>
              </a:ext>
            </a:extLst>
          </p:cNvPr>
          <p:cNvPicPr>
            <a:picLocks noChangeAspect="1"/>
          </p:cNvPicPr>
          <p:nvPr/>
        </p:nvPicPr>
        <p:blipFill>
          <a:blip r:embed="rId3"/>
          <a:stretch>
            <a:fillRect/>
          </a:stretch>
        </p:blipFill>
        <p:spPr>
          <a:xfrm>
            <a:off x="4068782" y="416459"/>
            <a:ext cx="4814939" cy="3243471"/>
          </a:xfrm>
          <a:prstGeom prst="rect">
            <a:avLst/>
          </a:prstGeom>
        </p:spPr>
      </p:pic>
      <p:pic>
        <p:nvPicPr>
          <p:cNvPr id="11" name="Picture 10">
            <a:extLst>
              <a:ext uri="{FF2B5EF4-FFF2-40B4-BE49-F238E27FC236}">
                <a16:creationId xmlns:a16="http://schemas.microsoft.com/office/drawing/2014/main" id="{AA9DD3EC-928D-18FB-D417-A16CA5E48DC2}"/>
              </a:ext>
            </a:extLst>
          </p:cNvPr>
          <p:cNvPicPr>
            <a:picLocks noChangeAspect="1"/>
          </p:cNvPicPr>
          <p:nvPr/>
        </p:nvPicPr>
        <p:blipFill>
          <a:blip r:embed="rId4"/>
          <a:stretch>
            <a:fillRect/>
          </a:stretch>
        </p:blipFill>
        <p:spPr>
          <a:xfrm>
            <a:off x="9015465" y="416458"/>
            <a:ext cx="3176536" cy="2071485"/>
          </a:xfrm>
          <a:prstGeom prst="rect">
            <a:avLst/>
          </a:prstGeom>
        </p:spPr>
      </p:pic>
      <p:sp>
        <p:nvSpPr>
          <p:cNvPr id="23" name="Rectangle 22">
            <a:extLst>
              <a:ext uri="{FF2B5EF4-FFF2-40B4-BE49-F238E27FC236}">
                <a16:creationId xmlns:a16="http://schemas.microsoft.com/office/drawing/2014/main" id="{16CBD180-C407-9704-A0BD-6EE097DABF88}"/>
              </a:ext>
            </a:extLst>
          </p:cNvPr>
          <p:cNvSpPr/>
          <p:nvPr/>
        </p:nvSpPr>
        <p:spPr>
          <a:xfrm>
            <a:off x="5118100" y="698500"/>
            <a:ext cx="1435100" cy="1651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9" name="Picture 28">
            <a:extLst>
              <a:ext uri="{FF2B5EF4-FFF2-40B4-BE49-F238E27FC236}">
                <a16:creationId xmlns:a16="http://schemas.microsoft.com/office/drawing/2014/main" id="{16950949-8523-543C-4F8F-81000EDA6BCA}"/>
              </a:ext>
            </a:extLst>
          </p:cNvPr>
          <p:cNvPicPr>
            <a:picLocks noChangeAspect="1"/>
          </p:cNvPicPr>
          <p:nvPr/>
        </p:nvPicPr>
        <p:blipFill>
          <a:blip r:embed="rId5"/>
          <a:stretch>
            <a:fillRect/>
          </a:stretch>
        </p:blipFill>
        <p:spPr>
          <a:xfrm>
            <a:off x="1380976" y="4932573"/>
            <a:ext cx="2571750" cy="1514475"/>
          </a:xfrm>
          <a:prstGeom prst="rect">
            <a:avLst/>
          </a:prstGeom>
        </p:spPr>
      </p:pic>
      <p:cxnSp>
        <p:nvCxnSpPr>
          <p:cNvPr id="31" name="Straight Arrow Connector 30">
            <a:extLst>
              <a:ext uri="{FF2B5EF4-FFF2-40B4-BE49-F238E27FC236}">
                <a16:creationId xmlns:a16="http://schemas.microsoft.com/office/drawing/2014/main" id="{718EE8EF-7691-5277-36F0-9B0AF6057241}"/>
              </a:ext>
            </a:extLst>
          </p:cNvPr>
          <p:cNvCxnSpPr>
            <a:stCxn id="29" idx="3"/>
          </p:cNvCxnSpPr>
          <p:nvPr/>
        </p:nvCxnSpPr>
        <p:spPr>
          <a:xfrm flipV="1">
            <a:off x="3952726" y="5689810"/>
            <a:ext cx="188292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88A5E9-111A-A2C2-364E-7D36AF7BC1A7}"/>
              </a:ext>
            </a:extLst>
          </p:cNvPr>
          <p:cNvCxnSpPr>
            <a:endCxn id="11" idx="1"/>
          </p:cNvCxnSpPr>
          <p:nvPr/>
        </p:nvCxnSpPr>
        <p:spPr>
          <a:xfrm>
            <a:off x="6553200" y="781050"/>
            <a:ext cx="2462265" cy="6711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88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ED811-BF5F-8891-34C4-2CBE996FF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338AD-FBFF-B0DF-36CF-FE70537BC49B}"/>
              </a:ext>
            </a:extLst>
          </p:cNvPr>
          <p:cNvSpPr>
            <a:spLocks noGrp="1"/>
          </p:cNvSpPr>
          <p:nvPr>
            <p:ph type="title"/>
          </p:nvPr>
        </p:nvSpPr>
        <p:spPr>
          <a:xfrm>
            <a:off x="5187043" y="-404132"/>
            <a:ext cx="1817914" cy="1325563"/>
          </a:xfrm>
        </p:spPr>
        <p:txBody>
          <a:bodyPr/>
          <a:lstStyle/>
          <a:p>
            <a:r>
              <a:rPr lang="en-US" dirty="0"/>
              <a:t>CASE 3</a:t>
            </a:r>
          </a:p>
        </p:txBody>
      </p:sp>
      <p:pic>
        <p:nvPicPr>
          <p:cNvPr id="5" name="Picture 4">
            <a:extLst>
              <a:ext uri="{FF2B5EF4-FFF2-40B4-BE49-F238E27FC236}">
                <a16:creationId xmlns:a16="http://schemas.microsoft.com/office/drawing/2014/main" id="{10A82C4E-A890-262E-4656-136840FDB4D8}"/>
              </a:ext>
            </a:extLst>
          </p:cNvPr>
          <p:cNvPicPr>
            <a:picLocks noChangeAspect="1"/>
          </p:cNvPicPr>
          <p:nvPr/>
        </p:nvPicPr>
        <p:blipFill>
          <a:blip r:embed="rId2"/>
          <a:stretch>
            <a:fillRect/>
          </a:stretch>
        </p:blipFill>
        <p:spPr>
          <a:xfrm>
            <a:off x="-3601" y="0"/>
            <a:ext cx="3889829" cy="4848753"/>
          </a:xfrm>
          <a:prstGeom prst="rect">
            <a:avLst/>
          </a:prstGeom>
        </p:spPr>
      </p:pic>
      <p:cxnSp>
        <p:nvCxnSpPr>
          <p:cNvPr id="10" name="Connector: Elbow 9">
            <a:extLst>
              <a:ext uri="{FF2B5EF4-FFF2-40B4-BE49-F238E27FC236}">
                <a16:creationId xmlns:a16="http://schemas.microsoft.com/office/drawing/2014/main" id="{0836C40D-3DD4-F015-ADE2-F363103B578E}"/>
              </a:ext>
            </a:extLst>
          </p:cNvPr>
          <p:cNvCxnSpPr>
            <a:cxnSpLocks/>
            <a:stCxn id="7" idx="3"/>
            <a:endCxn id="15" idx="1"/>
          </p:cNvCxnSpPr>
          <p:nvPr/>
        </p:nvCxnSpPr>
        <p:spPr>
          <a:xfrm>
            <a:off x="1330792" y="1714500"/>
            <a:ext cx="2705586" cy="10720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6154787B-920A-8155-143A-4CBB25C13C9C}"/>
              </a:ext>
            </a:extLst>
          </p:cNvPr>
          <p:cNvSpPr/>
          <p:nvPr/>
        </p:nvSpPr>
        <p:spPr>
          <a:xfrm>
            <a:off x="4642339" y="3659931"/>
            <a:ext cx="6265230" cy="2743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If user enter “3” then </a:t>
            </a:r>
            <a:r>
              <a:rPr lang="en-US" dirty="0" err="1"/>
              <a:t>removeCar</a:t>
            </a:r>
            <a:r>
              <a:rPr lang="en-US" dirty="0"/>
              <a:t>(</a:t>
            </a:r>
            <a:r>
              <a:rPr lang="en-US" dirty="0" err="1"/>
              <a:t>allCars</a:t>
            </a:r>
            <a:r>
              <a:rPr lang="en-US" dirty="0"/>
              <a:t>) method is called from the utils class which also calls </a:t>
            </a:r>
            <a:r>
              <a:rPr lang="en-US" dirty="0" err="1"/>
              <a:t>displayAllCars</a:t>
            </a:r>
            <a:r>
              <a:rPr lang="en-US" dirty="0"/>
              <a:t>(Map&lt;String, Object&gt; </a:t>
            </a:r>
            <a:r>
              <a:rPr lang="en-US" dirty="0" err="1"/>
              <a:t>allCars</a:t>
            </a:r>
            <a:r>
              <a:rPr lang="en-US" dirty="0"/>
              <a:t>) with map parameter only (method overloading) which takes input and returns it by which we can know which car to remove</a:t>
            </a:r>
            <a:br>
              <a:rPr lang="en-US" dirty="0"/>
            </a:br>
            <a:r>
              <a:rPr lang="en-US" dirty="0"/>
              <a:t>This method iterates through the </a:t>
            </a:r>
            <a:r>
              <a:rPr lang="en-US" dirty="0" err="1"/>
              <a:t>allCars</a:t>
            </a:r>
            <a:r>
              <a:rPr lang="en-US" dirty="0"/>
              <a:t> map to remove a car from the system</a:t>
            </a:r>
          </a:p>
        </p:txBody>
      </p:sp>
      <p:pic>
        <p:nvPicPr>
          <p:cNvPr id="11" name="Picture 10">
            <a:extLst>
              <a:ext uri="{FF2B5EF4-FFF2-40B4-BE49-F238E27FC236}">
                <a16:creationId xmlns:a16="http://schemas.microsoft.com/office/drawing/2014/main" id="{913121B5-EC9C-BDF4-C6D5-1EC98A213D15}"/>
              </a:ext>
            </a:extLst>
          </p:cNvPr>
          <p:cNvPicPr>
            <a:picLocks noChangeAspect="1"/>
          </p:cNvPicPr>
          <p:nvPr/>
        </p:nvPicPr>
        <p:blipFill>
          <a:blip r:embed="rId3"/>
          <a:stretch>
            <a:fillRect/>
          </a:stretch>
        </p:blipFill>
        <p:spPr>
          <a:xfrm>
            <a:off x="9015465" y="416458"/>
            <a:ext cx="3176536" cy="2071485"/>
          </a:xfrm>
          <a:prstGeom prst="rect">
            <a:avLst/>
          </a:prstGeom>
        </p:spPr>
      </p:pic>
      <p:sp>
        <p:nvSpPr>
          <p:cNvPr id="7" name="Rectangle 6">
            <a:extLst>
              <a:ext uri="{FF2B5EF4-FFF2-40B4-BE49-F238E27FC236}">
                <a16:creationId xmlns:a16="http://schemas.microsoft.com/office/drawing/2014/main" id="{4C1D9ADF-E6D7-E20D-A37D-10B7F116A50F}"/>
              </a:ext>
            </a:extLst>
          </p:cNvPr>
          <p:cNvSpPr/>
          <p:nvPr/>
        </p:nvSpPr>
        <p:spPr>
          <a:xfrm>
            <a:off x="393532" y="1630680"/>
            <a:ext cx="937260" cy="1676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5" name="Picture 14">
            <a:extLst>
              <a:ext uri="{FF2B5EF4-FFF2-40B4-BE49-F238E27FC236}">
                <a16:creationId xmlns:a16="http://schemas.microsoft.com/office/drawing/2014/main" id="{C2CCCD8C-7A76-7B60-2BB1-5A62AC84DB69}"/>
              </a:ext>
            </a:extLst>
          </p:cNvPr>
          <p:cNvPicPr>
            <a:picLocks noChangeAspect="1"/>
          </p:cNvPicPr>
          <p:nvPr/>
        </p:nvPicPr>
        <p:blipFill>
          <a:blip r:embed="rId4"/>
          <a:stretch>
            <a:fillRect/>
          </a:stretch>
        </p:blipFill>
        <p:spPr>
          <a:xfrm>
            <a:off x="4036378" y="445345"/>
            <a:ext cx="4905375" cy="2752725"/>
          </a:xfrm>
          <a:prstGeom prst="rect">
            <a:avLst/>
          </a:prstGeom>
        </p:spPr>
      </p:pic>
    </p:spTree>
    <p:extLst>
      <p:ext uri="{BB962C8B-B14F-4D97-AF65-F5344CB8AC3E}">
        <p14:creationId xmlns:p14="http://schemas.microsoft.com/office/powerpoint/2010/main" val="225340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97FA-2C00-E77E-EF8B-EBE0B52BFC7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2E72BF2-7600-E723-C424-989CBD957E71}"/>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7329CFA2-F12B-DC35-7530-997A8A09BBAD}"/>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8C756181-64FD-E17F-EA7E-6902A25772A0}"/>
              </a:ext>
            </a:extLst>
          </p:cNvPr>
          <p:cNvSpPr/>
          <p:nvPr/>
        </p:nvSpPr>
        <p:spPr>
          <a:xfrm>
            <a:off x="9228407" y="0"/>
            <a:ext cx="2963594" cy="25181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Import Scanner and Map to pass as an argument for Car class Constructor</a:t>
            </a:r>
          </a:p>
        </p:txBody>
      </p:sp>
      <p:cxnSp>
        <p:nvCxnSpPr>
          <p:cNvPr id="7" name="Straight Arrow Connector 6">
            <a:extLst>
              <a:ext uri="{FF2B5EF4-FFF2-40B4-BE49-F238E27FC236}">
                <a16:creationId xmlns:a16="http://schemas.microsoft.com/office/drawing/2014/main" id="{84B58B13-ED71-A737-8A06-733FDE19C2F5}"/>
              </a:ext>
            </a:extLst>
          </p:cNvPr>
          <p:cNvCxnSpPr/>
          <p:nvPr/>
        </p:nvCxnSpPr>
        <p:spPr>
          <a:xfrm flipH="1">
            <a:off x="6096000" y="689317"/>
            <a:ext cx="3132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5ED25C-1597-1A04-FFA9-286E8215A431}"/>
              </a:ext>
            </a:extLst>
          </p:cNvPr>
          <p:cNvCxnSpPr>
            <a:cxnSpLocks/>
          </p:cNvCxnSpPr>
          <p:nvPr/>
        </p:nvCxnSpPr>
        <p:spPr>
          <a:xfrm flipH="1" flipV="1">
            <a:off x="5852160" y="1122363"/>
            <a:ext cx="3376246" cy="31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E43210C-D3FE-D7DE-4E63-E73378F3C2C8}"/>
              </a:ext>
            </a:extLst>
          </p:cNvPr>
          <p:cNvSpPr/>
          <p:nvPr/>
        </p:nvSpPr>
        <p:spPr>
          <a:xfrm>
            <a:off x="4673600" y="1930400"/>
            <a:ext cx="3526971" cy="78377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47C4F88-10AA-BC14-6B22-738E85C41E84}"/>
              </a:ext>
            </a:extLst>
          </p:cNvPr>
          <p:cNvSpPr/>
          <p:nvPr/>
        </p:nvSpPr>
        <p:spPr>
          <a:xfrm>
            <a:off x="9228406" y="2518117"/>
            <a:ext cx="2963594" cy="18217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Made admin access Boolean variable to check if admin has logged in</a:t>
            </a:r>
          </a:p>
          <a:p>
            <a:pPr algn="ctr"/>
            <a:r>
              <a:rPr lang="en-US" dirty="0"/>
              <a:t>Admin, Scanner and utils objects made to be used in main</a:t>
            </a:r>
          </a:p>
        </p:txBody>
      </p:sp>
      <p:cxnSp>
        <p:nvCxnSpPr>
          <p:cNvPr id="18" name="Connector: Elbow 17">
            <a:extLst>
              <a:ext uri="{FF2B5EF4-FFF2-40B4-BE49-F238E27FC236}">
                <a16:creationId xmlns:a16="http://schemas.microsoft.com/office/drawing/2014/main" id="{03F8BA08-3CBC-EDD7-245E-4E2E036AF740}"/>
              </a:ext>
            </a:extLst>
          </p:cNvPr>
          <p:cNvCxnSpPr/>
          <p:nvPr/>
        </p:nvCxnSpPr>
        <p:spPr>
          <a:xfrm rot="10800000">
            <a:off x="8200572" y="2518118"/>
            <a:ext cx="1027835" cy="9108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20F6299-43FD-2914-6B66-0A6EBE1F8776}"/>
              </a:ext>
            </a:extLst>
          </p:cNvPr>
          <p:cNvSpPr/>
          <p:nvPr/>
        </p:nvSpPr>
        <p:spPr>
          <a:xfrm>
            <a:off x="4673600" y="3018971"/>
            <a:ext cx="3962400" cy="383902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667226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7F9E2-D67F-22F9-6193-68807AC78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71448-FA1C-8C4F-ADC7-0760BEC7778D}"/>
              </a:ext>
            </a:extLst>
          </p:cNvPr>
          <p:cNvSpPr>
            <a:spLocks noGrp="1"/>
          </p:cNvSpPr>
          <p:nvPr>
            <p:ph type="title"/>
          </p:nvPr>
        </p:nvSpPr>
        <p:spPr>
          <a:xfrm>
            <a:off x="5187043" y="-404132"/>
            <a:ext cx="1817914" cy="1325563"/>
          </a:xfrm>
        </p:spPr>
        <p:txBody>
          <a:bodyPr/>
          <a:lstStyle/>
          <a:p>
            <a:r>
              <a:rPr lang="en-US" dirty="0"/>
              <a:t>CASE 4</a:t>
            </a:r>
          </a:p>
        </p:txBody>
      </p:sp>
      <p:pic>
        <p:nvPicPr>
          <p:cNvPr id="5" name="Picture 4">
            <a:extLst>
              <a:ext uri="{FF2B5EF4-FFF2-40B4-BE49-F238E27FC236}">
                <a16:creationId xmlns:a16="http://schemas.microsoft.com/office/drawing/2014/main" id="{19BCA74D-D236-CD90-B757-98771245C5F3}"/>
              </a:ext>
            </a:extLst>
          </p:cNvPr>
          <p:cNvPicPr>
            <a:picLocks noChangeAspect="1"/>
          </p:cNvPicPr>
          <p:nvPr/>
        </p:nvPicPr>
        <p:blipFill>
          <a:blip r:embed="rId2"/>
          <a:stretch>
            <a:fillRect/>
          </a:stretch>
        </p:blipFill>
        <p:spPr>
          <a:xfrm>
            <a:off x="-3601" y="0"/>
            <a:ext cx="3889829" cy="4848753"/>
          </a:xfrm>
          <a:prstGeom prst="rect">
            <a:avLst/>
          </a:prstGeom>
        </p:spPr>
      </p:pic>
      <p:cxnSp>
        <p:nvCxnSpPr>
          <p:cNvPr id="10" name="Connector: Elbow 9">
            <a:extLst>
              <a:ext uri="{FF2B5EF4-FFF2-40B4-BE49-F238E27FC236}">
                <a16:creationId xmlns:a16="http://schemas.microsoft.com/office/drawing/2014/main" id="{44288302-CB1B-3AA1-2A2F-FD8122667D4E}"/>
              </a:ext>
            </a:extLst>
          </p:cNvPr>
          <p:cNvCxnSpPr>
            <a:cxnSpLocks/>
            <a:stCxn id="7" idx="3"/>
            <a:endCxn id="9" idx="1"/>
          </p:cNvCxnSpPr>
          <p:nvPr/>
        </p:nvCxnSpPr>
        <p:spPr>
          <a:xfrm flipV="1">
            <a:off x="1288589" y="1906306"/>
            <a:ext cx="2716725" cy="28859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F448DF1-5617-9A62-3734-E7A680CCC54D}"/>
              </a:ext>
            </a:extLst>
          </p:cNvPr>
          <p:cNvSpPr/>
          <p:nvPr/>
        </p:nvSpPr>
        <p:spPr>
          <a:xfrm>
            <a:off x="1707299" y="3812611"/>
            <a:ext cx="4876382" cy="2743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If user enter “4” then </a:t>
            </a:r>
            <a:r>
              <a:rPr lang="en-US" dirty="0" err="1"/>
              <a:t>editCars</a:t>
            </a:r>
            <a:r>
              <a:rPr lang="en-US" dirty="0"/>
              <a:t>(</a:t>
            </a:r>
            <a:r>
              <a:rPr lang="en-US" dirty="0" err="1"/>
              <a:t>allCars</a:t>
            </a:r>
            <a:r>
              <a:rPr lang="en-US" dirty="0"/>
              <a:t>) method is called from the utils class which also calls </a:t>
            </a:r>
            <a:r>
              <a:rPr lang="en-US" dirty="0" err="1"/>
              <a:t>displayAllCars</a:t>
            </a:r>
            <a:r>
              <a:rPr lang="en-US" dirty="0"/>
              <a:t>(Map&lt;String, Object&gt; </a:t>
            </a:r>
            <a:r>
              <a:rPr lang="en-US" dirty="0" err="1"/>
              <a:t>allCars</a:t>
            </a:r>
            <a:r>
              <a:rPr lang="en-US" dirty="0"/>
              <a:t>) with map and String parameter (method overriding) which takes input and returns it by which we can know which car to remove</a:t>
            </a:r>
          </a:p>
        </p:txBody>
      </p:sp>
      <p:sp>
        <p:nvSpPr>
          <p:cNvPr id="7" name="Rectangle 6">
            <a:extLst>
              <a:ext uri="{FF2B5EF4-FFF2-40B4-BE49-F238E27FC236}">
                <a16:creationId xmlns:a16="http://schemas.microsoft.com/office/drawing/2014/main" id="{DAC635D3-4AB0-BE73-2FC6-8DC19CEB199F}"/>
              </a:ext>
            </a:extLst>
          </p:cNvPr>
          <p:cNvSpPr/>
          <p:nvPr/>
        </p:nvSpPr>
        <p:spPr>
          <a:xfrm>
            <a:off x="351329" y="2127249"/>
            <a:ext cx="937260" cy="1353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9" name="Picture 8">
            <a:extLst>
              <a:ext uri="{FF2B5EF4-FFF2-40B4-BE49-F238E27FC236}">
                <a16:creationId xmlns:a16="http://schemas.microsoft.com/office/drawing/2014/main" id="{EA2F1754-4EE7-5BEF-CE52-C26CD33674E8}"/>
              </a:ext>
            </a:extLst>
          </p:cNvPr>
          <p:cNvPicPr>
            <a:picLocks noChangeAspect="1"/>
          </p:cNvPicPr>
          <p:nvPr/>
        </p:nvPicPr>
        <p:blipFill>
          <a:blip r:embed="rId3"/>
          <a:stretch>
            <a:fillRect/>
          </a:stretch>
        </p:blipFill>
        <p:spPr>
          <a:xfrm>
            <a:off x="4005314" y="529943"/>
            <a:ext cx="5010150" cy="2752725"/>
          </a:xfrm>
          <a:prstGeom prst="rect">
            <a:avLst/>
          </a:prstGeom>
        </p:spPr>
      </p:pic>
      <p:pic>
        <p:nvPicPr>
          <p:cNvPr id="14" name="Picture 13">
            <a:extLst>
              <a:ext uri="{FF2B5EF4-FFF2-40B4-BE49-F238E27FC236}">
                <a16:creationId xmlns:a16="http://schemas.microsoft.com/office/drawing/2014/main" id="{218BB01C-668C-DDA7-483A-ED9B96E3B7E8}"/>
              </a:ext>
            </a:extLst>
          </p:cNvPr>
          <p:cNvPicPr>
            <a:picLocks noChangeAspect="1"/>
          </p:cNvPicPr>
          <p:nvPr/>
        </p:nvPicPr>
        <p:blipFill>
          <a:blip r:embed="rId4"/>
          <a:stretch>
            <a:fillRect/>
          </a:stretch>
        </p:blipFill>
        <p:spPr>
          <a:xfrm>
            <a:off x="7004957" y="3812611"/>
            <a:ext cx="4667250" cy="2000250"/>
          </a:xfrm>
          <a:prstGeom prst="rect">
            <a:avLst/>
          </a:prstGeom>
        </p:spPr>
      </p:pic>
      <p:cxnSp>
        <p:nvCxnSpPr>
          <p:cNvPr id="18" name="Connector: Elbow 17">
            <a:extLst>
              <a:ext uri="{FF2B5EF4-FFF2-40B4-BE49-F238E27FC236}">
                <a16:creationId xmlns:a16="http://schemas.microsoft.com/office/drawing/2014/main" id="{AA6C5F28-1AD9-77E4-27E8-A1C4007C80A0}"/>
              </a:ext>
            </a:extLst>
          </p:cNvPr>
          <p:cNvCxnSpPr>
            <a:endCxn id="14" idx="0"/>
          </p:cNvCxnSpPr>
          <p:nvPr/>
        </p:nvCxnSpPr>
        <p:spPr>
          <a:xfrm rot="16200000" flipH="1">
            <a:off x="7731433" y="2205462"/>
            <a:ext cx="2891180" cy="323117"/>
          </a:xfrm>
          <a:prstGeom prst="bentConnector3">
            <a:avLst>
              <a:gd name="adj1" fmla="val -60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869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0FB4D-1207-1FA9-5EC3-CDEE3DE15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D027-35EB-A519-D923-32C24F696011}"/>
              </a:ext>
            </a:extLst>
          </p:cNvPr>
          <p:cNvSpPr>
            <a:spLocks noGrp="1"/>
          </p:cNvSpPr>
          <p:nvPr>
            <p:ph type="title"/>
          </p:nvPr>
        </p:nvSpPr>
        <p:spPr>
          <a:xfrm>
            <a:off x="5187043" y="-404132"/>
            <a:ext cx="1817914" cy="1325563"/>
          </a:xfrm>
        </p:spPr>
        <p:txBody>
          <a:bodyPr/>
          <a:lstStyle/>
          <a:p>
            <a:r>
              <a:rPr lang="en-US" dirty="0"/>
              <a:t>CASE 5</a:t>
            </a:r>
          </a:p>
        </p:txBody>
      </p:sp>
      <p:pic>
        <p:nvPicPr>
          <p:cNvPr id="5" name="Picture 4">
            <a:extLst>
              <a:ext uri="{FF2B5EF4-FFF2-40B4-BE49-F238E27FC236}">
                <a16:creationId xmlns:a16="http://schemas.microsoft.com/office/drawing/2014/main" id="{F6DEFE09-EB0A-716D-7D7A-6421C41F37CC}"/>
              </a:ext>
            </a:extLst>
          </p:cNvPr>
          <p:cNvPicPr>
            <a:picLocks noChangeAspect="1"/>
          </p:cNvPicPr>
          <p:nvPr/>
        </p:nvPicPr>
        <p:blipFill>
          <a:blip r:embed="rId2"/>
          <a:stretch>
            <a:fillRect/>
          </a:stretch>
        </p:blipFill>
        <p:spPr>
          <a:xfrm>
            <a:off x="857250" y="665285"/>
            <a:ext cx="3889829" cy="4848753"/>
          </a:xfrm>
          <a:prstGeom prst="rect">
            <a:avLst/>
          </a:prstGeom>
        </p:spPr>
      </p:pic>
      <p:cxnSp>
        <p:nvCxnSpPr>
          <p:cNvPr id="10" name="Connector: Elbow 9">
            <a:extLst>
              <a:ext uri="{FF2B5EF4-FFF2-40B4-BE49-F238E27FC236}">
                <a16:creationId xmlns:a16="http://schemas.microsoft.com/office/drawing/2014/main" id="{BF954750-4492-2432-0B5C-201736B5F366}"/>
              </a:ext>
            </a:extLst>
          </p:cNvPr>
          <p:cNvCxnSpPr>
            <a:cxnSpLocks/>
            <a:stCxn id="7" idx="3"/>
            <a:endCxn id="12" idx="1"/>
          </p:cNvCxnSpPr>
          <p:nvPr/>
        </p:nvCxnSpPr>
        <p:spPr>
          <a:xfrm flipV="1">
            <a:off x="2327178" y="1673906"/>
            <a:ext cx="4069117" cy="168127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D32F9917-2C7E-A7CE-6E3F-F7096D73F46F}"/>
              </a:ext>
            </a:extLst>
          </p:cNvPr>
          <p:cNvSpPr/>
          <p:nvPr/>
        </p:nvSpPr>
        <p:spPr>
          <a:xfrm>
            <a:off x="5289453" y="4589683"/>
            <a:ext cx="6265230" cy="11888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If user enter “5” then </a:t>
            </a:r>
            <a:r>
              <a:rPr lang="en-US" dirty="0" err="1"/>
              <a:t>displayCar</a:t>
            </a:r>
            <a:r>
              <a:rPr lang="en-US" dirty="0"/>
              <a:t>(</a:t>
            </a:r>
            <a:r>
              <a:rPr lang="en-US" dirty="0" err="1"/>
              <a:t>allCars</a:t>
            </a:r>
            <a:r>
              <a:rPr lang="en-US" dirty="0"/>
              <a:t>) is called which displays the car or users choice</a:t>
            </a:r>
          </a:p>
        </p:txBody>
      </p:sp>
      <p:sp>
        <p:nvSpPr>
          <p:cNvPr id="7" name="Rectangle 6">
            <a:extLst>
              <a:ext uri="{FF2B5EF4-FFF2-40B4-BE49-F238E27FC236}">
                <a16:creationId xmlns:a16="http://schemas.microsoft.com/office/drawing/2014/main" id="{67652918-D44B-45BB-2692-513CBE5FB26F}"/>
              </a:ext>
            </a:extLst>
          </p:cNvPr>
          <p:cNvSpPr/>
          <p:nvPr/>
        </p:nvSpPr>
        <p:spPr>
          <a:xfrm>
            <a:off x="1242430" y="3281362"/>
            <a:ext cx="1084748" cy="14763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2" name="Picture 11">
            <a:extLst>
              <a:ext uri="{FF2B5EF4-FFF2-40B4-BE49-F238E27FC236}">
                <a16:creationId xmlns:a16="http://schemas.microsoft.com/office/drawing/2014/main" id="{6E922DA5-6A0B-97E6-05C8-44C0ECB115B0}"/>
              </a:ext>
            </a:extLst>
          </p:cNvPr>
          <p:cNvPicPr>
            <a:picLocks noChangeAspect="1"/>
          </p:cNvPicPr>
          <p:nvPr/>
        </p:nvPicPr>
        <p:blipFill>
          <a:blip r:embed="rId3"/>
          <a:stretch>
            <a:fillRect/>
          </a:stretch>
        </p:blipFill>
        <p:spPr>
          <a:xfrm>
            <a:off x="6396295" y="921431"/>
            <a:ext cx="4905375" cy="1504950"/>
          </a:xfrm>
          <a:prstGeom prst="rect">
            <a:avLst/>
          </a:prstGeom>
        </p:spPr>
      </p:pic>
    </p:spTree>
    <p:extLst>
      <p:ext uri="{BB962C8B-B14F-4D97-AF65-F5344CB8AC3E}">
        <p14:creationId xmlns:p14="http://schemas.microsoft.com/office/powerpoint/2010/main" val="1609980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85CE4-6404-A46E-3DF1-D6AA07B4D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DA735-55DD-63B2-E420-995C04A546AE}"/>
              </a:ext>
            </a:extLst>
          </p:cNvPr>
          <p:cNvSpPr>
            <a:spLocks noGrp="1"/>
          </p:cNvSpPr>
          <p:nvPr>
            <p:ph type="title"/>
          </p:nvPr>
        </p:nvSpPr>
        <p:spPr>
          <a:xfrm>
            <a:off x="5187043" y="-404132"/>
            <a:ext cx="1817914" cy="1325563"/>
          </a:xfrm>
        </p:spPr>
        <p:txBody>
          <a:bodyPr/>
          <a:lstStyle/>
          <a:p>
            <a:r>
              <a:rPr lang="en-US" dirty="0"/>
              <a:t>CASE 6</a:t>
            </a:r>
          </a:p>
        </p:txBody>
      </p:sp>
      <p:pic>
        <p:nvPicPr>
          <p:cNvPr id="5" name="Picture 4">
            <a:extLst>
              <a:ext uri="{FF2B5EF4-FFF2-40B4-BE49-F238E27FC236}">
                <a16:creationId xmlns:a16="http://schemas.microsoft.com/office/drawing/2014/main" id="{3C8994A1-61CC-14A2-1AFF-E7F79C8C2CE6}"/>
              </a:ext>
            </a:extLst>
          </p:cNvPr>
          <p:cNvPicPr>
            <a:picLocks noChangeAspect="1"/>
          </p:cNvPicPr>
          <p:nvPr/>
        </p:nvPicPr>
        <p:blipFill>
          <a:blip r:embed="rId2"/>
          <a:stretch>
            <a:fillRect/>
          </a:stretch>
        </p:blipFill>
        <p:spPr>
          <a:xfrm>
            <a:off x="1297214" y="1247724"/>
            <a:ext cx="3889829" cy="4848753"/>
          </a:xfrm>
          <a:prstGeom prst="rect">
            <a:avLst/>
          </a:prstGeom>
        </p:spPr>
      </p:pic>
      <p:cxnSp>
        <p:nvCxnSpPr>
          <p:cNvPr id="10" name="Connector: Elbow 9">
            <a:extLst>
              <a:ext uri="{FF2B5EF4-FFF2-40B4-BE49-F238E27FC236}">
                <a16:creationId xmlns:a16="http://schemas.microsoft.com/office/drawing/2014/main" id="{C0EFCE98-07A1-EADD-2424-411030BB9AA2}"/>
              </a:ext>
            </a:extLst>
          </p:cNvPr>
          <p:cNvCxnSpPr>
            <a:cxnSpLocks/>
            <a:stCxn id="7" idx="3"/>
          </p:cNvCxnSpPr>
          <p:nvPr/>
        </p:nvCxnSpPr>
        <p:spPr>
          <a:xfrm flipV="1">
            <a:off x="3602598" y="2719314"/>
            <a:ext cx="2512159" cy="170237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31C2535-A514-B230-2D79-35F526EA9EDE}"/>
              </a:ext>
            </a:extLst>
          </p:cNvPr>
          <p:cNvSpPr/>
          <p:nvPr/>
        </p:nvSpPr>
        <p:spPr>
          <a:xfrm>
            <a:off x="1668855" y="4350038"/>
            <a:ext cx="1933743" cy="1433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9" name="Picture 8">
            <a:extLst>
              <a:ext uri="{FF2B5EF4-FFF2-40B4-BE49-F238E27FC236}">
                <a16:creationId xmlns:a16="http://schemas.microsoft.com/office/drawing/2014/main" id="{746A3C87-51F6-002D-18D1-B6CC85313C15}"/>
              </a:ext>
            </a:extLst>
          </p:cNvPr>
          <p:cNvPicPr>
            <a:picLocks noChangeAspect="1"/>
          </p:cNvPicPr>
          <p:nvPr/>
        </p:nvPicPr>
        <p:blipFill>
          <a:blip r:embed="rId3"/>
          <a:stretch>
            <a:fillRect/>
          </a:stretch>
        </p:blipFill>
        <p:spPr>
          <a:xfrm>
            <a:off x="6114757" y="2100189"/>
            <a:ext cx="4972050" cy="1238250"/>
          </a:xfrm>
          <a:prstGeom prst="rect">
            <a:avLst/>
          </a:prstGeom>
        </p:spPr>
      </p:pic>
    </p:spTree>
    <p:extLst>
      <p:ext uri="{BB962C8B-B14F-4D97-AF65-F5344CB8AC3E}">
        <p14:creationId xmlns:p14="http://schemas.microsoft.com/office/powerpoint/2010/main" val="3560764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F68BE-8A24-5447-517D-3A87360EC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2EE8A-156A-577D-828E-C55DA51961CD}"/>
              </a:ext>
            </a:extLst>
          </p:cNvPr>
          <p:cNvSpPr>
            <a:spLocks noGrp="1"/>
          </p:cNvSpPr>
          <p:nvPr>
            <p:ph type="title"/>
          </p:nvPr>
        </p:nvSpPr>
        <p:spPr>
          <a:xfrm>
            <a:off x="5187043" y="-404132"/>
            <a:ext cx="1817914" cy="1325563"/>
          </a:xfrm>
        </p:spPr>
        <p:txBody>
          <a:bodyPr/>
          <a:lstStyle/>
          <a:p>
            <a:r>
              <a:rPr lang="en-US" dirty="0"/>
              <a:t>CASE 7</a:t>
            </a:r>
          </a:p>
        </p:txBody>
      </p:sp>
      <p:pic>
        <p:nvPicPr>
          <p:cNvPr id="5" name="Picture 4">
            <a:extLst>
              <a:ext uri="{FF2B5EF4-FFF2-40B4-BE49-F238E27FC236}">
                <a16:creationId xmlns:a16="http://schemas.microsoft.com/office/drawing/2014/main" id="{26CEABE4-B529-0157-32EC-5FEF852CEB42}"/>
              </a:ext>
            </a:extLst>
          </p:cNvPr>
          <p:cNvPicPr>
            <a:picLocks noChangeAspect="1"/>
          </p:cNvPicPr>
          <p:nvPr/>
        </p:nvPicPr>
        <p:blipFill>
          <a:blip r:embed="rId2"/>
          <a:stretch>
            <a:fillRect/>
          </a:stretch>
        </p:blipFill>
        <p:spPr>
          <a:xfrm>
            <a:off x="-3601" y="0"/>
            <a:ext cx="3889829" cy="4848753"/>
          </a:xfrm>
          <a:prstGeom prst="rect">
            <a:avLst/>
          </a:prstGeom>
        </p:spPr>
      </p:pic>
      <p:cxnSp>
        <p:nvCxnSpPr>
          <p:cNvPr id="10" name="Connector: Elbow 9">
            <a:extLst>
              <a:ext uri="{FF2B5EF4-FFF2-40B4-BE49-F238E27FC236}">
                <a16:creationId xmlns:a16="http://schemas.microsoft.com/office/drawing/2014/main" id="{AD2552C1-8BD0-6C65-0F8D-B9DD4FF4EF4F}"/>
              </a:ext>
            </a:extLst>
          </p:cNvPr>
          <p:cNvCxnSpPr>
            <a:cxnSpLocks/>
            <a:endCxn id="8" idx="1"/>
          </p:cNvCxnSpPr>
          <p:nvPr/>
        </p:nvCxnSpPr>
        <p:spPr>
          <a:xfrm flipV="1">
            <a:off x="1996439" y="1882987"/>
            <a:ext cx="2231445" cy="177577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9659AA2-58E4-82C5-B4CE-EF472A631FDB}"/>
              </a:ext>
            </a:extLst>
          </p:cNvPr>
          <p:cNvSpPr/>
          <p:nvPr/>
        </p:nvSpPr>
        <p:spPr>
          <a:xfrm>
            <a:off x="4932625" y="4529624"/>
            <a:ext cx="6265230" cy="118998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If user enter “7” then </a:t>
            </a:r>
            <a:r>
              <a:rPr lang="en-US" dirty="0" err="1"/>
              <a:t>removeCar</a:t>
            </a:r>
            <a:r>
              <a:rPr lang="en-US" dirty="0"/>
              <a:t>(</a:t>
            </a:r>
            <a:r>
              <a:rPr lang="en-US" dirty="0" err="1"/>
              <a:t>allCars</a:t>
            </a:r>
            <a:r>
              <a:rPr lang="en-US" dirty="0"/>
              <a:t>) method is called from the utils class which displays all the available cars for rent again </a:t>
            </a:r>
            <a:r>
              <a:rPr lang="en-US" dirty="0" err="1"/>
              <a:t>castObject</a:t>
            </a:r>
            <a:r>
              <a:rPr lang="en-US" dirty="0"/>
              <a:t> is used to use object methods from objects stored in </a:t>
            </a:r>
            <a:r>
              <a:rPr lang="en-US" dirty="0" err="1"/>
              <a:t>allCars</a:t>
            </a:r>
            <a:r>
              <a:rPr lang="en-US" dirty="0"/>
              <a:t> map</a:t>
            </a:r>
          </a:p>
        </p:txBody>
      </p:sp>
      <p:pic>
        <p:nvPicPr>
          <p:cNvPr id="11" name="Picture 10">
            <a:extLst>
              <a:ext uri="{FF2B5EF4-FFF2-40B4-BE49-F238E27FC236}">
                <a16:creationId xmlns:a16="http://schemas.microsoft.com/office/drawing/2014/main" id="{1E921466-B0B4-BA72-62FF-A06A871D3057}"/>
              </a:ext>
            </a:extLst>
          </p:cNvPr>
          <p:cNvPicPr>
            <a:picLocks noChangeAspect="1"/>
          </p:cNvPicPr>
          <p:nvPr/>
        </p:nvPicPr>
        <p:blipFill>
          <a:blip r:embed="rId3"/>
          <a:stretch>
            <a:fillRect/>
          </a:stretch>
        </p:blipFill>
        <p:spPr>
          <a:xfrm>
            <a:off x="9015464" y="646739"/>
            <a:ext cx="3176536" cy="2071485"/>
          </a:xfrm>
          <a:prstGeom prst="rect">
            <a:avLst/>
          </a:prstGeom>
        </p:spPr>
      </p:pic>
      <p:sp>
        <p:nvSpPr>
          <p:cNvPr id="7" name="Rectangle 6">
            <a:extLst>
              <a:ext uri="{FF2B5EF4-FFF2-40B4-BE49-F238E27FC236}">
                <a16:creationId xmlns:a16="http://schemas.microsoft.com/office/drawing/2014/main" id="{D54DFA65-D40C-5F4A-44C8-F1C8C9FB8A9D}"/>
              </a:ext>
            </a:extLst>
          </p:cNvPr>
          <p:cNvSpPr/>
          <p:nvPr/>
        </p:nvSpPr>
        <p:spPr>
          <a:xfrm>
            <a:off x="347170" y="3576111"/>
            <a:ext cx="1649269" cy="16530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8" name="Picture 7">
            <a:extLst>
              <a:ext uri="{FF2B5EF4-FFF2-40B4-BE49-F238E27FC236}">
                <a16:creationId xmlns:a16="http://schemas.microsoft.com/office/drawing/2014/main" id="{A7BA0864-1D90-CE6E-05BF-3BB17CC7203C}"/>
              </a:ext>
            </a:extLst>
          </p:cNvPr>
          <p:cNvPicPr>
            <a:picLocks noChangeAspect="1"/>
          </p:cNvPicPr>
          <p:nvPr/>
        </p:nvPicPr>
        <p:blipFill>
          <a:blip r:embed="rId4"/>
          <a:stretch>
            <a:fillRect/>
          </a:stretch>
        </p:blipFill>
        <p:spPr>
          <a:xfrm>
            <a:off x="4227884" y="1025737"/>
            <a:ext cx="4295775" cy="1714500"/>
          </a:xfrm>
          <a:prstGeom prst="rect">
            <a:avLst/>
          </a:prstGeom>
        </p:spPr>
      </p:pic>
    </p:spTree>
    <p:extLst>
      <p:ext uri="{BB962C8B-B14F-4D97-AF65-F5344CB8AC3E}">
        <p14:creationId xmlns:p14="http://schemas.microsoft.com/office/powerpoint/2010/main" val="2216255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543AD-D376-8F2E-4E4B-893E9955E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B0339-BD84-C049-9B19-C457E6008E61}"/>
              </a:ext>
            </a:extLst>
          </p:cNvPr>
          <p:cNvSpPr>
            <a:spLocks noGrp="1"/>
          </p:cNvSpPr>
          <p:nvPr>
            <p:ph type="title"/>
          </p:nvPr>
        </p:nvSpPr>
        <p:spPr>
          <a:xfrm>
            <a:off x="4536634" y="-448367"/>
            <a:ext cx="3118731" cy="1325563"/>
          </a:xfrm>
        </p:spPr>
        <p:txBody>
          <a:bodyPr/>
          <a:lstStyle/>
          <a:p>
            <a:r>
              <a:rPr lang="en-US" dirty="0"/>
              <a:t>CASE 8 &amp; 9</a:t>
            </a:r>
          </a:p>
        </p:txBody>
      </p:sp>
      <p:pic>
        <p:nvPicPr>
          <p:cNvPr id="5" name="Picture 4">
            <a:extLst>
              <a:ext uri="{FF2B5EF4-FFF2-40B4-BE49-F238E27FC236}">
                <a16:creationId xmlns:a16="http://schemas.microsoft.com/office/drawing/2014/main" id="{FED8E60B-4660-898C-2F69-6E3C6F9EFD0A}"/>
              </a:ext>
            </a:extLst>
          </p:cNvPr>
          <p:cNvPicPr>
            <a:picLocks noChangeAspect="1"/>
          </p:cNvPicPr>
          <p:nvPr/>
        </p:nvPicPr>
        <p:blipFill>
          <a:blip r:embed="rId2"/>
          <a:stretch>
            <a:fillRect/>
          </a:stretch>
        </p:blipFill>
        <p:spPr>
          <a:xfrm>
            <a:off x="-3908" y="-18412"/>
            <a:ext cx="3889829" cy="4848753"/>
          </a:xfrm>
          <a:prstGeom prst="rect">
            <a:avLst/>
          </a:prstGeom>
        </p:spPr>
      </p:pic>
      <p:cxnSp>
        <p:nvCxnSpPr>
          <p:cNvPr id="10" name="Connector: Elbow 9">
            <a:extLst>
              <a:ext uri="{FF2B5EF4-FFF2-40B4-BE49-F238E27FC236}">
                <a16:creationId xmlns:a16="http://schemas.microsoft.com/office/drawing/2014/main" id="{D26E8820-EEBB-3D6C-EC7D-D3521E17673E}"/>
              </a:ext>
            </a:extLst>
          </p:cNvPr>
          <p:cNvCxnSpPr>
            <a:cxnSpLocks/>
            <a:stCxn id="7" idx="3"/>
            <a:endCxn id="12" idx="1"/>
          </p:cNvCxnSpPr>
          <p:nvPr/>
        </p:nvCxnSpPr>
        <p:spPr>
          <a:xfrm flipV="1">
            <a:off x="1390650" y="2164461"/>
            <a:ext cx="4226561" cy="195795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B29C80C8-0C29-9D93-AD17-4261F33D0AB3}"/>
              </a:ext>
            </a:extLst>
          </p:cNvPr>
          <p:cNvSpPr/>
          <p:nvPr/>
        </p:nvSpPr>
        <p:spPr>
          <a:xfrm>
            <a:off x="5549399" y="4693539"/>
            <a:ext cx="6265230" cy="10366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Case 8 returns are car from customer(sets its availability to true) while case 9 sets the running status to false hence stopping the program</a:t>
            </a:r>
          </a:p>
        </p:txBody>
      </p:sp>
      <p:sp>
        <p:nvSpPr>
          <p:cNvPr id="7" name="Rectangle 6">
            <a:extLst>
              <a:ext uri="{FF2B5EF4-FFF2-40B4-BE49-F238E27FC236}">
                <a16:creationId xmlns:a16="http://schemas.microsoft.com/office/drawing/2014/main" id="{47B7367B-E711-46FF-46F7-35F362E852E1}"/>
              </a:ext>
            </a:extLst>
          </p:cNvPr>
          <p:cNvSpPr/>
          <p:nvPr/>
        </p:nvSpPr>
        <p:spPr>
          <a:xfrm>
            <a:off x="380832" y="4034790"/>
            <a:ext cx="1009818" cy="17525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2" name="Picture 11">
            <a:extLst>
              <a:ext uri="{FF2B5EF4-FFF2-40B4-BE49-F238E27FC236}">
                <a16:creationId xmlns:a16="http://schemas.microsoft.com/office/drawing/2014/main" id="{08373360-3EF4-D7D9-76E8-0B5F20A3480C}"/>
              </a:ext>
            </a:extLst>
          </p:cNvPr>
          <p:cNvPicPr>
            <a:picLocks noChangeAspect="1"/>
          </p:cNvPicPr>
          <p:nvPr/>
        </p:nvPicPr>
        <p:blipFill>
          <a:blip r:embed="rId3"/>
          <a:stretch>
            <a:fillRect/>
          </a:stretch>
        </p:blipFill>
        <p:spPr>
          <a:xfrm>
            <a:off x="5617211" y="645223"/>
            <a:ext cx="5076825" cy="3038475"/>
          </a:xfrm>
          <a:prstGeom prst="rect">
            <a:avLst/>
          </a:prstGeom>
        </p:spPr>
      </p:pic>
      <p:pic>
        <p:nvPicPr>
          <p:cNvPr id="18" name="Picture 17">
            <a:extLst>
              <a:ext uri="{FF2B5EF4-FFF2-40B4-BE49-F238E27FC236}">
                <a16:creationId xmlns:a16="http://schemas.microsoft.com/office/drawing/2014/main" id="{315828C0-2F4E-091E-7601-23C86F267B58}"/>
              </a:ext>
            </a:extLst>
          </p:cNvPr>
          <p:cNvPicPr>
            <a:picLocks noChangeAspect="1"/>
          </p:cNvPicPr>
          <p:nvPr/>
        </p:nvPicPr>
        <p:blipFill>
          <a:blip r:embed="rId4"/>
          <a:stretch>
            <a:fillRect/>
          </a:stretch>
        </p:blipFill>
        <p:spPr>
          <a:xfrm>
            <a:off x="1171348" y="5568255"/>
            <a:ext cx="2505075" cy="323850"/>
          </a:xfrm>
          <a:prstGeom prst="rect">
            <a:avLst/>
          </a:prstGeom>
        </p:spPr>
      </p:pic>
      <p:sp>
        <p:nvSpPr>
          <p:cNvPr id="19" name="Rectangle 18">
            <a:extLst>
              <a:ext uri="{FF2B5EF4-FFF2-40B4-BE49-F238E27FC236}">
                <a16:creationId xmlns:a16="http://schemas.microsoft.com/office/drawing/2014/main" id="{FFAA0D52-46F8-9F88-E216-27FE93A95AC9}"/>
              </a:ext>
            </a:extLst>
          </p:cNvPr>
          <p:cNvSpPr/>
          <p:nvPr/>
        </p:nvSpPr>
        <p:spPr>
          <a:xfrm>
            <a:off x="380832" y="4541520"/>
            <a:ext cx="845988" cy="15201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E901A415-2F88-953B-757A-92EBA4D7C1EF}"/>
              </a:ext>
            </a:extLst>
          </p:cNvPr>
          <p:cNvCxnSpPr>
            <a:endCxn id="18" idx="0"/>
          </p:cNvCxnSpPr>
          <p:nvPr/>
        </p:nvCxnSpPr>
        <p:spPr>
          <a:xfrm>
            <a:off x="1226820" y="4602480"/>
            <a:ext cx="1197066" cy="965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702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3A3D-F573-B973-2065-A96457931FA6}"/>
              </a:ext>
            </a:extLst>
          </p:cNvPr>
          <p:cNvSpPr>
            <a:spLocks noGrp="1"/>
          </p:cNvSpPr>
          <p:nvPr>
            <p:ph type="title"/>
          </p:nvPr>
        </p:nvSpPr>
        <p:spPr>
          <a:xfrm>
            <a:off x="2913289" y="-370002"/>
            <a:ext cx="7584622" cy="1325563"/>
          </a:xfrm>
        </p:spPr>
        <p:txBody>
          <a:bodyPr>
            <a:normAutofit/>
          </a:bodyPr>
          <a:lstStyle/>
          <a:p>
            <a:r>
              <a:rPr lang="en-US" dirty="0"/>
              <a:t>CAR CLASS (PARENT/BASE CLASS)</a:t>
            </a:r>
          </a:p>
        </p:txBody>
      </p:sp>
      <p:sp>
        <p:nvSpPr>
          <p:cNvPr id="3" name="Content Placeholder 2">
            <a:extLst>
              <a:ext uri="{FF2B5EF4-FFF2-40B4-BE49-F238E27FC236}">
                <a16:creationId xmlns:a16="http://schemas.microsoft.com/office/drawing/2014/main" id="{BA1BFF28-7D5E-978B-7EB7-5CF54F30711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A83F54-7ABB-7890-37DC-93382450F403}"/>
              </a:ext>
            </a:extLst>
          </p:cNvPr>
          <p:cNvPicPr>
            <a:picLocks noChangeAspect="1"/>
          </p:cNvPicPr>
          <p:nvPr/>
        </p:nvPicPr>
        <p:blipFill>
          <a:blip r:embed="rId2"/>
          <a:stretch>
            <a:fillRect/>
          </a:stretch>
        </p:blipFill>
        <p:spPr>
          <a:xfrm>
            <a:off x="0" y="537030"/>
            <a:ext cx="12192000" cy="6320970"/>
          </a:xfrm>
          <a:prstGeom prst="rect">
            <a:avLst/>
          </a:prstGeom>
        </p:spPr>
      </p:pic>
      <p:sp>
        <p:nvSpPr>
          <p:cNvPr id="4" name="Rectangle 3">
            <a:extLst>
              <a:ext uri="{FF2B5EF4-FFF2-40B4-BE49-F238E27FC236}">
                <a16:creationId xmlns:a16="http://schemas.microsoft.com/office/drawing/2014/main" id="{599DBA04-E2A7-32C5-3868-AA25BA6DE8C6}"/>
              </a:ext>
            </a:extLst>
          </p:cNvPr>
          <p:cNvSpPr/>
          <p:nvPr/>
        </p:nvSpPr>
        <p:spPr>
          <a:xfrm>
            <a:off x="2612571" y="2090057"/>
            <a:ext cx="2786743" cy="435133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3C2CA49-EA5D-C576-E176-25436F3D6C7D}"/>
              </a:ext>
            </a:extLst>
          </p:cNvPr>
          <p:cNvSpPr/>
          <p:nvPr/>
        </p:nvSpPr>
        <p:spPr>
          <a:xfrm>
            <a:off x="8011886" y="2989943"/>
            <a:ext cx="2786743" cy="18868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FIELDS UNIVERSAL TO EVERY CAR</a:t>
            </a:r>
          </a:p>
        </p:txBody>
      </p:sp>
      <p:cxnSp>
        <p:nvCxnSpPr>
          <p:cNvPr id="8" name="Connector: Elbow 7">
            <a:extLst>
              <a:ext uri="{FF2B5EF4-FFF2-40B4-BE49-F238E27FC236}">
                <a16:creationId xmlns:a16="http://schemas.microsoft.com/office/drawing/2014/main" id="{96A15D00-A917-4CED-3107-752AFD3711B9}"/>
              </a:ext>
            </a:extLst>
          </p:cNvPr>
          <p:cNvCxnSpPr>
            <a:cxnSpLocks/>
            <a:endCxn id="6" idx="1"/>
          </p:cNvCxnSpPr>
          <p:nvPr/>
        </p:nvCxnSpPr>
        <p:spPr>
          <a:xfrm flipV="1">
            <a:off x="5399314" y="3933372"/>
            <a:ext cx="2612572" cy="43542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876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2D44-41B8-A16E-FB12-C39B57748CCA}"/>
              </a:ext>
            </a:extLst>
          </p:cNvPr>
          <p:cNvSpPr>
            <a:spLocks noGrp="1"/>
          </p:cNvSpPr>
          <p:nvPr>
            <p:ph type="title"/>
          </p:nvPr>
        </p:nvSpPr>
        <p:spPr>
          <a:xfrm>
            <a:off x="2826657" y="-311602"/>
            <a:ext cx="6538686" cy="1325563"/>
          </a:xfrm>
        </p:spPr>
        <p:txBody>
          <a:bodyPr/>
          <a:lstStyle/>
          <a:p>
            <a:r>
              <a:rPr lang="en-US" dirty="0"/>
              <a:t>CONSTRUCTOR CAR IS USED</a:t>
            </a:r>
          </a:p>
        </p:txBody>
      </p:sp>
      <p:sp>
        <p:nvSpPr>
          <p:cNvPr id="3" name="Content Placeholder 2">
            <a:extLst>
              <a:ext uri="{FF2B5EF4-FFF2-40B4-BE49-F238E27FC236}">
                <a16:creationId xmlns:a16="http://schemas.microsoft.com/office/drawing/2014/main" id="{23F36BAC-B10F-9406-F54D-4787C8AE4A3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BE690F6-4FB6-4F46-51DF-AD65F02474EA}"/>
              </a:ext>
            </a:extLst>
          </p:cNvPr>
          <p:cNvPicPr>
            <a:picLocks noChangeAspect="1"/>
          </p:cNvPicPr>
          <p:nvPr/>
        </p:nvPicPr>
        <p:blipFill>
          <a:blip r:embed="rId2"/>
          <a:stretch>
            <a:fillRect/>
          </a:stretch>
        </p:blipFill>
        <p:spPr>
          <a:xfrm>
            <a:off x="0" y="551543"/>
            <a:ext cx="12192000" cy="6306456"/>
          </a:xfrm>
          <a:prstGeom prst="rect">
            <a:avLst/>
          </a:prstGeom>
        </p:spPr>
      </p:pic>
    </p:spTree>
    <p:extLst>
      <p:ext uri="{BB962C8B-B14F-4D97-AF65-F5344CB8AC3E}">
        <p14:creationId xmlns:p14="http://schemas.microsoft.com/office/powerpoint/2010/main" val="2080918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F26B-8F45-1668-6E68-0D6F8696021A}"/>
              </a:ext>
            </a:extLst>
          </p:cNvPr>
          <p:cNvSpPr>
            <a:spLocks noGrp="1"/>
          </p:cNvSpPr>
          <p:nvPr>
            <p:ph type="title"/>
          </p:nvPr>
        </p:nvSpPr>
        <p:spPr>
          <a:xfrm>
            <a:off x="997856" y="-331561"/>
            <a:ext cx="10990943" cy="1325563"/>
          </a:xfrm>
        </p:spPr>
        <p:txBody>
          <a:bodyPr/>
          <a:lstStyle/>
          <a:p>
            <a:r>
              <a:rPr lang="en-US" dirty="0"/>
              <a:t>UNIVERSAL SETTER FUNCTION (SETS ANY FIELD)</a:t>
            </a:r>
          </a:p>
        </p:txBody>
      </p:sp>
      <p:sp>
        <p:nvSpPr>
          <p:cNvPr id="3" name="Content Placeholder 2">
            <a:extLst>
              <a:ext uri="{FF2B5EF4-FFF2-40B4-BE49-F238E27FC236}">
                <a16:creationId xmlns:a16="http://schemas.microsoft.com/office/drawing/2014/main" id="{05625F58-E4CB-5B2F-8ABC-49845AF0E9B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DD73D73-FF2E-5823-FEA7-13CE18D6B56C}"/>
              </a:ext>
            </a:extLst>
          </p:cNvPr>
          <p:cNvPicPr>
            <a:picLocks noChangeAspect="1"/>
          </p:cNvPicPr>
          <p:nvPr/>
        </p:nvPicPr>
        <p:blipFill>
          <a:blip r:embed="rId2"/>
          <a:stretch>
            <a:fillRect/>
          </a:stretch>
        </p:blipFill>
        <p:spPr>
          <a:xfrm>
            <a:off x="0" y="681037"/>
            <a:ext cx="12192000" cy="6176962"/>
          </a:xfrm>
          <a:prstGeom prst="rect">
            <a:avLst/>
          </a:prstGeom>
        </p:spPr>
      </p:pic>
      <p:sp>
        <p:nvSpPr>
          <p:cNvPr id="4" name="Rectangle 3">
            <a:extLst>
              <a:ext uri="{FF2B5EF4-FFF2-40B4-BE49-F238E27FC236}">
                <a16:creationId xmlns:a16="http://schemas.microsoft.com/office/drawing/2014/main" id="{19608306-8D75-B3A7-6CD3-2793E4B30703}"/>
              </a:ext>
            </a:extLst>
          </p:cNvPr>
          <p:cNvSpPr/>
          <p:nvPr/>
        </p:nvSpPr>
        <p:spPr>
          <a:xfrm>
            <a:off x="2612571" y="5558971"/>
            <a:ext cx="9376228" cy="103051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81F21BD-960F-027E-CD20-68208CEF9A6B}"/>
              </a:ext>
            </a:extLst>
          </p:cNvPr>
          <p:cNvSpPr/>
          <p:nvPr/>
        </p:nvSpPr>
        <p:spPr>
          <a:xfrm>
            <a:off x="8621486" y="1553029"/>
            <a:ext cx="3251200" cy="25109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ENCAPSULATION USING SETTER FUNTION WHILE THE FIELDS ARE PROTECTED THROWS EXCEPTIONS BECAUSE GET DECLARED FIELD METHOD THROWSS EXCPTIONS</a:t>
            </a:r>
          </a:p>
        </p:txBody>
      </p:sp>
      <p:cxnSp>
        <p:nvCxnSpPr>
          <p:cNvPr id="8" name="Connector: Elbow 7">
            <a:extLst>
              <a:ext uri="{FF2B5EF4-FFF2-40B4-BE49-F238E27FC236}">
                <a16:creationId xmlns:a16="http://schemas.microsoft.com/office/drawing/2014/main" id="{36EF0A97-8471-9B6D-1481-E87F3B55BFC4}"/>
              </a:ext>
            </a:extLst>
          </p:cNvPr>
          <p:cNvCxnSpPr>
            <a:stCxn id="6" idx="1"/>
            <a:endCxn id="4" idx="0"/>
          </p:cNvCxnSpPr>
          <p:nvPr/>
        </p:nvCxnSpPr>
        <p:spPr>
          <a:xfrm rot="10800000" flipV="1">
            <a:off x="7300686" y="2808515"/>
            <a:ext cx="1320801" cy="2750456"/>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4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DFD7-D3AC-974F-E6CA-2B559DC873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CF6D0-1E8B-999F-A8FF-E91EFC0D1FA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0F4D7FF-51BB-5A15-C16E-B80A845722C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66489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2109-251C-C2CB-30EA-1829E0A57B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0A021C-C440-C52E-EDB3-01D191D06FE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6C6D5FE-B156-AE53-FFC2-8F79A6FBB803}"/>
              </a:ext>
            </a:extLst>
          </p:cNvPr>
          <p:cNvPicPr>
            <a:picLocks noChangeAspect="1"/>
          </p:cNvPicPr>
          <p:nvPr/>
        </p:nvPicPr>
        <p:blipFill>
          <a:blip r:embed="rId2"/>
          <a:stretch>
            <a:fillRect/>
          </a:stretch>
        </p:blipFill>
        <p:spPr>
          <a:xfrm>
            <a:off x="0" y="0"/>
            <a:ext cx="12192000" cy="6857999"/>
          </a:xfrm>
          <a:prstGeom prst="rect">
            <a:avLst/>
          </a:prstGeom>
        </p:spPr>
      </p:pic>
      <p:sp>
        <p:nvSpPr>
          <p:cNvPr id="4" name="Rectangle 3">
            <a:extLst>
              <a:ext uri="{FF2B5EF4-FFF2-40B4-BE49-F238E27FC236}">
                <a16:creationId xmlns:a16="http://schemas.microsoft.com/office/drawing/2014/main" id="{7D4B6A31-664B-3CBB-6D50-524250C501A3}"/>
              </a:ext>
            </a:extLst>
          </p:cNvPr>
          <p:cNvSpPr/>
          <p:nvPr/>
        </p:nvSpPr>
        <p:spPr>
          <a:xfrm>
            <a:off x="2598057" y="537029"/>
            <a:ext cx="4746172" cy="380274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627458A-AD88-7F16-2C14-139A34219898}"/>
              </a:ext>
            </a:extLst>
          </p:cNvPr>
          <p:cNvSpPr/>
          <p:nvPr/>
        </p:nvSpPr>
        <p:spPr>
          <a:xfrm>
            <a:off x="8621486" y="1553029"/>
            <a:ext cx="3251200" cy="25109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UNIVERSAL GETTER FUNTION THROWS EXCEPTIONS BECAUSE GET DECLARED FIELD METHOD THROWSS EXCPTIONS</a:t>
            </a:r>
          </a:p>
        </p:txBody>
      </p:sp>
      <p:cxnSp>
        <p:nvCxnSpPr>
          <p:cNvPr id="7" name="Connector: Elbow 6">
            <a:extLst>
              <a:ext uri="{FF2B5EF4-FFF2-40B4-BE49-F238E27FC236}">
                <a16:creationId xmlns:a16="http://schemas.microsoft.com/office/drawing/2014/main" id="{1ECAD032-0F00-B5C5-253C-B9B6132F22D0}"/>
              </a:ext>
            </a:extLst>
          </p:cNvPr>
          <p:cNvCxnSpPr>
            <a:cxnSpLocks/>
            <a:stCxn id="6" idx="1"/>
            <a:endCxn id="4" idx="3"/>
          </p:cNvCxnSpPr>
          <p:nvPr/>
        </p:nvCxnSpPr>
        <p:spPr>
          <a:xfrm rot="10800000">
            <a:off x="7344230" y="2438401"/>
            <a:ext cx="1277257" cy="370115"/>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65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47F6F3-7D6C-4ECE-9E0E-68C3BBD46662}"/>
              </a:ext>
            </a:extLst>
          </p:cNvPr>
          <p:cNvPicPr>
            <a:picLocks noGrp="1" noChangeAspect="1"/>
          </p:cNvPicPr>
          <p:nvPr>
            <p:ph idx="1"/>
          </p:nvPr>
        </p:nvPicPr>
        <p:blipFill>
          <a:blip r:embed="rId2"/>
          <a:stretch>
            <a:fillRect/>
          </a:stretch>
        </p:blipFill>
        <p:spPr>
          <a:xfrm>
            <a:off x="0" y="0"/>
            <a:ext cx="12192000" cy="6858000"/>
          </a:xfrm>
        </p:spPr>
      </p:pic>
      <p:sp>
        <p:nvSpPr>
          <p:cNvPr id="2" name="Rectangle 1">
            <a:extLst>
              <a:ext uri="{FF2B5EF4-FFF2-40B4-BE49-F238E27FC236}">
                <a16:creationId xmlns:a16="http://schemas.microsoft.com/office/drawing/2014/main" id="{43E07003-B66D-C75D-8B93-E46362EB50C2}"/>
              </a:ext>
            </a:extLst>
          </p:cNvPr>
          <p:cNvSpPr/>
          <p:nvPr/>
        </p:nvSpPr>
        <p:spPr>
          <a:xfrm>
            <a:off x="4731657" y="653143"/>
            <a:ext cx="4615543" cy="31350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F0BB65DB-99AF-6839-F564-03E139E23649}"/>
              </a:ext>
            </a:extLst>
          </p:cNvPr>
          <p:cNvSpPr/>
          <p:nvPr/>
        </p:nvSpPr>
        <p:spPr>
          <a:xfrm>
            <a:off x="9768114" y="653143"/>
            <a:ext cx="2423886" cy="23077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Made two map with car details to make an object of Car class to test the programs</a:t>
            </a:r>
          </a:p>
        </p:txBody>
      </p:sp>
    </p:spTree>
    <p:extLst>
      <p:ext uri="{BB962C8B-B14F-4D97-AF65-F5344CB8AC3E}">
        <p14:creationId xmlns:p14="http://schemas.microsoft.com/office/powerpoint/2010/main" val="3527573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B1F8-95B4-CB70-187D-D5CD3B84B23A}"/>
              </a:ext>
            </a:extLst>
          </p:cNvPr>
          <p:cNvSpPr>
            <a:spLocks noGrp="1"/>
          </p:cNvSpPr>
          <p:nvPr>
            <p:ph type="title"/>
          </p:nvPr>
        </p:nvSpPr>
        <p:spPr>
          <a:xfrm>
            <a:off x="838200" y="-230528"/>
            <a:ext cx="10515600" cy="1325563"/>
          </a:xfrm>
        </p:spPr>
        <p:txBody>
          <a:bodyPr/>
          <a:lstStyle/>
          <a:p>
            <a:r>
              <a:rPr lang="en-US" dirty="0"/>
              <a:t>METHOD TO DISPLAY DETAILS ABOUT A CAR</a:t>
            </a:r>
          </a:p>
        </p:txBody>
      </p:sp>
      <p:sp>
        <p:nvSpPr>
          <p:cNvPr id="3" name="Content Placeholder 2">
            <a:extLst>
              <a:ext uri="{FF2B5EF4-FFF2-40B4-BE49-F238E27FC236}">
                <a16:creationId xmlns:a16="http://schemas.microsoft.com/office/drawing/2014/main" id="{5F83DBF2-EE49-4627-AA19-70B7977FD8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E5A665B-EF1A-492B-3D7C-4C5B4EB0092A}"/>
              </a:ext>
            </a:extLst>
          </p:cNvPr>
          <p:cNvPicPr>
            <a:picLocks noChangeAspect="1"/>
          </p:cNvPicPr>
          <p:nvPr/>
        </p:nvPicPr>
        <p:blipFill>
          <a:blip r:embed="rId2"/>
          <a:stretch>
            <a:fillRect/>
          </a:stretch>
        </p:blipFill>
        <p:spPr>
          <a:xfrm>
            <a:off x="0" y="712333"/>
            <a:ext cx="12192000" cy="6858001"/>
          </a:xfrm>
          <a:prstGeom prst="rect">
            <a:avLst/>
          </a:prstGeom>
        </p:spPr>
      </p:pic>
    </p:spTree>
    <p:extLst>
      <p:ext uri="{BB962C8B-B14F-4D97-AF65-F5344CB8AC3E}">
        <p14:creationId xmlns:p14="http://schemas.microsoft.com/office/powerpoint/2010/main" val="364360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2E12-AEAA-50B5-96D8-C854BAC2D8ED}"/>
              </a:ext>
            </a:extLst>
          </p:cNvPr>
          <p:cNvSpPr>
            <a:spLocks noGrp="1"/>
          </p:cNvSpPr>
          <p:nvPr>
            <p:ph type="title"/>
          </p:nvPr>
        </p:nvSpPr>
        <p:spPr>
          <a:xfrm>
            <a:off x="4069443" y="-297087"/>
            <a:ext cx="4053114" cy="1325563"/>
          </a:xfrm>
        </p:spPr>
        <p:txBody>
          <a:bodyPr/>
          <a:lstStyle/>
          <a:p>
            <a:r>
              <a:rPr lang="en-US" dirty="0"/>
              <a:t>ECONOMY CLASS</a:t>
            </a:r>
          </a:p>
        </p:txBody>
      </p:sp>
      <p:sp>
        <p:nvSpPr>
          <p:cNvPr id="3" name="Content Placeholder 2">
            <a:extLst>
              <a:ext uri="{FF2B5EF4-FFF2-40B4-BE49-F238E27FC236}">
                <a16:creationId xmlns:a16="http://schemas.microsoft.com/office/drawing/2014/main" id="{2F667B5F-90C2-FE5F-B3B9-DE44ACAA46A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B6C297D-A7D3-F472-231B-1016AE96C9F3}"/>
              </a:ext>
            </a:extLst>
          </p:cNvPr>
          <p:cNvPicPr>
            <a:picLocks noChangeAspect="1"/>
          </p:cNvPicPr>
          <p:nvPr/>
        </p:nvPicPr>
        <p:blipFill>
          <a:blip r:embed="rId2"/>
          <a:stretch>
            <a:fillRect/>
          </a:stretch>
        </p:blipFill>
        <p:spPr>
          <a:xfrm>
            <a:off x="0" y="681036"/>
            <a:ext cx="12192000" cy="6176963"/>
          </a:xfrm>
          <a:prstGeom prst="rect">
            <a:avLst/>
          </a:prstGeom>
        </p:spPr>
      </p:pic>
      <p:sp>
        <p:nvSpPr>
          <p:cNvPr id="4" name="Rectangle: Rounded Corners 3">
            <a:extLst>
              <a:ext uri="{FF2B5EF4-FFF2-40B4-BE49-F238E27FC236}">
                <a16:creationId xmlns:a16="http://schemas.microsoft.com/office/drawing/2014/main" id="{58CB5790-530F-C0CB-4F8C-4641799F3450}"/>
              </a:ext>
            </a:extLst>
          </p:cNvPr>
          <p:cNvSpPr/>
          <p:nvPr/>
        </p:nvSpPr>
        <p:spPr>
          <a:xfrm>
            <a:off x="7020379" y="1028476"/>
            <a:ext cx="4270829" cy="24771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POLYMORPHISM: INHERITS FROM CAR CLASS</a:t>
            </a:r>
          </a:p>
        </p:txBody>
      </p:sp>
      <p:cxnSp>
        <p:nvCxnSpPr>
          <p:cNvPr id="6" name="Straight Arrow Connector 5">
            <a:extLst>
              <a:ext uri="{FF2B5EF4-FFF2-40B4-BE49-F238E27FC236}">
                <a16:creationId xmlns:a16="http://schemas.microsoft.com/office/drawing/2014/main" id="{15EA98BD-78D8-8F83-5BD3-37999CD0CD12}"/>
              </a:ext>
            </a:extLst>
          </p:cNvPr>
          <p:cNvCxnSpPr>
            <a:cxnSpLocks/>
            <a:endCxn id="4" idx="1"/>
          </p:cNvCxnSpPr>
          <p:nvPr/>
        </p:nvCxnSpPr>
        <p:spPr>
          <a:xfrm>
            <a:off x="5017408" y="1633313"/>
            <a:ext cx="2002971" cy="6337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C094A69-9A69-2ABF-25A4-F1661B0DC6E2}"/>
              </a:ext>
            </a:extLst>
          </p:cNvPr>
          <p:cNvSpPr/>
          <p:nvPr/>
        </p:nvSpPr>
        <p:spPr>
          <a:xfrm>
            <a:off x="2280556" y="1861583"/>
            <a:ext cx="2786743" cy="274161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39CB924-7E95-44E5-F494-9E15FC0C7262}"/>
              </a:ext>
            </a:extLst>
          </p:cNvPr>
          <p:cNvSpPr/>
          <p:nvPr/>
        </p:nvSpPr>
        <p:spPr>
          <a:xfrm>
            <a:off x="7999186" y="3889360"/>
            <a:ext cx="3133271" cy="11888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FIELDS SPECIFIC TO ECONOMICAL CAR (INHERITS UNIVERSAL FIELDS FROM PARENT CLASS CAR) </a:t>
            </a:r>
          </a:p>
        </p:txBody>
      </p:sp>
      <p:cxnSp>
        <p:nvCxnSpPr>
          <p:cNvPr id="9" name="Connector: Elbow 8">
            <a:extLst>
              <a:ext uri="{FF2B5EF4-FFF2-40B4-BE49-F238E27FC236}">
                <a16:creationId xmlns:a16="http://schemas.microsoft.com/office/drawing/2014/main" id="{03C25ED8-4A76-9D0E-A735-26BDD35C1AB2}"/>
              </a:ext>
            </a:extLst>
          </p:cNvPr>
          <p:cNvCxnSpPr>
            <a:cxnSpLocks/>
            <a:stCxn id="7" idx="3"/>
            <a:endCxn id="8" idx="1"/>
          </p:cNvCxnSpPr>
          <p:nvPr/>
        </p:nvCxnSpPr>
        <p:spPr>
          <a:xfrm>
            <a:off x="5067299" y="3232389"/>
            <a:ext cx="2931887" cy="125139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259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26B7-8B74-A701-9715-21112A575E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9A21A3-83E9-5752-ACB8-A7D9027C1F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9605C78-D47F-8BD7-FFA0-DB929EEB0B78}"/>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234B5F72-3084-B872-AF90-E6B4BE4F117E}"/>
              </a:ext>
            </a:extLst>
          </p:cNvPr>
          <p:cNvSpPr/>
          <p:nvPr/>
        </p:nvSpPr>
        <p:spPr>
          <a:xfrm>
            <a:off x="8665029" y="2554514"/>
            <a:ext cx="3526971" cy="222068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 OVERRIDING)OVER RIDES METHOD FROM PARENT CLASS</a:t>
            </a:r>
          </a:p>
        </p:txBody>
      </p:sp>
      <p:sp>
        <p:nvSpPr>
          <p:cNvPr id="6" name="Rectangle 5">
            <a:extLst>
              <a:ext uri="{FF2B5EF4-FFF2-40B4-BE49-F238E27FC236}">
                <a16:creationId xmlns:a16="http://schemas.microsoft.com/office/drawing/2014/main" id="{EB3C41F2-1AAC-C115-C9FD-CAB4C60034C9}"/>
              </a:ext>
            </a:extLst>
          </p:cNvPr>
          <p:cNvSpPr/>
          <p:nvPr/>
        </p:nvSpPr>
        <p:spPr>
          <a:xfrm>
            <a:off x="2656114" y="2975429"/>
            <a:ext cx="4615543" cy="297542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24312FA4-FC35-8AC6-3B7F-C1DF44E02573}"/>
              </a:ext>
            </a:extLst>
          </p:cNvPr>
          <p:cNvCxnSpPr>
            <a:stCxn id="6" idx="3"/>
            <a:endCxn id="4" idx="1"/>
          </p:cNvCxnSpPr>
          <p:nvPr/>
        </p:nvCxnSpPr>
        <p:spPr>
          <a:xfrm flipV="1">
            <a:off x="7271657" y="3664857"/>
            <a:ext cx="1393372" cy="798286"/>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436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7BE7-71A9-2717-5687-673C7271037A}"/>
              </a:ext>
            </a:extLst>
          </p:cNvPr>
          <p:cNvSpPr>
            <a:spLocks noGrp="1"/>
          </p:cNvSpPr>
          <p:nvPr>
            <p:ph type="title"/>
          </p:nvPr>
        </p:nvSpPr>
        <p:spPr>
          <a:xfrm>
            <a:off x="3728357" y="0"/>
            <a:ext cx="4735285" cy="1325563"/>
          </a:xfrm>
        </p:spPr>
        <p:txBody>
          <a:bodyPr/>
          <a:lstStyle/>
          <a:p>
            <a:r>
              <a:rPr lang="en-US" dirty="0"/>
              <a:t>LUXURY CARS CLASS</a:t>
            </a:r>
          </a:p>
        </p:txBody>
      </p:sp>
      <p:sp>
        <p:nvSpPr>
          <p:cNvPr id="3" name="Content Placeholder 2">
            <a:extLst>
              <a:ext uri="{FF2B5EF4-FFF2-40B4-BE49-F238E27FC236}">
                <a16:creationId xmlns:a16="http://schemas.microsoft.com/office/drawing/2014/main" id="{7955021C-83C5-8A3D-71D2-0DDEBD08FE7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022529F-38C3-90E4-6452-5115B8F447A5}"/>
              </a:ext>
            </a:extLst>
          </p:cNvPr>
          <p:cNvPicPr>
            <a:picLocks noChangeAspect="1"/>
          </p:cNvPicPr>
          <p:nvPr/>
        </p:nvPicPr>
        <p:blipFill>
          <a:blip r:embed="rId2"/>
          <a:stretch>
            <a:fillRect/>
          </a:stretch>
        </p:blipFill>
        <p:spPr>
          <a:xfrm>
            <a:off x="0" y="1034937"/>
            <a:ext cx="12192000" cy="5871028"/>
          </a:xfrm>
          <a:prstGeom prst="rect">
            <a:avLst/>
          </a:prstGeom>
        </p:spPr>
      </p:pic>
      <p:sp>
        <p:nvSpPr>
          <p:cNvPr id="4" name="Rectangle: Rounded Corners 3">
            <a:extLst>
              <a:ext uri="{FF2B5EF4-FFF2-40B4-BE49-F238E27FC236}">
                <a16:creationId xmlns:a16="http://schemas.microsoft.com/office/drawing/2014/main" id="{92563282-A593-B550-A3EA-8833D7CC791D}"/>
              </a:ext>
            </a:extLst>
          </p:cNvPr>
          <p:cNvSpPr/>
          <p:nvPr/>
        </p:nvSpPr>
        <p:spPr>
          <a:xfrm>
            <a:off x="7082971" y="1325563"/>
            <a:ext cx="4270829" cy="24771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POLYMORPHISM: INHERITS FROM ECONOMY (MULTILEVEL INHERITENCE)</a:t>
            </a:r>
          </a:p>
        </p:txBody>
      </p:sp>
      <p:cxnSp>
        <p:nvCxnSpPr>
          <p:cNvPr id="7" name="Straight Arrow Connector 6">
            <a:extLst>
              <a:ext uri="{FF2B5EF4-FFF2-40B4-BE49-F238E27FC236}">
                <a16:creationId xmlns:a16="http://schemas.microsoft.com/office/drawing/2014/main" id="{979B74D0-6869-9AF8-DA3A-BA645D171A96}"/>
              </a:ext>
            </a:extLst>
          </p:cNvPr>
          <p:cNvCxnSpPr>
            <a:cxnSpLocks/>
            <a:endCxn id="4" idx="1"/>
          </p:cNvCxnSpPr>
          <p:nvPr/>
        </p:nvCxnSpPr>
        <p:spPr>
          <a:xfrm>
            <a:off x="5080000" y="1930400"/>
            <a:ext cx="2002971" cy="63375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9D10BBC-2E53-73D7-440D-EA2922E338D0}"/>
              </a:ext>
            </a:extLst>
          </p:cNvPr>
          <p:cNvSpPr/>
          <p:nvPr/>
        </p:nvSpPr>
        <p:spPr>
          <a:xfrm>
            <a:off x="2569029" y="2116251"/>
            <a:ext cx="2989942" cy="203483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BA1B357-0EC5-BF7C-0CA4-CC84E68FCD72}"/>
              </a:ext>
            </a:extLst>
          </p:cNvPr>
          <p:cNvSpPr/>
          <p:nvPr/>
        </p:nvSpPr>
        <p:spPr>
          <a:xfrm>
            <a:off x="7999186" y="3889361"/>
            <a:ext cx="3133271" cy="10741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FIELDS SPECIFIC TO LUXURY CAR (INHERITS FIELDS FROM PARENT CLASS ECONOMY AND CAR) </a:t>
            </a:r>
          </a:p>
        </p:txBody>
      </p:sp>
      <p:cxnSp>
        <p:nvCxnSpPr>
          <p:cNvPr id="12" name="Connector: Elbow 11">
            <a:extLst>
              <a:ext uri="{FF2B5EF4-FFF2-40B4-BE49-F238E27FC236}">
                <a16:creationId xmlns:a16="http://schemas.microsoft.com/office/drawing/2014/main" id="{B806B786-34A3-68FA-5FD9-7C776D0DB540}"/>
              </a:ext>
            </a:extLst>
          </p:cNvPr>
          <p:cNvCxnSpPr>
            <a:cxnSpLocks/>
            <a:stCxn id="10" idx="3"/>
            <a:endCxn id="11" idx="1"/>
          </p:cNvCxnSpPr>
          <p:nvPr/>
        </p:nvCxnSpPr>
        <p:spPr>
          <a:xfrm>
            <a:off x="5558971" y="3133669"/>
            <a:ext cx="2440215" cy="129277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045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1C06-B600-589B-4DCD-CBB5905B6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EEEAD3-7B63-C198-09C0-6332C0FBC92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AAE4BF-502F-700C-C5A7-9011FCE3B3C6}"/>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42A6C991-DC13-3B01-473F-587111240135}"/>
              </a:ext>
            </a:extLst>
          </p:cNvPr>
          <p:cNvSpPr/>
          <p:nvPr/>
        </p:nvSpPr>
        <p:spPr>
          <a:xfrm>
            <a:off x="8665029" y="2554514"/>
            <a:ext cx="3526971" cy="222068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 OVERRIDING) OVERRIDES METHOD FROM PARENT CLASS</a:t>
            </a:r>
          </a:p>
        </p:txBody>
      </p:sp>
      <p:cxnSp>
        <p:nvCxnSpPr>
          <p:cNvPr id="6" name="Connector: Elbow 5">
            <a:extLst>
              <a:ext uri="{FF2B5EF4-FFF2-40B4-BE49-F238E27FC236}">
                <a16:creationId xmlns:a16="http://schemas.microsoft.com/office/drawing/2014/main" id="{622A86D7-C3D8-E704-38AB-47A7E1C88D57}"/>
              </a:ext>
            </a:extLst>
          </p:cNvPr>
          <p:cNvCxnSpPr>
            <a:endCxn id="4" idx="1"/>
          </p:cNvCxnSpPr>
          <p:nvPr/>
        </p:nvCxnSpPr>
        <p:spPr>
          <a:xfrm flipV="1">
            <a:off x="7271657" y="3664857"/>
            <a:ext cx="1393372" cy="798286"/>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60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F09B-B133-AFAE-33EF-009F8926882C}"/>
              </a:ext>
            </a:extLst>
          </p:cNvPr>
          <p:cNvSpPr>
            <a:spLocks noGrp="1"/>
          </p:cNvSpPr>
          <p:nvPr>
            <p:ph type="title"/>
          </p:nvPr>
        </p:nvSpPr>
        <p:spPr/>
        <p:txBody>
          <a:bodyPr/>
          <a:lstStyle/>
          <a:p>
            <a:r>
              <a:rPr lang="en-US" dirty="0"/>
              <a:t>v</a:t>
            </a:r>
          </a:p>
        </p:txBody>
      </p:sp>
      <p:pic>
        <p:nvPicPr>
          <p:cNvPr id="5" name="Picture 4">
            <a:extLst>
              <a:ext uri="{FF2B5EF4-FFF2-40B4-BE49-F238E27FC236}">
                <a16:creationId xmlns:a16="http://schemas.microsoft.com/office/drawing/2014/main" id="{0929C9C4-31B4-2AA5-2802-49782EFB8E84}"/>
              </a:ext>
            </a:extLst>
          </p:cNvPr>
          <p:cNvPicPr>
            <a:picLocks noChangeAspect="1"/>
          </p:cNvPicPr>
          <p:nvPr/>
        </p:nvPicPr>
        <p:blipFill>
          <a:blip r:embed="rId2"/>
          <a:srcRect l="30430" t="-358" r="17780" b="27778"/>
          <a:stretch/>
        </p:blipFill>
        <p:spPr>
          <a:xfrm>
            <a:off x="0" y="0"/>
            <a:ext cx="6299201" cy="4971960"/>
          </a:xfrm>
          <a:prstGeom prst="rect">
            <a:avLst/>
          </a:prstGeom>
        </p:spPr>
      </p:pic>
      <p:sp>
        <p:nvSpPr>
          <p:cNvPr id="4" name="Rectangle 3">
            <a:extLst>
              <a:ext uri="{FF2B5EF4-FFF2-40B4-BE49-F238E27FC236}">
                <a16:creationId xmlns:a16="http://schemas.microsoft.com/office/drawing/2014/main" id="{7CB07431-6751-40BE-D1C0-10EDE40ADDD3}"/>
              </a:ext>
            </a:extLst>
          </p:cNvPr>
          <p:cNvSpPr/>
          <p:nvPr/>
        </p:nvSpPr>
        <p:spPr>
          <a:xfrm>
            <a:off x="4528457" y="1690688"/>
            <a:ext cx="457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8DA3E3-47AF-888E-C1B2-8CA6E585A720}"/>
              </a:ext>
            </a:extLst>
          </p:cNvPr>
          <p:cNvSpPr/>
          <p:nvPr/>
        </p:nvSpPr>
        <p:spPr>
          <a:xfrm>
            <a:off x="1001487" y="1736407"/>
            <a:ext cx="5297714" cy="242919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98A15C7-1B6D-E78B-4006-03FC5A882219}"/>
              </a:ext>
            </a:extLst>
          </p:cNvPr>
          <p:cNvSpPr/>
          <p:nvPr/>
        </p:nvSpPr>
        <p:spPr>
          <a:xfrm>
            <a:off x="9905999" y="208302"/>
            <a:ext cx="2184401" cy="16495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Calls login(username, password) method of admin object until right credentials are put and then sets admin access to true</a:t>
            </a:r>
          </a:p>
        </p:txBody>
      </p:sp>
      <p:sp>
        <p:nvSpPr>
          <p:cNvPr id="9" name="Rectangle 8">
            <a:extLst>
              <a:ext uri="{FF2B5EF4-FFF2-40B4-BE49-F238E27FC236}">
                <a16:creationId xmlns:a16="http://schemas.microsoft.com/office/drawing/2014/main" id="{DC5E864D-D934-6B21-3C3E-A9001D7EC676}"/>
              </a:ext>
            </a:extLst>
          </p:cNvPr>
          <p:cNvSpPr/>
          <p:nvPr/>
        </p:nvSpPr>
        <p:spPr>
          <a:xfrm>
            <a:off x="1001487" y="4293008"/>
            <a:ext cx="1785257" cy="275771"/>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2" name="Picture 11">
            <a:extLst>
              <a:ext uri="{FF2B5EF4-FFF2-40B4-BE49-F238E27FC236}">
                <a16:creationId xmlns:a16="http://schemas.microsoft.com/office/drawing/2014/main" id="{96E8C423-E66E-3D7D-7179-C21B72AB0BA0}"/>
              </a:ext>
            </a:extLst>
          </p:cNvPr>
          <p:cNvPicPr>
            <a:picLocks noChangeAspect="1"/>
          </p:cNvPicPr>
          <p:nvPr/>
        </p:nvPicPr>
        <p:blipFill>
          <a:blip r:embed="rId3"/>
          <a:stretch>
            <a:fillRect/>
          </a:stretch>
        </p:blipFill>
        <p:spPr>
          <a:xfrm>
            <a:off x="6638018" y="400844"/>
            <a:ext cx="3067050" cy="904875"/>
          </a:xfrm>
          <a:prstGeom prst="rect">
            <a:avLst/>
          </a:prstGeom>
        </p:spPr>
      </p:pic>
      <p:cxnSp>
        <p:nvCxnSpPr>
          <p:cNvPr id="14" name="Connector: Elbow 13">
            <a:extLst>
              <a:ext uri="{FF2B5EF4-FFF2-40B4-BE49-F238E27FC236}">
                <a16:creationId xmlns:a16="http://schemas.microsoft.com/office/drawing/2014/main" id="{0B5F6175-1877-0D6D-0635-C3C900FADF91}"/>
              </a:ext>
            </a:extLst>
          </p:cNvPr>
          <p:cNvCxnSpPr>
            <a:cxnSpLocks/>
            <a:stCxn id="12" idx="0"/>
            <a:endCxn id="20" idx="1"/>
          </p:cNvCxnSpPr>
          <p:nvPr/>
        </p:nvCxnSpPr>
        <p:spPr>
          <a:xfrm rot="16200000" flipH="1" flipV="1">
            <a:off x="3529234" y="-1778561"/>
            <a:ext cx="2462904" cy="6821714"/>
          </a:xfrm>
          <a:prstGeom prst="bentConnector4">
            <a:avLst>
              <a:gd name="adj1" fmla="val -9282"/>
              <a:gd name="adj2" fmla="val 1033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4F4CBFB-240A-CC83-6988-2DDDBCEA70B5}"/>
              </a:ext>
            </a:extLst>
          </p:cNvPr>
          <p:cNvSpPr/>
          <p:nvPr/>
        </p:nvSpPr>
        <p:spPr>
          <a:xfrm>
            <a:off x="1349829" y="2745332"/>
            <a:ext cx="3367314" cy="2368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29" name="Picture 28">
            <a:extLst>
              <a:ext uri="{FF2B5EF4-FFF2-40B4-BE49-F238E27FC236}">
                <a16:creationId xmlns:a16="http://schemas.microsoft.com/office/drawing/2014/main" id="{2E31EC79-4126-6EE3-3640-4061A608B605}"/>
              </a:ext>
            </a:extLst>
          </p:cNvPr>
          <p:cNvPicPr>
            <a:picLocks noChangeAspect="1"/>
          </p:cNvPicPr>
          <p:nvPr/>
        </p:nvPicPr>
        <p:blipFill>
          <a:blip r:embed="rId4"/>
          <a:stretch>
            <a:fillRect/>
          </a:stretch>
        </p:blipFill>
        <p:spPr>
          <a:xfrm>
            <a:off x="7125833" y="2078514"/>
            <a:ext cx="4791075" cy="4612571"/>
          </a:xfrm>
          <a:prstGeom prst="rect">
            <a:avLst/>
          </a:prstGeom>
        </p:spPr>
      </p:pic>
      <p:cxnSp>
        <p:nvCxnSpPr>
          <p:cNvPr id="31" name="Connector: Elbow 30">
            <a:extLst>
              <a:ext uri="{FF2B5EF4-FFF2-40B4-BE49-F238E27FC236}">
                <a16:creationId xmlns:a16="http://schemas.microsoft.com/office/drawing/2014/main" id="{E824EE36-8DB2-79C4-FA5D-FF6C2272C4ED}"/>
              </a:ext>
            </a:extLst>
          </p:cNvPr>
          <p:cNvCxnSpPr>
            <a:stCxn id="9" idx="3"/>
            <a:endCxn id="29" idx="1"/>
          </p:cNvCxnSpPr>
          <p:nvPr/>
        </p:nvCxnSpPr>
        <p:spPr>
          <a:xfrm flipV="1">
            <a:off x="2786744" y="4384800"/>
            <a:ext cx="4339089" cy="4609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0150D313-633B-CF64-3AF3-5D9DBB7B876D}"/>
              </a:ext>
            </a:extLst>
          </p:cNvPr>
          <p:cNvSpPr/>
          <p:nvPr/>
        </p:nvSpPr>
        <p:spPr>
          <a:xfrm>
            <a:off x="1894115" y="5063752"/>
            <a:ext cx="3788229" cy="17191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Calls start method of utils object with all cars object as argument</a:t>
            </a:r>
          </a:p>
        </p:txBody>
      </p:sp>
    </p:spTree>
    <p:extLst>
      <p:ext uri="{BB962C8B-B14F-4D97-AF65-F5344CB8AC3E}">
        <p14:creationId xmlns:p14="http://schemas.microsoft.com/office/powerpoint/2010/main" val="80351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791A-0E80-110E-C17C-FFD205287566}"/>
              </a:ext>
            </a:extLst>
          </p:cNvPr>
          <p:cNvSpPr>
            <a:spLocks noGrp="1"/>
          </p:cNvSpPr>
          <p:nvPr>
            <p:ph type="title"/>
          </p:nvPr>
        </p:nvSpPr>
        <p:spPr>
          <a:xfrm>
            <a:off x="4345214" y="18255"/>
            <a:ext cx="3501571" cy="1325563"/>
          </a:xfrm>
        </p:spPr>
        <p:txBody>
          <a:bodyPr/>
          <a:lstStyle/>
          <a:p>
            <a:r>
              <a:rPr lang="en-US" dirty="0"/>
              <a:t>ADMIN CLASS</a:t>
            </a:r>
          </a:p>
        </p:txBody>
      </p:sp>
      <p:sp>
        <p:nvSpPr>
          <p:cNvPr id="3" name="Content Placeholder 2">
            <a:extLst>
              <a:ext uri="{FF2B5EF4-FFF2-40B4-BE49-F238E27FC236}">
                <a16:creationId xmlns:a16="http://schemas.microsoft.com/office/drawing/2014/main" id="{EA79F30F-BDB6-E804-7A9A-763E5E85516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4CD0E7E-FDEF-7976-EEC8-C7F97A9F88A4}"/>
              </a:ext>
            </a:extLst>
          </p:cNvPr>
          <p:cNvPicPr>
            <a:picLocks noChangeAspect="1"/>
          </p:cNvPicPr>
          <p:nvPr/>
        </p:nvPicPr>
        <p:blipFill>
          <a:blip r:embed="rId2"/>
          <a:stretch>
            <a:fillRect/>
          </a:stretch>
        </p:blipFill>
        <p:spPr>
          <a:xfrm>
            <a:off x="0" y="1291771"/>
            <a:ext cx="12192000" cy="5566229"/>
          </a:xfrm>
          <a:prstGeom prst="rect">
            <a:avLst/>
          </a:prstGeom>
        </p:spPr>
      </p:pic>
    </p:spTree>
    <p:extLst>
      <p:ext uri="{BB962C8B-B14F-4D97-AF65-F5344CB8AC3E}">
        <p14:creationId xmlns:p14="http://schemas.microsoft.com/office/powerpoint/2010/main" val="115556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0EE9-5971-0494-78AF-9F2E77EB9118}"/>
              </a:ext>
            </a:extLst>
          </p:cNvPr>
          <p:cNvSpPr>
            <a:spLocks noGrp="1"/>
          </p:cNvSpPr>
          <p:nvPr>
            <p:ph type="title"/>
          </p:nvPr>
        </p:nvSpPr>
        <p:spPr>
          <a:xfrm>
            <a:off x="4491264" y="18255"/>
            <a:ext cx="3209472" cy="1325563"/>
          </a:xfrm>
        </p:spPr>
        <p:txBody>
          <a:bodyPr/>
          <a:lstStyle/>
          <a:p>
            <a:r>
              <a:rPr lang="en-US" dirty="0"/>
              <a:t>UTILS CLASS</a:t>
            </a:r>
          </a:p>
        </p:txBody>
      </p:sp>
      <p:sp>
        <p:nvSpPr>
          <p:cNvPr id="3" name="Content Placeholder 2">
            <a:extLst>
              <a:ext uri="{FF2B5EF4-FFF2-40B4-BE49-F238E27FC236}">
                <a16:creationId xmlns:a16="http://schemas.microsoft.com/office/drawing/2014/main" id="{2EB6B80A-0542-C8A4-FE95-965A375C1FB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1B8110E-3AC3-5F0C-0FA2-3C14F39F6C57}"/>
              </a:ext>
            </a:extLst>
          </p:cNvPr>
          <p:cNvPicPr>
            <a:picLocks noChangeAspect="1"/>
          </p:cNvPicPr>
          <p:nvPr/>
        </p:nvPicPr>
        <p:blipFill>
          <a:blip r:embed="rId2"/>
          <a:stretch>
            <a:fillRect/>
          </a:stretch>
        </p:blipFill>
        <p:spPr>
          <a:xfrm>
            <a:off x="0" y="957943"/>
            <a:ext cx="12192000" cy="5900057"/>
          </a:xfrm>
          <a:prstGeom prst="rect">
            <a:avLst/>
          </a:prstGeom>
        </p:spPr>
      </p:pic>
    </p:spTree>
    <p:extLst>
      <p:ext uri="{BB962C8B-B14F-4D97-AF65-F5344CB8AC3E}">
        <p14:creationId xmlns:p14="http://schemas.microsoft.com/office/powerpoint/2010/main" val="49465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84B6-BAA4-05C1-9075-E59C5608FB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55CBAC-1894-BD90-AD00-3C3437D95B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46E328A-36F2-61B8-46D4-2D362E5A37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1680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6D8EB-0FAE-B9A5-8A2B-C97DC68DB6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20B11-0BE1-E3C4-220B-6AC3AFDC13A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3DB285F-BCBB-C0DB-22A4-BA67098D3CA4}"/>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74059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1AAF-680D-17BD-5C76-55DEBEB010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4F0293-C7A5-7F13-DFA0-0E379F899CD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C9F9076-8C68-DA62-998B-20AD2C8A57F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8276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696</Words>
  <Application>Microsoft Office PowerPoint</Application>
  <PresentationFormat>Widescreen</PresentationFormat>
  <Paragraphs>49</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Castellar</vt:lpstr>
      <vt:lpstr>Office Theme</vt:lpstr>
      <vt:lpstr>PowerPoint Presentation</vt:lpstr>
      <vt:lpstr>PowerPoint Presentation</vt:lpstr>
      <vt:lpstr>PowerPoint Presentation</vt:lpstr>
      <vt:lpstr>v</vt:lpstr>
      <vt:lpstr>ADMIN CLASS</vt:lpstr>
      <vt:lpstr>UTILS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1</vt:lpstr>
      <vt:lpstr>CASE 2 (METHOD OVERLOADING USED)</vt:lpstr>
      <vt:lpstr>CASE 3</vt:lpstr>
      <vt:lpstr>CASE 4</vt:lpstr>
      <vt:lpstr>CASE 5</vt:lpstr>
      <vt:lpstr>CASE 6</vt:lpstr>
      <vt:lpstr>CASE 7</vt:lpstr>
      <vt:lpstr>CASE 8 &amp; 9</vt:lpstr>
      <vt:lpstr>CAR CLASS (PARENT/BASE CLASS)</vt:lpstr>
      <vt:lpstr>CONSTRUCTOR CAR IS USED</vt:lpstr>
      <vt:lpstr>UNIVERSAL SETTER FUNCTION (SETS ANY FIELD)</vt:lpstr>
      <vt:lpstr>PowerPoint Presentation</vt:lpstr>
      <vt:lpstr>PowerPoint Presentation</vt:lpstr>
      <vt:lpstr>METHOD TO DISPLAY DETAILS ABOUT A CAR</vt:lpstr>
      <vt:lpstr>ECONOMY CLASS</vt:lpstr>
      <vt:lpstr>PowerPoint Presentation</vt:lpstr>
      <vt:lpstr>LUXURY CARS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Rashid</dc:creator>
  <cp:lastModifiedBy>Ahmed Rashid</cp:lastModifiedBy>
  <cp:revision>16</cp:revision>
  <dcterms:created xsi:type="dcterms:W3CDTF">2024-11-22T08:27:36Z</dcterms:created>
  <dcterms:modified xsi:type="dcterms:W3CDTF">2024-11-27T16:05:57Z</dcterms:modified>
</cp:coreProperties>
</file>