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ed Hat Display Bold" charset="1" panose="02010803040201060303"/>
      <p:regular r:id="rId19"/>
    </p:embeddedFont>
    <p:embeddedFont>
      <p:font typeface="Roboto Slab 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5.png" Type="http://schemas.openxmlformats.org/officeDocument/2006/relationships/image"/><Relationship Id="rId9"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7.png" Type="http://schemas.openxmlformats.org/officeDocument/2006/relationships/image"/><Relationship Id="rId9"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0">
            <a:off x="8760629" y="-2095015"/>
            <a:ext cx="10960234" cy="7472887"/>
          </a:xfrm>
          <a:custGeom>
            <a:avLst/>
            <a:gdLst/>
            <a:ahLst/>
            <a:cxnLst/>
            <a:rect r="r" b="b" t="t" l="l"/>
            <a:pathLst>
              <a:path h="7472887" w="10960234">
                <a:moveTo>
                  <a:pt x="0" y="0"/>
                </a:moveTo>
                <a:lnTo>
                  <a:pt x="10960234" y="0"/>
                </a:lnTo>
                <a:lnTo>
                  <a:pt x="10960234"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7996" y="2137295"/>
            <a:ext cx="6925852" cy="6014556"/>
          </a:xfrm>
          <a:custGeom>
            <a:avLst/>
            <a:gdLst/>
            <a:ahLst/>
            <a:cxnLst/>
            <a:rect r="r" b="b" t="t" l="l"/>
            <a:pathLst>
              <a:path h="6014556" w="6925852">
                <a:moveTo>
                  <a:pt x="0" y="0"/>
                </a:moveTo>
                <a:lnTo>
                  <a:pt x="6925853" y="0"/>
                </a:lnTo>
                <a:lnTo>
                  <a:pt x="6925853" y="6014556"/>
                </a:lnTo>
                <a:lnTo>
                  <a:pt x="0" y="60145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35325">
            <a:off x="-1336143" y="6923321"/>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26878">
            <a:off x="-216283" y="847655"/>
            <a:ext cx="4576141" cy="2579280"/>
          </a:xfrm>
          <a:custGeom>
            <a:avLst/>
            <a:gdLst/>
            <a:ahLst/>
            <a:cxnLst/>
            <a:rect r="r" b="b" t="t" l="l"/>
            <a:pathLst>
              <a:path h="2579280" w="4576141">
                <a:moveTo>
                  <a:pt x="0" y="0"/>
                </a:moveTo>
                <a:lnTo>
                  <a:pt x="4576141" y="0"/>
                </a:lnTo>
                <a:lnTo>
                  <a:pt x="4576141" y="2579280"/>
                </a:lnTo>
                <a:lnTo>
                  <a:pt x="0" y="25792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2830696">
            <a:off x="12315724" y="82296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819728" y="4945192"/>
            <a:ext cx="7562807" cy="572453"/>
          </a:xfrm>
          <a:prstGeom prst="rect">
            <a:avLst/>
          </a:prstGeom>
        </p:spPr>
        <p:txBody>
          <a:bodyPr anchor="t" rtlCol="false" tIns="0" lIns="0" bIns="0" rIns="0">
            <a:spAutoFit/>
          </a:bodyPr>
          <a:lstStyle/>
          <a:p>
            <a:pPr algn="l">
              <a:lnSpc>
                <a:spcPts val="4672"/>
              </a:lnSpc>
            </a:pPr>
            <a:r>
              <a:rPr lang="en-US" b="true" sz="3337">
                <a:solidFill>
                  <a:srgbClr val="5B7ABE"/>
                </a:solidFill>
                <a:latin typeface="Red Hat Display Bold"/>
                <a:ea typeface="Red Hat Display Bold"/>
                <a:cs typeface="Red Hat Display Bold"/>
                <a:sym typeface="Red Hat Display Bold"/>
              </a:rPr>
              <a:t>By Eng.Ahmed Saber </a:t>
            </a:r>
          </a:p>
        </p:txBody>
      </p:sp>
      <p:sp>
        <p:nvSpPr>
          <p:cNvPr name="TextBox 8" id="8"/>
          <p:cNvSpPr txBox="true"/>
          <p:nvPr/>
        </p:nvSpPr>
        <p:spPr>
          <a:xfrm rot="0">
            <a:off x="2071788" y="3908397"/>
            <a:ext cx="8114734" cy="1103470"/>
          </a:xfrm>
          <a:prstGeom prst="rect">
            <a:avLst/>
          </a:prstGeom>
        </p:spPr>
        <p:txBody>
          <a:bodyPr anchor="t" rtlCol="false" tIns="0" lIns="0" bIns="0" rIns="0">
            <a:spAutoFit/>
          </a:bodyPr>
          <a:lstStyle/>
          <a:p>
            <a:pPr algn="l">
              <a:lnSpc>
                <a:spcPts val="8800"/>
              </a:lnSpc>
            </a:pPr>
            <a:r>
              <a:rPr lang="en-US" b="true" sz="7074">
                <a:solidFill>
                  <a:srgbClr val="2D2261"/>
                </a:solidFill>
                <a:latin typeface="Red Hat Display Bold"/>
                <a:ea typeface="Red Hat Display Bold"/>
                <a:cs typeface="Red Hat Display Bold"/>
                <a:sym typeface="Red Hat Display Bold"/>
              </a:rPr>
              <a:t>Sales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6929" y="952500"/>
            <a:ext cx="8994142" cy="728158"/>
          </a:xfrm>
          <a:prstGeom prst="rect">
            <a:avLst/>
          </a:prstGeom>
        </p:spPr>
        <p:txBody>
          <a:bodyPr anchor="t" rtlCol="false" tIns="0" lIns="0" bIns="0" rIns="0">
            <a:spAutoFit/>
          </a:bodyPr>
          <a:lstStyle/>
          <a:p>
            <a:pPr algn="ctr">
              <a:lnSpc>
                <a:spcPts val="6065"/>
              </a:lnSpc>
            </a:pPr>
            <a:r>
              <a:rPr lang="en-US" b="true" sz="4332">
                <a:solidFill>
                  <a:srgbClr val="2D2261"/>
                </a:solidFill>
                <a:latin typeface="Red Hat Display Bold"/>
                <a:ea typeface="Red Hat Display Bold"/>
                <a:cs typeface="Red Hat Display Bold"/>
                <a:sym typeface="Red Hat Display Bold"/>
              </a:rPr>
              <a:t> </a:t>
            </a:r>
          </a:p>
        </p:txBody>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2936161" y="1642452"/>
            <a:ext cx="5351839" cy="7002096"/>
          </a:xfrm>
          <a:custGeom>
            <a:avLst/>
            <a:gdLst/>
            <a:ahLst/>
            <a:cxnLst/>
            <a:rect r="r" b="b" t="t" l="l"/>
            <a:pathLst>
              <a:path h="7002096" w="5351839">
                <a:moveTo>
                  <a:pt x="0" y="0"/>
                </a:moveTo>
                <a:lnTo>
                  <a:pt x="5351839" y="0"/>
                </a:lnTo>
                <a:lnTo>
                  <a:pt x="5351839" y="7002096"/>
                </a:lnTo>
                <a:lnTo>
                  <a:pt x="0" y="7002096"/>
                </a:lnTo>
                <a:lnTo>
                  <a:pt x="0" y="0"/>
                </a:lnTo>
                <a:close/>
              </a:path>
            </a:pathLst>
          </a:custGeom>
          <a:blipFill>
            <a:blip r:embed="rId6"/>
            <a:stretch>
              <a:fillRect l="-10633" t="-5557" r="0" b="-17530"/>
            </a:stretch>
          </a:blipFill>
        </p:spPr>
      </p:sp>
      <p:sp>
        <p:nvSpPr>
          <p:cNvPr name="TextBox 6" id="6"/>
          <p:cNvSpPr txBox="true"/>
          <p:nvPr/>
        </p:nvSpPr>
        <p:spPr>
          <a:xfrm rot="0">
            <a:off x="1360438" y="2273285"/>
            <a:ext cx="11096492" cy="5268396"/>
          </a:xfrm>
          <a:prstGeom prst="rect">
            <a:avLst/>
          </a:prstGeom>
        </p:spPr>
        <p:txBody>
          <a:bodyPr anchor="t" rtlCol="false" tIns="0" lIns="0" bIns="0" rIns="0">
            <a:spAutoFit/>
          </a:bodyPr>
          <a:lstStyle/>
          <a:p>
            <a:pPr algn="l" marL="818095" indent="-409048" lvl="1">
              <a:lnSpc>
                <a:spcPts val="5304"/>
              </a:lnSpc>
              <a:buFont typeface="Arial"/>
              <a:buChar char="•"/>
            </a:pPr>
            <a:r>
              <a:rPr lang="en-US" b="true" sz="3789">
                <a:solidFill>
                  <a:srgbClr val="527DBF"/>
                </a:solidFill>
                <a:latin typeface="Red Hat Display Bold"/>
                <a:ea typeface="Red Hat Display Bold"/>
                <a:cs typeface="Red Hat Display Bold"/>
                <a:sym typeface="Red Hat Display Bold"/>
              </a:rPr>
              <a:t>Based on the quantity sold of each product, we have concluded that there are products for which we must have a large stock.</a:t>
            </a:r>
          </a:p>
          <a:p>
            <a:pPr algn="l">
              <a:lnSpc>
                <a:spcPts val="5304"/>
              </a:lnSpc>
            </a:pPr>
          </a:p>
          <a:p>
            <a:pPr algn="l" marL="818095" indent="-409048" lvl="1">
              <a:lnSpc>
                <a:spcPts val="5304"/>
              </a:lnSpc>
              <a:buFont typeface="Arial"/>
              <a:buChar char="•"/>
            </a:pPr>
            <a:r>
              <a:rPr lang="en-US" b="true" sz="3789">
                <a:solidFill>
                  <a:srgbClr val="527DBF"/>
                </a:solidFill>
                <a:latin typeface="Red Hat Display Bold"/>
                <a:ea typeface="Red Hat Display Bold"/>
                <a:cs typeface="Red Hat Display Bold"/>
                <a:sym typeface="Red Hat Display Bold"/>
              </a:rPr>
              <a:t>This table shows a comparison between the products and the quantity sold for each product.</a:t>
            </a:r>
          </a:p>
          <a:p>
            <a:pPr algn="l">
              <a:lnSpc>
                <a:spcPts val="4733"/>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6929" y="952500"/>
            <a:ext cx="8994142" cy="728158"/>
          </a:xfrm>
          <a:prstGeom prst="rect">
            <a:avLst/>
          </a:prstGeom>
        </p:spPr>
        <p:txBody>
          <a:bodyPr anchor="t" rtlCol="false" tIns="0" lIns="0" bIns="0" rIns="0">
            <a:spAutoFit/>
          </a:bodyPr>
          <a:lstStyle/>
          <a:p>
            <a:pPr algn="ctr">
              <a:lnSpc>
                <a:spcPts val="6065"/>
              </a:lnSpc>
            </a:pPr>
            <a:r>
              <a:rPr lang="en-US" b="true" sz="4332">
                <a:solidFill>
                  <a:srgbClr val="2D2261"/>
                </a:solidFill>
                <a:latin typeface="Red Hat Display Bold"/>
                <a:ea typeface="Red Hat Display Bold"/>
                <a:cs typeface="Red Hat Display Bold"/>
                <a:sym typeface="Red Hat Display Bold"/>
              </a:rPr>
              <a:t> </a:t>
            </a:r>
          </a:p>
        </p:txBody>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984530" y="295193"/>
            <a:ext cx="5843106" cy="9991807"/>
          </a:xfrm>
          <a:custGeom>
            <a:avLst/>
            <a:gdLst/>
            <a:ahLst/>
            <a:cxnLst/>
            <a:rect r="r" b="b" t="t" l="l"/>
            <a:pathLst>
              <a:path h="9991807" w="5843106">
                <a:moveTo>
                  <a:pt x="0" y="0"/>
                </a:moveTo>
                <a:lnTo>
                  <a:pt x="5843106" y="0"/>
                </a:lnTo>
                <a:lnTo>
                  <a:pt x="5843106" y="9991807"/>
                </a:lnTo>
                <a:lnTo>
                  <a:pt x="0" y="9991807"/>
                </a:lnTo>
                <a:lnTo>
                  <a:pt x="0" y="0"/>
                </a:lnTo>
                <a:close/>
              </a:path>
            </a:pathLst>
          </a:custGeom>
          <a:blipFill>
            <a:blip r:embed="rId6"/>
            <a:stretch>
              <a:fillRect l="-27897" t="-4700" r="-44970" b="-18323"/>
            </a:stretch>
          </a:blipFill>
        </p:spPr>
      </p:sp>
      <p:sp>
        <p:nvSpPr>
          <p:cNvPr name="TextBox 6" id="6"/>
          <p:cNvSpPr txBox="true"/>
          <p:nvPr/>
        </p:nvSpPr>
        <p:spPr>
          <a:xfrm rot="0">
            <a:off x="1477325" y="1429632"/>
            <a:ext cx="9685139" cy="7528615"/>
          </a:xfrm>
          <a:prstGeom prst="rect">
            <a:avLst/>
          </a:prstGeom>
        </p:spPr>
        <p:txBody>
          <a:bodyPr anchor="t" rtlCol="false" tIns="0" lIns="0" bIns="0" rIns="0">
            <a:spAutoFit/>
          </a:bodyPr>
          <a:lstStyle/>
          <a:p>
            <a:pPr algn="l" marL="1024279" indent="-512140" lvl="1">
              <a:lnSpc>
                <a:spcPts val="6641"/>
              </a:lnSpc>
              <a:buFont typeface="Arial"/>
              <a:buChar char="•"/>
            </a:pPr>
            <a:r>
              <a:rPr lang="en-US" b="true" sz="4744">
                <a:solidFill>
                  <a:srgbClr val="527DBF"/>
                </a:solidFill>
                <a:latin typeface="Red Hat Display Bold"/>
                <a:ea typeface="Red Hat Display Bold"/>
                <a:cs typeface="Red Hat Display Bold"/>
                <a:sym typeface="Red Hat Display Bold"/>
              </a:rPr>
              <a:t>We were able to make a comparison between the profits of each product over the years 2023 and 2024.</a:t>
            </a:r>
          </a:p>
          <a:p>
            <a:pPr algn="l">
              <a:lnSpc>
                <a:spcPts val="6641"/>
              </a:lnSpc>
            </a:pPr>
          </a:p>
          <a:p>
            <a:pPr algn="l" marL="1024279" indent="-512140" lvl="1">
              <a:lnSpc>
                <a:spcPts val="6641"/>
              </a:lnSpc>
              <a:buFont typeface="Arial"/>
              <a:buChar char="•"/>
            </a:pPr>
            <a:r>
              <a:rPr lang="en-US" b="true" sz="4744">
                <a:solidFill>
                  <a:srgbClr val="527DBF"/>
                </a:solidFill>
                <a:latin typeface="Red Hat Display Bold"/>
                <a:ea typeface="Red Hat Display Bold"/>
                <a:cs typeface="Red Hat Display Bold"/>
                <a:sym typeface="Red Hat Display Bold"/>
              </a:rPr>
              <a:t>We know how to identify the products that affect our profits over the course of two years.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6929" y="952500"/>
            <a:ext cx="8994142" cy="728158"/>
          </a:xfrm>
          <a:prstGeom prst="rect">
            <a:avLst/>
          </a:prstGeom>
        </p:spPr>
        <p:txBody>
          <a:bodyPr anchor="t" rtlCol="false" tIns="0" lIns="0" bIns="0" rIns="0">
            <a:spAutoFit/>
          </a:bodyPr>
          <a:lstStyle/>
          <a:p>
            <a:pPr algn="ctr">
              <a:lnSpc>
                <a:spcPts val="6065"/>
              </a:lnSpc>
            </a:pPr>
            <a:r>
              <a:rPr lang="en-US" b="true" sz="4332">
                <a:solidFill>
                  <a:srgbClr val="2D2261"/>
                </a:solidFill>
                <a:latin typeface="Red Hat Display Bold"/>
                <a:ea typeface="Red Hat Display Bold"/>
                <a:cs typeface="Red Hat Display Bold"/>
                <a:sym typeface="Red Hat Display Bold"/>
              </a:rPr>
              <a:t> </a:t>
            </a:r>
          </a:p>
        </p:txBody>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437693" y="2034687"/>
            <a:ext cx="16311172" cy="4275061"/>
          </a:xfrm>
          <a:prstGeom prst="rect">
            <a:avLst/>
          </a:prstGeom>
        </p:spPr>
        <p:txBody>
          <a:bodyPr anchor="t" rtlCol="false" tIns="0" lIns="0" bIns="0" rIns="0">
            <a:spAutoFit/>
          </a:bodyPr>
          <a:lstStyle/>
          <a:p>
            <a:pPr algn="l" marL="1066653" indent="-533327" lvl="1">
              <a:lnSpc>
                <a:spcPts val="6916"/>
              </a:lnSpc>
              <a:buFont typeface="Arial"/>
              <a:buChar char="•"/>
            </a:pPr>
            <a:r>
              <a:rPr lang="en-US" b="true" sz="4940">
                <a:solidFill>
                  <a:srgbClr val="2B5781"/>
                </a:solidFill>
                <a:latin typeface="Red Hat Display Bold"/>
                <a:ea typeface="Red Hat Display Bold"/>
                <a:cs typeface="Red Hat Display Bold"/>
                <a:sym typeface="Red Hat Display Bold"/>
              </a:rPr>
              <a:t>In the end, we reached the conclusion that in 2023 and 2024, we will achieve sales of up to  $  213,769.</a:t>
            </a:r>
          </a:p>
          <a:p>
            <a:pPr algn="l">
              <a:lnSpc>
                <a:spcPts val="2470"/>
              </a:lnSpc>
            </a:pPr>
          </a:p>
          <a:p>
            <a:pPr algn="l" marL="1066653" indent="-533327" lvl="1">
              <a:lnSpc>
                <a:spcPts val="6916"/>
              </a:lnSpc>
              <a:buFont typeface="Arial"/>
              <a:buChar char="•"/>
            </a:pPr>
            <a:r>
              <a:rPr lang="en-US" b="true" sz="4940">
                <a:solidFill>
                  <a:srgbClr val="2B5781"/>
                </a:solidFill>
                <a:latin typeface="Red Hat Display Bold"/>
                <a:ea typeface="Red Hat Display Bold"/>
                <a:cs typeface="Red Hat Display Bold"/>
                <a:sym typeface="Red Hat Display Bold"/>
              </a:rPr>
              <a:t>We made a profit of up to $ 38,612</a:t>
            </a:r>
          </a:p>
          <a:p>
            <a:pPr algn="l">
              <a:lnSpc>
                <a:spcPts val="3952"/>
              </a:lnSpc>
            </a:pPr>
          </a:p>
          <a:p>
            <a:pPr algn="l" marL="1066653" indent="-533327" lvl="1">
              <a:lnSpc>
                <a:spcPts val="6916"/>
              </a:lnSpc>
              <a:buFont typeface="Arial"/>
              <a:buChar char="•"/>
            </a:pPr>
            <a:r>
              <a:rPr lang="en-US" b="true" sz="4940">
                <a:solidFill>
                  <a:srgbClr val="2B5781"/>
                </a:solidFill>
                <a:latin typeface="Red Hat Display Bold"/>
                <a:ea typeface="Red Hat Display Bold"/>
                <a:cs typeface="Red Hat Display Bold"/>
                <a:sym typeface="Red Hat Display Bold"/>
              </a:rPr>
              <a:t>With a cost of up to $ 175,158</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6929" y="952500"/>
            <a:ext cx="8994142" cy="728158"/>
          </a:xfrm>
          <a:prstGeom prst="rect">
            <a:avLst/>
          </a:prstGeom>
        </p:spPr>
        <p:txBody>
          <a:bodyPr anchor="t" rtlCol="false" tIns="0" lIns="0" bIns="0" rIns="0">
            <a:spAutoFit/>
          </a:bodyPr>
          <a:lstStyle/>
          <a:p>
            <a:pPr algn="ctr">
              <a:lnSpc>
                <a:spcPts val="6065"/>
              </a:lnSpc>
            </a:pPr>
            <a:r>
              <a:rPr lang="en-US" b="true" sz="4332">
                <a:solidFill>
                  <a:srgbClr val="2D2261"/>
                </a:solidFill>
                <a:latin typeface="Red Hat Display Bold"/>
                <a:ea typeface="Red Hat Display Bold"/>
                <a:cs typeface="Red Hat Display Bold"/>
                <a:sym typeface="Red Hat Display Bold"/>
              </a:rPr>
              <a:t> </a:t>
            </a:r>
          </a:p>
        </p:txBody>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3518511"/>
            <a:ext cx="4899276" cy="3623338"/>
          </a:xfrm>
          <a:custGeom>
            <a:avLst/>
            <a:gdLst/>
            <a:ahLst/>
            <a:cxnLst/>
            <a:rect r="r" b="b" t="t" l="l"/>
            <a:pathLst>
              <a:path h="3623338" w="4899276">
                <a:moveTo>
                  <a:pt x="0" y="0"/>
                </a:moveTo>
                <a:lnTo>
                  <a:pt x="4899276" y="0"/>
                </a:lnTo>
                <a:lnTo>
                  <a:pt x="4899276" y="3623338"/>
                </a:lnTo>
                <a:lnTo>
                  <a:pt x="0" y="36233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2830696">
            <a:off x="15091866" y="7934407"/>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6305848" y="4614944"/>
            <a:ext cx="5676305" cy="1278070"/>
          </a:xfrm>
          <a:prstGeom prst="rect">
            <a:avLst/>
          </a:prstGeom>
        </p:spPr>
        <p:txBody>
          <a:bodyPr anchor="t" rtlCol="false" tIns="0" lIns="0" bIns="0" rIns="0">
            <a:spAutoFit/>
          </a:bodyPr>
          <a:lstStyle/>
          <a:p>
            <a:pPr algn="ctr">
              <a:lnSpc>
                <a:spcPts val="10405"/>
              </a:lnSpc>
              <a:spcBef>
                <a:spcPct val="0"/>
              </a:spcBef>
            </a:pPr>
            <a:r>
              <a:rPr lang="en-US" b="true" sz="7432">
                <a:solidFill>
                  <a:srgbClr val="2D2261"/>
                </a:solidFill>
                <a:latin typeface="Red Hat Display Bold"/>
                <a:ea typeface="Red Hat Display Bold"/>
                <a:cs typeface="Red Hat Display Bold"/>
                <a:sym typeface="Red Hat Display Bold"/>
              </a:rPr>
              <a:t>THANK YOU</a:t>
            </a:r>
          </a:p>
        </p:txBody>
      </p:sp>
      <p:sp>
        <p:nvSpPr>
          <p:cNvPr name="Freeform 8" id="8"/>
          <p:cNvSpPr/>
          <p:nvPr/>
        </p:nvSpPr>
        <p:spPr>
          <a:xfrm flipH="false" flipV="false" rot="8100000">
            <a:off x="15637949" y="-294363"/>
            <a:ext cx="3242701" cy="1827704"/>
          </a:xfrm>
          <a:custGeom>
            <a:avLst/>
            <a:gdLst/>
            <a:ahLst/>
            <a:cxnLst/>
            <a:rect r="r" b="b" t="t" l="l"/>
            <a:pathLst>
              <a:path h="1827704" w="3242701">
                <a:moveTo>
                  <a:pt x="0" y="0"/>
                </a:moveTo>
                <a:lnTo>
                  <a:pt x="3242702" y="0"/>
                </a:lnTo>
                <a:lnTo>
                  <a:pt x="3242702" y="1827705"/>
                </a:lnTo>
                <a:lnTo>
                  <a:pt x="0" y="18277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2561139" y="3522789"/>
            <a:ext cx="3503040" cy="815340"/>
          </a:xfrm>
          <a:prstGeom prst="rect">
            <a:avLst/>
          </a:prstGeom>
        </p:spPr>
        <p:txBody>
          <a:bodyPr anchor="t" rtlCol="false" tIns="0" lIns="0" bIns="0" rIns="0">
            <a:spAutoFit/>
          </a:bodyPr>
          <a:lstStyle/>
          <a:p>
            <a:pPr algn="ctr">
              <a:lnSpc>
                <a:spcPts val="3359"/>
              </a:lnSpc>
            </a:pPr>
            <a:r>
              <a:rPr lang="en-US" b="true" sz="2400">
                <a:solidFill>
                  <a:srgbClr val="FBFCFE"/>
                </a:solidFill>
                <a:latin typeface="Red Hat Display Bold"/>
                <a:ea typeface="Red Hat Display Bold"/>
                <a:cs typeface="Red Hat Display Bold"/>
                <a:sym typeface="Red Hat Display Bold"/>
              </a:rPr>
              <a:t>Comprehensive Business Assessment</a:t>
            </a:r>
          </a:p>
        </p:txBody>
      </p:sp>
      <p:sp>
        <p:nvSpPr>
          <p:cNvPr name="TextBox 3" id="3"/>
          <p:cNvSpPr txBox="true"/>
          <p:nvPr/>
        </p:nvSpPr>
        <p:spPr>
          <a:xfrm rot="0">
            <a:off x="12388488" y="3522789"/>
            <a:ext cx="3173706" cy="815340"/>
          </a:xfrm>
          <a:prstGeom prst="rect">
            <a:avLst/>
          </a:prstGeom>
        </p:spPr>
        <p:txBody>
          <a:bodyPr anchor="t" rtlCol="false" tIns="0" lIns="0" bIns="0" rIns="0">
            <a:spAutoFit/>
          </a:bodyPr>
          <a:lstStyle/>
          <a:p>
            <a:pPr algn="ctr">
              <a:lnSpc>
                <a:spcPts val="3359"/>
              </a:lnSpc>
            </a:pPr>
            <a:r>
              <a:rPr lang="en-US" b="true" sz="2400">
                <a:solidFill>
                  <a:srgbClr val="FBFCFE"/>
                </a:solidFill>
                <a:latin typeface="Red Hat Display Bold"/>
                <a:ea typeface="Red Hat Display Bold"/>
                <a:cs typeface="Red Hat Display Bold"/>
                <a:sym typeface="Red Hat Display Bold"/>
              </a:rPr>
              <a:t>Structured Evaluation</a:t>
            </a:r>
          </a:p>
        </p:txBody>
      </p:sp>
      <p:sp>
        <p:nvSpPr>
          <p:cNvPr name="Freeform 4" id="4"/>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830696">
            <a:off x="16075185" y="-10287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736403" y="2147969"/>
            <a:ext cx="4830969" cy="1148239"/>
          </a:xfrm>
          <a:prstGeom prst="rect">
            <a:avLst/>
          </a:prstGeom>
        </p:spPr>
        <p:txBody>
          <a:bodyPr anchor="t" rtlCol="false" tIns="0" lIns="0" bIns="0" rIns="0">
            <a:spAutoFit/>
          </a:bodyPr>
          <a:lstStyle/>
          <a:p>
            <a:pPr algn="ctr">
              <a:lnSpc>
                <a:spcPts val="9676"/>
              </a:lnSpc>
            </a:pPr>
            <a:r>
              <a:rPr lang="en-US" b="true" sz="5973" spc="418">
                <a:solidFill>
                  <a:srgbClr val="2D2261"/>
                </a:solidFill>
                <a:latin typeface="Roboto Slab Bold"/>
                <a:ea typeface="Roboto Slab Bold"/>
                <a:cs typeface="Roboto Slab Bold"/>
                <a:sym typeface="Roboto Slab Bold"/>
              </a:rPr>
              <a:t> Content:</a:t>
            </a:r>
          </a:p>
        </p:txBody>
      </p:sp>
      <p:sp>
        <p:nvSpPr>
          <p:cNvPr name="TextBox 9" id="9"/>
          <p:cNvSpPr txBox="true"/>
          <p:nvPr/>
        </p:nvSpPr>
        <p:spPr>
          <a:xfrm rot="0">
            <a:off x="1625166" y="3854259"/>
            <a:ext cx="12257806" cy="4356248"/>
          </a:xfrm>
          <a:prstGeom prst="rect">
            <a:avLst/>
          </a:prstGeom>
        </p:spPr>
        <p:txBody>
          <a:bodyPr anchor="t" rtlCol="false" tIns="0" lIns="0" bIns="0" rIns="0">
            <a:spAutoFit/>
          </a:bodyPr>
          <a:lstStyle/>
          <a:p>
            <a:pPr algn="l" marL="1069567" indent="-534784" lvl="1">
              <a:lnSpc>
                <a:spcPts val="6935"/>
              </a:lnSpc>
              <a:buFont typeface="Arial"/>
              <a:buChar char="•"/>
            </a:pPr>
            <a:r>
              <a:rPr lang="en-US" b="true" sz="4953">
                <a:solidFill>
                  <a:srgbClr val="5B7ABE"/>
                </a:solidFill>
                <a:latin typeface="Roboto Slab Bold"/>
                <a:ea typeface="Roboto Slab Bold"/>
                <a:cs typeface="Roboto Slab Bold"/>
                <a:sym typeface="Roboto Slab Bold"/>
              </a:rPr>
              <a:t>Data Overview</a:t>
            </a:r>
          </a:p>
          <a:p>
            <a:pPr algn="l" marL="1069567" indent="-534784" lvl="1">
              <a:lnSpc>
                <a:spcPts val="6935"/>
              </a:lnSpc>
              <a:buFont typeface="Arial"/>
              <a:buChar char="•"/>
            </a:pPr>
            <a:r>
              <a:rPr lang="en-US" b="true" sz="4953">
                <a:solidFill>
                  <a:srgbClr val="5B7ABE"/>
                </a:solidFill>
                <a:latin typeface="Roboto Slab Bold"/>
                <a:ea typeface="Roboto Slab Bold"/>
                <a:cs typeface="Roboto Slab Bold"/>
                <a:sym typeface="Roboto Slab Bold"/>
              </a:rPr>
              <a:t>Bussiness Objectives</a:t>
            </a:r>
          </a:p>
          <a:p>
            <a:pPr algn="l" marL="1069567" indent="-534784" lvl="1">
              <a:lnSpc>
                <a:spcPts val="6935"/>
              </a:lnSpc>
              <a:buFont typeface="Arial"/>
              <a:buChar char="•"/>
            </a:pPr>
            <a:r>
              <a:rPr lang="en-US" b="true" sz="4953">
                <a:solidFill>
                  <a:srgbClr val="5B7ABE"/>
                </a:solidFill>
                <a:latin typeface="Roboto Slab Bold"/>
                <a:ea typeface="Roboto Slab Bold"/>
                <a:cs typeface="Roboto Slab Bold"/>
                <a:sym typeface="Roboto Slab Bold"/>
              </a:rPr>
              <a:t>Analysis &amp; Interpretation of business requirements</a:t>
            </a:r>
          </a:p>
          <a:p>
            <a:pPr algn="l">
              <a:lnSpc>
                <a:spcPts val="693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3635825" y="1647825"/>
            <a:ext cx="9759051" cy="869764"/>
          </a:xfrm>
          <a:prstGeom prst="rect">
            <a:avLst/>
          </a:prstGeom>
        </p:spPr>
        <p:txBody>
          <a:bodyPr anchor="t" rtlCol="false" tIns="0" lIns="0" bIns="0" rIns="0">
            <a:spAutoFit/>
          </a:bodyPr>
          <a:lstStyle/>
          <a:p>
            <a:pPr algn="ctr">
              <a:lnSpc>
                <a:spcPts val="7185"/>
              </a:lnSpc>
            </a:pPr>
            <a:r>
              <a:rPr lang="en-US" b="true" sz="5132">
                <a:solidFill>
                  <a:srgbClr val="2D2261"/>
                </a:solidFill>
                <a:latin typeface="Red Hat Display Bold"/>
                <a:ea typeface="Red Hat Display Bold"/>
                <a:cs typeface="Red Hat Display Bold"/>
                <a:sym typeface="Red Hat Display Bold"/>
              </a:rPr>
              <a:t>Data Overview:</a:t>
            </a:r>
          </a:p>
        </p:txBody>
      </p:sp>
      <p:sp>
        <p:nvSpPr>
          <p:cNvPr name="TextBox 3" id="3"/>
          <p:cNvSpPr txBox="true"/>
          <p:nvPr/>
        </p:nvSpPr>
        <p:spPr>
          <a:xfrm rot="0">
            <a:off x="14021814" y="3737394"/>
            <a:ext cx="2734329" cy="396174"/>
          </a:xfrm>
          <a:prstGeom prst="rect">
            <a:avLst/>
          </a:prstGeom>
        </p:spPr>
        <p:txBody>
          <a:bodyPr anchor="t" rtlCol="false" tIns="0" lIns="0" bIns="0" rIns="0">
            <a:spAutoFit/>
          </a:bodyPr>
          <a:lstStyle/>
          <a:p>
            <a:pPr algn="ctr">
              <a:lnSpc>
                <a:spcPts val="3359"/>
              </a:lnSpc>
            </a:pPr>
            <a:r>
              <a:rPr lang="en-US" b="true" sz="2400">
                <a:solidFill>
                  <a:srgbClr val="FBFCFE"/>
                </a:solidFill>
                <a:latin typeface="Red Hat Display Bold"/>
                <a:ea typeface="Red Hat Display Bold"/>
                <a:cs typeface="Red Hat Display Bold"/>
                <a:sym typeface="Red Hat Display Bold"/>
              </a:rPr>
              <a:t>Threats</a:t>
            </a:r>
          </a:p>
        </p:txBody>
      </p:sp>
      <p:sp>
        <p:nvSpPr>
          <p:cNvPr name="Freeform 4" id="4"/>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830696">
            <a:off x="16075185" y="-10287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028700" y="3158698"/>
            <a:ext cx="16230600" cy="4777697"/>
          </a:xfrm>
          <a:prstGeom prst="rect">
            <a:avLst/>
          </a:prstGeom>
        </p:spPr>
        <p:txBody>
          <a:bodyPr anchor="t" rtlCol="false" tIns="0" lIns="0" bIns="0" rIns="0">
            <a:spAutoFit/>
          </a:bodyPr>
          <a:lstStyle/>
          <a:p>
            <a:pPr algn="l">
              <a:lnSpc>
                <a:spcPts val="5462"/>
              </a:lnSpc>
              <a:spcBef>
                <a:spcPct val="0"/>
              </a:spcBef>
            </a:pPr>
            <a:r>
              <a:rPr lang="en-US" b="true" sz="3901">
                <a:solidFill>
                  <a:srgbClr val="5B7ABE"/>
                </a:solidFill>
                <a:latin typeface="Roboto Slab Bold"/>
                <a:ea typeface="Roboto Slab Bold"/>
                <a:cs typeface="Roboto Slab Bold"/>
                <a:sym typeface="Roboto Slab Bold"/>
              </a:rPr>
              <a:t>This dataset contains sales transactions, covering order details, product categories, revenue, and profit. It includes key metrics like total sales, discounts, and costs across different regions and product types. The data helps analyze sales performance, profit trends, and the impact of discounts on revenue. Some columns have missing values, requiring cleaning. Overall, it provides valuable insights into business performance and sales strategies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0">
            <a:off x="6601135" y="3796209"/>
            <a:ext cx="1381570" cy="1381570"/>
          </a:xfrm>
          <a:custGeom>
            <a:avLst/>
            <a:gdLst/>
            <a:ahLst/>
            <a:cxnLst/>
            <a:rect r="r" b="b" t="t" l="l"/>
            <a:pathLst>
              <a:path h="1381570" w="1381570">
                <a:moveTo>
                  <a:pt x="0" y="0"/>
                </a:moveTo>
                <a:lnTo>
                  <a:pt x="1381570" y="0"/>
                </a:lnTo>
                <a:lnTo>
                  <a:pt x="1381570" y="1381571"/>
                </a:lnTo>
                <a:lnTo>
                  <a:pt x="0" y="1381571"/>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01135" y="5585432"/>
            <a:ext cx="1381570" cy="1381570"/>
          </a:xfrm>
          <a:custGeom>
            <a:avLst/>
            <a:gdLst/>
            <a:ahLst/>
            <a:cxnLst/>
            <a:rect r="r" b="b" t="t" l="l"/>
            <a:pathLst>
              <a:path h="1381570" w="1381570">
                <a:moveTo>
                  <a:pt x="0" y="0"/>
                </a:moveTo>
                <a:lnTo>
                  <a:pt x="1381570" y="0"/>
                </a:lnTo>
                <a:lnTo>
                  <a:pt x="1381570" y="1381570"/>
                </a:lnTo>
                <a:lnTo>
                  <a:pt x="0" y="1381570"/>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6636369" y="7376577"/>
            <a:ext cx="1381570" cy="1381570"/>
          </a:xfrm>
          <a:custGeom>
            <a:avLst/>
            <a:gdLst/>
            <a:ahLst/>
            <a:cxnLst/>
            <a:rect r="r" b="b" t="t" l="l"/>
            <a:pathLst>
              <a:path h="1381570" w="1381570">
                <a:moveTo>
                  <a:pt x="0" y="0"/>
                </a:moveTo>
                <a:lnTo>
                  <a:pt x="1381570" y="0"/>
                </a:lnTo>
                <a:lnTo>
                  <a:pt x="1381570" y="1381570"/>
                </a:lnTo>
                <a:lnTo>
                  <a:pt x="0" y="1381570"/>
                </a:lnTo>
                <a:lnTo>
                  <a:pt x="0" y="0"/>
                </a:lnTo>
                <a:close/>
              </a:path>
            </a:pathLst>
          </a:custGeom>
          <a:blipFill>
            <a:blip r:embed="rId2">
              <a:alphaModFix amt="48000"/>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6777171" y="3972245"/>
            <a:ext cx="1029499" cy="102949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grpSp>
        <p:nvGrpSpPr>
          <p:cNvPr name="Group 8" id="8"/>
          <p:cNvGrpSpPr/>
          <p:nvPr/>
        </p:nvGrpSpPr>
        <p:grpSpPr>
          <a:xfrm rot="0">
            <a:off x="6777171" y="5761468"/>
            <a:ext cx="1029499" cy="102949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grpSp>
        <p:nvGrpSpPr>
          <p:cNvPr name="Group 11" id="11"/>
          <p:cNvGrpSpPr/>
          <p:nvPr/>
        </p:nvGrpSpPr>
        <p:grpSpPr>
          <a:xfrm rot="0">
            <a:off x="6812404" y="7552613"/>
            <a:ext cx="1029499" cy="102949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032"/>
                </a:lnSpc>
              </a:pPr>
            </a:p>
          </p:txBody>
        </p:sp>
      </p:grpSp>
      <p:sp>
        <p:nvSpPr>
          <p:cNvPr name="Freeform 14" id="14"/>
          <p:cNvSpPr/>
          <p:nvPr/>
        </p:nvSpPr>
        <p:spPr>
          <a:xfrm flipH="false" flipV="false" rot="0">
            <a:off x="1028700" y="3366111"/>
            <a:ext cx="4899276" cy="3623338"/>
          </a:xfrm>
          <a:custGeom>
            <a:avLst/>
            <a:gdLst/>
            <a:ahLst/>
            <a:cxnLst/>
            <a:rect r="r" b="b" t="t" l="l"/>
            <a:pathLst>
              <a:path h="3623338" w="4899276">
                <a:moveTo>
                  <a:pt x="0" y="0"/>
                </a:moveTo>
                <a:lnTo>
                  <a:pt x="4899276" y="0"/>
                </a:lnTo>
                <a:lnTo>
                  <a:pt x="4899276" y="3623338"/>
                </a:lnTo>
                <a:lnTo>
                  <a:pt x="0" y="36233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8251746" y="4142228"/>
            <a:ext cx="7513645" cy="1001272"/>
          </a:xfrm>
          <a:prstGeom prst="rect">
            <a:avLst/>
          </a:prstGeom>
        </p:spPr>
        <p:txBody>
          <a:bodyPr anchor="t" rtlCol="false" tIns="0" lIns="0" bIns="0" rIns="0">
            <a:spAutoFit/>
          </a:bodyPr>
          <a:lstStyle/>
          <a:p>
            <a:pPr algn="l">
              <a:lnSpc>
                <a:spcPts val="3985"/>
              </a:lnSpc>
            </a:pPr>
            <a:r>
              <a:rPr lang="en-US" b="true" sz="3203">
                <a:solidFill>
                  <a:srgbClr val="2D2261"/>
                </a:solidFill>
                <a:latin typeface="Red Hat Display Bold"/>
                <a:ea typeface="Red Hat Display Bold"/>
                <a:cs typeface="Red Hat Display Bold"/>
                <a:sym typeface="Red Hat Display Bold"/>
              </a:rPr>
              <a:t>Assist in the decision-making process by answering business requirements.</a:t>
            </a:r>
          </a:p>
        </p:txBody>
      </p:sp>
      <p:sp>
        <p:nvSpPr>
          <p:cNvPr name="TextBox 16" id="16"/>
          <p:cNvSpPr txBox="true"/>
          <p:nvPr/>
        </p:nvSpPr>
        <p:spPr>
          <a:xfrm rot="0">
            <a:off x="8251746" y="5643094"/>
            <a:ext cx="7748151" cy="1308329"/>
          </a:xfrm>
          <a:prstGeom prst="rect">
            <a:avLst/>
          </a:prstGeom>
        </p:spPr>
        <p:txBody>
          <a:bodyPr anchor="t" rtlCol="false" tIns="0" lIns="0" bIns="0" rIns="0">
            <a:spAutoFit/>
          </a:bodyPr>
          <a:lstStyle/>
          <a:p>
            <a:pPr algn="l">
              <a:lnSpc>
                <a:spcPts val="3483"/>
              </a:lnSpc>
            </a:pPr>
            <a:r>
              <a:rPr lang="en-US" b="true" sz="2799">
                <a:solidFill>
                  <a:srgbClr val="2D2261"/>
                </a:solidFill>
                <a:latin typeface="Red Hat Display Bold"/>
                <a:ea typeface="Red Hat Display Bold"/>
                <a:cs typeface="Red Hat Display Bold"/>
                <a:sym typeface="Red Hat Display Bold"/>
              </a:rPr>
              <a:t>Evaluate Sales Performance – Identify the best-selling products and highest-revenue regions</a:t>
            </a:r>
          </a:p>
        </p:txBody>
      </p:sp>
      <p:sp>
        <p:nvSpPr>
          <p:cNvPr name="TextBox 17" id="17"/>
          <p:cNvSpPr txBox="true"/>
          <p:nvPr/>
        </p:nvSpPr>
        <p:spPr>
          <a:xfrm rot="0">
            <a:off x="8286979" y="7434239"/>
            <a:ext cx="5936813" cy="870179"/>
          </a:xfrm>
          <a:prstGeom prst="rect">
            <a:avLst/>
          </a:prstGeom>
        </p:spPr>
        <p:txBody>
          <a:bodyPr anchor="t" rtlCol="false" tIns="0" lIns="0" bIns="0" rIns="0">
            <a:spAutoFit/>
          </a:bodyPr>
          <a:lstStyle/>
          <a:p>
            <a:pPr algn="l">
              <a:lnSpc>
                <a:spcPts val="3483"/>
              </a:lnSpc>
            </a:pPr>
            <a:r>
              <a:rPr lang="en-US" b="true" sz="2799">
                <a:solidFill>
                  <a:srgbClr val="2D2261"/>
                </a:solidFill>
                <a:latin typeface="Red Hat Display Bold"/>
                <a:ea typeface="Red Hat Display Bold"/>
                <a:cs typeface="Red Hat Display Bold"/>
                <a:sym typeface="Red Hat Display Bold"/>
              </a:rPr>
              <a:t>Detect Seasonal Patterns &amp; Identify Regional Trends</a:t>
            </a:r>
          </a:p>
        </p:txBody>
      </p:sp>
      <p:sp>
        <p:nvSpPr>
          <p:cNvPr name="TextBox 18" id="18"/>
          <p:cNvSpPr txBox="true"/>
          <p:nvPr/>
        </p:nvSpPr>
        <p:spPr>
          <a:xfrm rot="0">
            <a:off x="6812008" y="4233998"/>
            <a:ext cx="959825" cy="496468"/>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01</a:t>
            </a:r>
          </a:p>
        </p:txBody>
      </p:sp>
      <p:sp>
        <p:nvSpPr>
          <p:cNvPr name="TextBox 19" id="19"/>
          <p:cNvSpPr txBox="true"/>
          <p:nvPr/>
        </p:nvSpPr>
        <p:spPr>
          <a:xfrm rot="0">
            <a:off x="6812008" y="6023220"/>
            <a:ext cx="959825" cy="496468"/>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02</a:t>
            </a:r>
          </a:p>
        </p:txBody>
      </p:sp>
      <p:sp>
        <p:nvSpPr>
          <p:cNvPr name="TextBox 20" id="20"/>
          <p:cNvSpPr txBox="true"/>
          <p:nvPr/>
        </p:nvSpPr>
        <p:spPr>
          <a:xfrm rot="0">
            <a:off x="6847241" y="7814365"/>
            <a:ext cx="959825" cy="496468"/>
          </a:xfrm>
          <a:prstGeom prst="rect">
            <a:avLst/>
          </a:prstGeom>
        </p:spPr>
        <p:txBody>
          <a:bodyPr anchor="t" rtlCol="false" tIns="0" lIns="0" bIns="0" rIns="0">
            <a:spAutoFit/>
          </a:bodyPr>
          <a:lstStyle/>
          <a:p>
            <a:pPr algn="ctr">
              <a:lnSpc>
                <a:spcPts val="3980"/>
              </a:lnSpc>
            </a:pPr>
            <a:r>
              <a:rPr lang="en-US" b="true" sz="3199">
                <a:solidFill>
                  <a:srgbClr val="2D2261"/>
                </a:solidFill>
                <a:latin typeface="Red Hat Display Bold"/>
                <a:ea typeface="Red Hat Display Bold"/>
                <a:cs typeface="Red Hat Display Bold"/>
                <a:sym typeface="Red Hat Display Bold"/>
              </a:rPr>
              <a:t>03</a:t>
            </a:r>
          </a:p>
        </p:txBody>
      </p:sp>
      <p:sp>
        <p:nvSpPr>
          <p:cNvPr name="TextBox 21" id="21"/>
          <p:cNvSpPr txBox="true"/>
          <p:nvPr/>
        </p:nvSpPr>
        <p:spPr>
          <a:xfrm rot="0">
            <a:off x="6601135" y="1193267"/>
            <a:ext cx="8221205" cy="873735"/>
          </a:xfrm>
          <a:prstGeom prst="rect">
            <a:avLst/>
          </a:prstGeom>
        </p:spPr>
        <p:txBody>
          <a:bodyPr anchor="t" rtlCol="false" tIns="0" lIns="0" bIns="0" rIns="0">
            <a:spAutoFit/>
          </a:bodyPr>
          <a:lstStyle/>
          <a:p>
            <a:pPr algn="l">
              <a:lnSpc>
                <a:spcPts val="6932"/>
              </a:lnSpc>
            </a:pPr>
            <a:r>
              <a:rPr lang="en-US" b="true" sz="5572">
                <a:solidFill>
                  <a:srgbClr val="2D2261"/>
                </a:solidFill>
                <a:latin typeface="Red Hat Display Bold"/>
                <a:ea typeface="Red Hat Display Bold"/>
                <a:cs typeface="Red Hat Display Bold"/>
                <a:sym typeface="Red Hat Display Bold"/>
              </a:rPr>
              <a:t>Analysis Objectives: </a:t>
            </a:r>
          </a:p>
        </p:txBody>
      </p:sp>
      <p:sp>
        <p:nvSpPr>
          <p:cNvPr name="Freeform 22" id="22"/>
          <p:cNvSpPr/>
          <p:nvPr/>
        </p:nvSpPr>
        <p:spPr>
          <a:xfrm flipH="false" flipV="false" rot="0">
            <a:off x="12993540" y="-2095015"/>
            <a:ext cx="6727323" cy="4586811"/>
          </a:xfrm>
          <a:custGeom>
            <a:avLst/>
            <a:gdLst/>
            <a:ahLst/>
            <a:cxnLst/>
            <a:rect r="r" b="b" t="t" l="l"/>
            <a:pathLst>
              <a:path h="4586811" w="6727323">
                <a:moveTo>
                  <a:pt x="0" y="0"/>
                </a:moveTo>
                <a:lnTo>
                  <a:pt x="6727323" y="0"/>
                </a:lnTo>
                <a:lnTo>
                  <a:pt x="6727323" y="4586812"/>
                </a:lnTo>
                <a:lnTo>
                  <a:pt x="0" y="4586812"/>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635325">
            <a:off x="-1442576" y="8071855"/>
            <a:ext cx="7907020" cy="6699403"/>
          </a:xfrm>
          <a:custGeom>
            <a:avLst/>
            <a:gdLst/>
            <a:ahLst/>
            <a:cxnLst/>
            <a:rect r="r" b="b" t="t" l="l"/>
            <a:pathLst>
              <a:path h="6699403" w="7907020">
                <a:moveTo>
                  <a:pt x="0" y="0"/>
                </a:moveTo>
                <a:lnTo>
                  <a:pt x="7907020" y="0"/>
                </a:lnTo>
                <a:lnTo>
                  <a:pt x="7907020" y="6699403"/>
                </a:lnTo>
                <a:lnTo>
                  <a:pt x="0" y="6699403"/>
                </a:lnTo>
                <a:lnTo>
                  <a:pt x="0" y="0"/>
                </a:lnTo>
                <a:close/>
              </a:path>
            </a:pathLst>
          </a:custGeom>
          <a:blipFill>
            <a:blip r:embed="rId8">
              <a:alphaModFix amt="50000"/>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226878">
            <a:off x="-267547" y="148087"/>
            <a:ext cx="4576141" cy="2579280"/>
          </a:xfrm>
          <a:custGeom>
            <a:avLst/>
            <a:gdLst/>
            <a:ahLst/>
            <a:cxnLst/>
            <a:rect r="r" b="b" t="t" l="l"/>
            <a:pathLst>
              <a:path h="2579280" w="4576141">
                <a:moveTo>
                  <a:pt x="0" y="0"/>
                </a:moveTo>
                <a:lnTo>
                  <a:pt x="4576141" y="0"/>
                </a:lnTo>
                <a:lnTo>
                  <a:pt x="4576141" y="2579280"/>
                </a:lnTo>
                <a:lnTo>
                  <a:pt x="0" y="25792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2830696">
            <a:off x="14939466" y="8144946"/>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264475" y="626521"/>
            <a:ext cx="9759051" cy="728158"/>
          </a:xfrm>
          <a:prstGeom prst="rect">
            <a:avLst/>
          </a:prstGeom>
        </p:spPr>
        <p:txBody>
          <a:bodyPr anchor="t" rtlCol="false" tIns="0" lIns="0" bIns="0" rIns="0">
            <a:spAutoFit/>
          </a:bodyPr>
          <a:lstStyle/>
          <a:p>
            <a:pPr algn="ctr">
              <a:lnSpc>
                <a:spcPts val="6065"/>
              </a:lnSpc>
            </a:pPr>
            <a:r>
              <a:rPr lang="en-US" b="true" sz="4332">
                <a:solidFill>
                  <a:srgbClr val="2D2261"/>
                </a:solidFill>
                <a:latin typeface="Red Hat Display Bold"/>
                <a:ea typeface="Red Hat Display Bold"/>
                <a:cs typeface="Red Hat Display Bold"/>
                <a:sym typeface="Red Hat Display Bold"/>
              </a:rPr>
              <a:t>Business Requirements Analysis</a:t>
            </a:r>
          </a:p>
        </p:txBody>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830696">
            <a:off x="16218060" y="-1354679"/>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227469" y="6410282"/>
            <a:ext cx="5399515" cy="3504618"/>
          </a:xfrm>
          <a:custGeom>
            <a:avLst/>
            <a:gdLst/>
            <a:ahLst/>
            <a:cxnLst/>
            <a:rect r="r" b="b" t="t" l="l"/>
            <a:pathLst>
              <a:path h="3504618" w="5399515">
                <a:moveTo>
                  <a:pt x="0" y="0"/>
                </a:moveTo>
                <a:lnTo>
                  <a:pt x="5399515" y="0"/>
                </a:lnTo>
                <a:lnTo>
                  <a:pt x="5399515" y="3504618"/>
                </a:lnTo>
                <a:lnTo>
                  <a:pt x="0" y="3504618"/>
                </a:lnTo>
                <a:lnTo>
                  <a:pt x="0" y="0"/>
                </a:lnTo>
                <a:close/>
              </a:path>
            </a:pathLst>
          </a:custGeom>
          <a:blipFill>
            <a:blip r:embed="rId8"/>
            <a:stretch>
              <a:fillRect l="0" t="-11414" r="0" b="-22702"/>
            </a:stretch>
          </a:blipFill>
        </p:spPr>
      </p:sp>
      <p:sp>
        <p:nvSpPr>
          <p:cNvPr name="Freeform 7" id="7"/>
          <p:cNvSpPr/>
          <p:nvPr/>
        </p:nvSpPr>
        <p:spPr>
          <a:xfrm flipH="false" flipV="false" rot="0">
            <a:off x="9967752" y="6552918"/>
            <a:ext cx="6304754" cy="3361982"/>
          </a:xfrm>
          <a:custGeom>
            <a:avLst/>
            <a:gdLst/>
            <a:ahLst/>
            <a:cxnLst/>
            <a:rect r="r" b="b" t="t" l="l"/>
            <a:pathLst>
              <a:path h="3361982" w="6304754">
                <a:moveTo>
                  <a:pt x="0" y="0"/>
                </a:moveTo>
                <a:lnTo>
                  <a:pt x="6304754" y="0"/>
                </a:lnTo>
                <a:lnTo>
                  <a:pt x="6304754" y="3361982"/>
                </a:lnTo>
                <a:lnTo>
                  <a:pt x="0" y="3361982"/>
                </a:lnTo>
                <a:lnTo>
                  <a:pt x="0" y="0"/>
                </a:lnTo>
                <a:close/>
              </a:path>
            </a:pathLst>
          </a:custGeom>
          <a:blipFill>
            <a:blip r:embed="rId9"/>
            <a:stretch>
              <a:fillRect l="-2256" t="-8715" r="0" b="-20309"/>
            </a:stretch>
          </a:blipFill>
        </p:spPr>
      </p:sp>
      <p:sp>
        <p:nvSpPr>
          <p:cNvPr name="TextBox 8" id="8"/>
          <p:cNvSpPr txBox="true"/>
          <p:nvPr/>
        </p:nvSpPr>
        <p:spPr>
          <a:xfrm rot="0">
            <a:off x="6281747" y="3737394"/>
            <a:ext cx="2734329" cy="396174"/>
          </a:xfrm>
          <a:prstGeom prst="rect">
            <a:avLst/>
          </a:prstGeom>
        </p:spPr>
        <p:txBody>
          <a:bodyPr anchor="t" rtlCol="false" tIns="0" lIns="0" bIns="0" rIns="0">
            <a:spAutoFit/>
          </a:bodyPr>
          <a:lstStyle/>
          <a:p>
            <a:pPr algn="ctr">
              <a:lnSpc>
                <a:spcPts val="3359"/>
              </a:lnSpc>
            </a:pPr>
            <a:r>
              <a:rPr lang="en-US" b="true" sz="2400">
                <a:solidFill>
                  <a:srgbClr val="FBFCFE"/>
                </a:solidFill>
                <a:latin typeface="Red Hat Display Bold"/>
                <a:ea typeface="Red Hat Display Bold"/>
                <a:cs typeface="Red Hat Display Bold"/>
                <a:sym typeface="Red Hat Display Bold"/>
              </a:rPr>
              <a:t>Analyze Factors</a:t>
            </a:r>
          </a:p>
        </p:txBody>
      </p:sp>
      <p:sp>
        <p:nvSpPr>
          <p:cNvPr name="TextBox 9" id="9"/>
          <p:cNvSpPr txBox="true"/>
          <p:nvPr/>
        </p:nvSpPr>
        <p:spPr>
          <a:xfrm rot="0">
            <a:off x="10151780" y="3737394"/>
            <a:ext cx="2734329" cy="396174"/>
          </a:xfrm>
          <a:prstGeom prst="rect">
            <a:avLst/>
          </a:prstGeom>
        </p:spPr>
        <p:txBody>
          <a:bodyPr anchor="t" rtlCol="false" tIns="0" lIns="0" bIns="0" rIns="0">
            <a:spAutoFit/>
          </a:bodyPr>
          <a:lstStyle/>
          <a:p>
            <a:pPr algn="ctr">
              <a:lnSpc>
                <a:spcPts val="3359"/>
              </a:lnSpc>
            </a:pPr>
            <a:r>
              <a:rPr lang="en-US" b="true" sz="2400">
                <a:solidFill>
                  <a:srgbClr val="FBFCFE"/>
                </a:solidFill>
                <a:latin typeface="Red Hat Display Bold"/>
                <a:ea typeface="Red Hat Display Bold"/>
                <a:cs typeface="Red Hat Display Bold"/>
                <a:sym typeface="Red Hat Display Bold"/>
              </a:rPr>
              <a:t>Prioritize Insights</a:t>
            </a:r>
          </a:p>
        </p:txBody>
      </p:sp>
      <p:sp>
        <p:nvSpPr>
          <p:cNvPr name="TextBox 10" id="10"/>
          <p:cNvSpPr txBox="true"/>
          <p:nvPr/>
        </p:nvSpPr>
        <p:spPr>
          <a:xfrm rot="0">
            <a:off x="1314450" y="1751541"/>
            <a:ext cx="16973550" cy="2023953"/>
          </a:xfrm>
          <a:prstGeom prst="rect">
            <a:avLst/>
          </a:prstGeom>
        </p:spPr>
        <p:txBody>
          <a:bodyPr anchor="t" rtlCol="false" tIns="0" lIns="0" bIns="0" rIns="0">
            <a:spAutoFit/>
          </a:bodyPr>
          <a:lstStyle/>
          <a:p>
            <a:pPr algn="l" marL="924261" indent="-462131" lvl="1">
              <a:lnSpc>
                <a:spcPts val="5325"/>
              </a:lnSpc>
              <a:buFont typeface="Arial"/>
              <a:buChar char="•"/>
            </a:pPr>
            <a:r>
              <a:rPr lang="en-US" b="true" sz="4280">
                <a:solidFill>
                  <a:srgbClr val="5B7ABE"/>
                </a:solidFill>
                <a:latin typeface="Red Hat Display Bold"/>
                <a:ea typeface="Red Hat Display Bold"/>
                <a:cs typeface="Red Hat Display Bold"/>
                <a:sym typeface="Red Hat Display Bold"/>
              </a:rPr>
              <a:t>After processing and analysis the data and defining the requirements, we will now begin Answering business requirements ,Now we will start with the region  </a:t>
            </a:r>
            <a:r>
              <a:rPr lang="en-US" b="true" sz="4280">
                <a:solidFill>
                  <a:srgbClr val="5B7ABE"/>
                </a:solidFill>
                <a:latin typeface="Red Hat Display Bold"/>
                <a:ea typeface="Red Hat Display Bold"/>
                <a:cs typeface="Red Hat Display Bold"/>
                <a:sym typeface="Red Hat Display Bold"/>
              </a:rPr>
              <a:t>:</a:t>
            </a:r>
          </a:p>
        </p:txBody>
      </p:sp>
      <p:sp>
        <p:nvSpPr>
          <p:cNvPr name="TextBox 11" id="11"/>
          <p:cNvSpPr txBox="true"/>
          <p:nvPr/>
        </p:nvSpPr>
        <p:spPr>
          <a:xfrm rot="0">
            <a:off x="1665005" y="4114518"/>
            <a:ext cx="17551597" cy="3045388"/>
          </a:xfrm>
          <a:prstGeom prst="rect">
            <a:avLst/>
          </a:prstGeom>
        </p:spPr>
        <p:txBody>
          <a:bodyPr anchor="t" rtlCol="false" tIns="0" lIns="0" bIns="0" rIns="0">
            <a:spAutoFit/>
          </a:bodyPr>
          <a:lstStyle/>
          <a:p>
            <a:pPr algn="just">
              <a:lnSpc>
                <a:spcPts val="4822"/>
              </a:lnSpc>
            </a:pPr>
            <a:r>
              <a:rPr lang="en-US" b="true" sz="3876">
                <a:solidFill>
                  <a:srgbClr val="5B7ABE"/>
                </a:solidFill>
                <a:latin typeface="Red Hat Display Bold"/>
                <a:ea typeface="Red Hat Display Bold"/>
                <a:cs typeface="Red Hat Display Bold"/>
                <a:sym typeface="Red Hat Display Bold"/>
              </a:rPr>
              <a:t>After analyzing and studying the data</a:t>
            </a:r>
          </a:p>
          <a:p>
            <a:pPr algn="just" marL="836940" indent="-418470" lvl="1">
              <a:lnSpc>
                <a:spcPts val="4822"/>
              </a:lnSpc>
              <a:buFont typeface="Arial"/>
              <a:buChar char="•"/>
            </a:pPr>
            <a:r>
              <a:rPr lang="en-US" b="true" sz="3876">
                <a:solidFill>
                  <a:srgbClr val="5B7ABE"/>
                </a:solidFill>
                <a:latin typeface="Red Hat Display Bold"/>
                <a:ea typeface="Red Hat Display Bold"/>
                <a:cs typeface="Red Hat Display Bold"/>
                <a:sym typeface="Red Hat Display Bold"/>
              </a:rPr>
              <a:t> We knew that North is the highest in sales.</a:t>
            </a:r>
          </a:p>
          <a:p>
            <a:pPr algn="just" marL="836940" indent="-418470" lvl="1">
              <a:lnSpc>
                <a:spcPts val="4822"/>
              </a:lnSpc>
              <a:buFont typeface="Arial"/>
              <a:buChar char="•"/>
            </a:pPr>
            <a:r>
              <a:rPr lang="en-US" b="true" sz="3876">
                <a:solidFill>
                  <a:srgbClr val="5B7ABE"/>
                </a:solidFill>
                <a:latin typeface="Red Hat Display Bold"/>
                <a:ea typeface="Red Hat Display Bold"/>
                <a:cs typeface="Red Hat Display Bold"/>
                <a:sym typeface="Red Hat Display Bold"/>
              </a:rPr>
              <a:t>And   knew that west is highest in Profits</a:t>
            </a:r>
          </a:p>
          <a:p>
            <a:pPr algn="just">
              <a:lnSpc>
                <a:spcPts val="4822"/>
              </a:lnSpc>
            </a:pPr>
            <a:r>
              <a:rPr lang="en-US" b="true" sz="3876">
                <a:solidFill>
                  <a:srgbClr val="5B7ABE"/>
                </a:solidFill>
                <a:latin typeface="Red Hat Display Bold"/>
                <a:ea typeface="Red Hat Display Bold"/>
                <a:cs typeface="Red Hat Display Bold"/>
                <a:sym typeface="Red Hat Display Bold"/>
              </a:rPr>
              <a:t> </a:t>
            </a:r>
          </a:p>
          <a:p>
            <a:pPr algn="ctr">
              <a:lnSpc>
                <a:spcPts val="482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2080684">
            <a:off x="10082077" y="8242051"/>
            <a:ext cx="10960234" cy="7472887"/>
          </a:xfrm>
          <a:custGeom>
            <a:avLst/>
            <a:gdLst/>
            <a:ahLst/>
            <a:cxnLst/>
            <a:rect r="r" b="b" t="t" l="l"/>
            <a:pathLst>
              <a:path h="7472887" w="10960234">
                <a:moveTo>
                  <a:pt x="0" y="0"/>
                </a:moveTo>
                <a:lnTo>
                  <a:pt x="10960235" y="0"/>
                </a:lnTo>
                <a:lnTo>
                  <a:pt x="10960235" y="7472887"/>
                </a:lnTo>
                <a:lnTo>
                  <a:pt x="0" y="747288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605492" y="2684893"/>
            <a:ext cx="10768643" cy="2458607"/>
          </a:xfrm>
          <a:custGeom>
            <a:avLst/>
            <a:gdLst/>
            <a:ahLst/>
            <a:cxnLst/>
            <a:rect r="r" b="b" t="t" l="l"/>
            <a:pathLst>
              <a:path h="2458607" w="10768643">
                <a:moveTo>
                  <a:pt x="0" y="0"/>
                </a:moveTo>
                <a:lnTo>
                  <a:pt x="10768643" y="0"/>
                </a:lnTo>
                <a:lnTo>
                  <a:pt x="10768643" y="2458607"/>
                </a:lnTo>
                <a:lnTo>
                  <a:pt x="0" y="2458607"/>
                </a:lnTo>
                <a:lnTo>
                  <a:pt x="0" y="0"/>
                </a:lnTo>
                <a:close/>
              </a:path>
            </a:pathLst>
          </a:custGeom>
          <a:blipFill>
            <a:blip r:embed="rId8"/>
            <a:stretch>
              <a:fillRect l="0" t="-14846" r="0" b="-25217"/>
            </a:stretch>
          </a:blipFill>
        </p:spPr>
      </p:sp>
      <p:sp>
        <p:nvSpPr>
          <p:cNvPr name="Freeform 6" id="6"/>
          <p:cNvSpPr/>
          <p:nvPr/>
        </p:nvSpPr>
        <p:spPr>
          <a:xfrm flipH="false" flipV="false" rot="0">
            <a:off x="3659123" y="7193495"/>
            <a:ext cx="10969754" cy="2461755"/>
          </a:xfrm>
          <a:custGeom>
            <a:avLst/>
            <a:gdLst/>
            <a:ahLst/>
            <a:cxnLst/>
            <a:rect r="r" b="b" t="t" l="l"/>
            <a:pathLst>
              <a:path h="2461755" w="10969754">
                <a:moveTo>
                  <a:pt x="0" y="0"/>
                </a:moveTo>
                <a:lnTo>
                  <a:pt x="10969754" y="0"/>
                </a:lnTo>
                <a:lnTo>
                  <a:pt x="10969754" y="2461755"/>
                </a:lnTo>
                <a:lnTo>
                  <a:pt x="0" y="2461755"/>
                </a:lnTo>
                <a:lnTo>
                  <a:pt x="0" y="0"/>
                </a:lnTo>
                <a:close/>
              </a:path>
            </a:pathLst>
          </a:custGeom>
          <a:blipFill>
            <a:blip r:embed="rId9"/>
            <a:stretch>
              <a:fillRect l="0" t="-12454" r="0" b="-27019"/>
            </a:stretch>
          </a:blipFill>
        </p:spPr>
      </p:sp>
      <p:sp>
        <p:nvSpPr>
          <p:cNvPr name="TextBox 7" id="7"/>
          <p:cNvSpPr txBox="true"/>
          <p:nvPr/>
        </p:nvSpPr>
        <p:spPr>
          <a:xfrm rot="0">
            <a:off x="2059303" y="1175505"/>
            <a:ext cx="13740695" cy="1374796"/>
          </a:xfrm>
          <a:prstGeom prst="rect">
            <a:avLst/>
          </a:prstGeom>
        </p:spPr>
        <p:txBody>
          <a:bodyPr anchor="t" rtlCol="false" tIns="0" lIns="0" bIns="0" rIns="0">
            <a:spAutoFit/>
          </a:bodyPr>
          <a:lstStyle/>
          <a:p>
            <a:pPr algn="l" marL="863425" indent="-431712" lvl="1">
              <a:lnSpc>
                <a:spcPts val="5598"/>
              </a:lnSpc>
              <a:buFont typeface="Arial"/>
              <a:buChar char="•"/>
            </a:pPr>
            <a:r>
              <a:rPr lang="en-US" b="true" sz="3999">
                <a:solidFill>
                  <a:srgbClr val="5B7ABE"/>
                </a:solidFill>
                <a:latin typeface="Red Hat Display Bold"/>
                <a:ea typeface="Red Hat Display Bold"/>
                <a:cs typeface="Red Hat Display Bold"/>
                <a:sym typeface="Red Hat Display Bold"/>
              </a:rPr>
              <a:t>As for the product category, we discovered that</a:t>
            </a:r>
          </a:p>
          <a:p>
            <a:pPr algn="l">
              <a:lnSpc>
                <a:spcPts val="5598"/>
              </a:lnSpc>
            </a:pPr>
            <a:r>
              <a:rPr lang="en-US" sz="3999" b="true">
                <a:solidFill>
                  <a:srgbClr val="5B7ABE"/>
                </a:solidFill>
                <a:latin typeface="Red Hat Display Bold"/>
                <a:ea typeface="Red Hat Display Bold"/>
                <a:cs typeface="Red Hat Display Bold"/>
                <a:sym typeface="Red Hat Display Bold"/>
              </a:rPr>
              <a:t>         Electronics is contributes the most to our revenue</a:t>
            </a:r>
          </a:p>
        </p:txBody>
      </p:sp>
      <p:sp>
        <p:nvSpPr>
          <p:cNvPr name="TextBox 8" id="8"/>
          <p:cNvSpPr txBox="true"/>
          <p:nvPr/>
        </p:nvSpPr>
        <p:spPr>
          <a:xfrm rot="0">
            <a:off x="2059303" y="5512841"/>
            <a:ext cx="15739507" cy="1242504"/>
          </a:xfrm>
          <a:prstGeom prst="rect">
            <a:avLst/>
          </a:prstGeom>
        </p:spPr>
        <p:txBody>
          <a:bodyPr anchor="t" rtlCol="false" tIns="0" lIns="0" bIns="0" rIns="0">
            <a:spAutoFit/>
          </a:bodyPr>
          <a:lstStyle/>
          <a:p>
            <a:pPr algn="l" marL="795055" indent="-397527" lvl="1">
              <a:lnSpc>
                <a:spcPts val="5155"/>
              </a:lnSpc>
              <a:buFont typeface="Arial"/>
              <a:buChar char="•"/>
            </a:pPr>
            <a:r>
              <a:rPr lang="en-US" b="true" sz="3682">
                <a:solidFill>
                  <a:srgbClr val="5B7ABE"/>
                </a:solidFill>
                <a:latin typeface="Red Hat Display Bold"/>
                <a:ea typeface="Red Hat Display Bold"/>
                <a:cs typeface="Red Hat Display Bold"/>
                <a:sym typeface="Red Hat Display Bold"/>
              </a:rPr>
              <a:t>the average discount offered across different product categories</a:t>
            </a:r>
          </a:p>
          <a:p>
            <a:pPr algn="l">
              <a:lnSpc>
                <a:spcPts val="4875"/>
              </a:lnSpc>
            </a:pPr>
            <a:r>
              <a:rPr lang="en-US" sz="3482" b="true">
                <a:solidFill>
                  <a:srgbClr val="5B7ABE"/>
                </a:solidFill>
                <a:latin typeface="Red Hat Display Bold"/>
                <a:ea typeface="Red Hat Display Bold"/>
                <a:cs typeface="Red Hat Display Bold"/>
                <a:sym typeface="Red Hat Display Bold"/>
              </a:rPr>
              <a:t>       It shows that  electronics is highest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2539566" y="952500"/>
            <a:ext cx="12480647" cy="2252158"/>
          </a:xfrm>
          <a:prstGeom prst="rect">
            <a:avLst/>
          </a:prstGeom>
        </p:spPr>
        <p:txBody>
          <a:bodyPr anchor="t" rtlCol="false" tIns="0" lIns="0" bIns="0" rIns="0">
            <a:spAutoFit/>
          </a:bodyPr>
          <a:lstStyle/>
          <a:p>
            <a:pPr algn="l" marL="935355" indent="-467677" lvl="1">
              <a:lnSpc>
                <a:spcPts val="6065"/>
              </a:lnSpc>
              <a:buFont typeface="Arial"/>
              <a:buChar char="•"/>
            </a:pPr>
            <a:r>
              <a:rPr lang="en-US" b="true" sz="4332">
                <a:solidFill>
                  <a:srgbClr val="5B7ABE"/>
                </a:solidFill>
                <a:latin typeface="Red Hat Display Bold"/>
                <a:ea typeface="Red Hat Display Bold"/>
                <a:cs typeface="Red Hat Display Bold"/>
                <a:sym typeface="Red Hat Display Bold"/>
              </a:rPr>
              <a:t> the total order quantity for each         product category  It shows that </a:t>
            </a:r>
          </a:p>
          <a:p>
            <a:pPr algn="l">
              <a:lnSpc>
                <a:spcPts val="6065"/>
              </a:lnSpc>
            </a:pPr>
            <a:r>
              <a:rPr lang="en-US" b="true" sz="4332">
                <a:solidFill>
                  <a:srgbClr val="5B7ABE"/>
                </a:solidFill>
                <a:latin typeface="Red Hat Display Bold"/>
                <a:ea typeface="Red Hat Display Bold"/>
                <a:cs typeface="Red Hat Display Bold"/>
                <a:sym typeface="Red Hat Display Bold"/>
              </a:rPr>
              <a:t>        electronics is highest </a:t>
            </a:r>
          </a:p>
        </p:txBody>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2830696">
            <a:off x="16075185" y="-1028700"/>
            <a:ext cx="2835471" cy="4114800"/>
          </a:xfrm>
          <a:custGeom>
            <a:avLst/>
            <a:gdLst/>
            <a:ahLst/>
            <a:cxnLst/>
            <a:rect r="r" b="b" t="t" l="l"/>
            <a:pathLst>
              <a:path h="4114800" w="2835471">
                <a:moveTo>
                  <a:pt x="0" y="0"/>
                </a:moveTo>
                <a:lnTo>
                  <a:pt x="2835471" y="0"/>
                </a:lnTo>
                <a:lnTo>
                  <a:pt x="283547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845849" y="3399712"/>
            <a:ext cx="9140547" cy="2953684"/>
          </a:xfrm>
          <a:custGeom>
            <a:avLst/>
            <a:gdLst/>
            <a:ahLst/>
            <a:cxnLst/>
            <a:rect r="r" b="b" t="t" l="l"/>
            <a:pathLst>
              <a:path h="2953684" w="9140547">
                <a:moveTo>
                  <a:pt x="0" y="0"/>
                </a:moveTo>
                <a:lnTo>
                  <a:pt x="9140546" y="0"/>
                </a:lnTo>
                <a:lnTo>
                  <a:pt x="9140546" y="2953684"/>
                </a:lnTo>
                <a:lnTo>
                  <a:pt x="0" y="2953684"/>
                </a:lnTo>
                <a:lnTo>
                  <a:pt x="0" y="0"/>
                </a:lnTo>
                <a:close/>
              </a:path>
            </a:pathLst>
          </a:custGeom>
          <a:blipFill>
            <a:blip r:embed="rId8"/>
            <a:stretch>
              <a:fillRect l="0" t="-1128" r="-1220" b="-572"/>
            </a:stretch>
          </a:blipFill>
        </p:spPr>
      </p:sp>
      <p:sp>
        <p:nvSpPr>
          <p:cNvPr name="TextBox 7" id="7"/>
          <p:cNvSpPr txBox="true"/>
          <p:nvPr/>
        </p:nvSpPr>
        <p:spPr>
          <a:xfrm rot="0">
            <a:off x="2539566" y="6462725"/>
            <a:ext cx="13379399" cy="2262292"/>
          </a:xfrm>
          <a:prstGeom prst="rect">
            <a:avLst/>
          </a:prstGeom>
        </p:spPr>
        <p:txBody>
          <a:bodyPr anchor="t" rtlCol="false" tIns="0" lIns="0" bIns="0" rIns="0">
            <a:spAutoFit/>
          </a:bodyPr>
          <a:lstStyle/>
          <a:p>
            <a:pPr algn="l" marL="930183" indent="-465092" lvl="1">
              <a:lnSpc>
                <a:spcPts val="6031"/>
              </a:lnSpc>
              <a:buFont typeface="Arial"/>
              <a:buChar char="•"/>
            </a:pPr>
            <a:r>
              <a:rPr lang="en-US" b="true" sz="4308">
                <a:solidFill>
                  <a:srgbClr val="5B7ABE"/>
                </a:solidFill>
                <a:latin typeface="Red Hat Display Bold"/>
                <a:ea typeface="Red Hat Display Bold"/>
                <a:cs typeface="Red Hat Display Bold"/>
                <a:sym typeface="Red Hat Display Bold"/>
              </a:rPr>
              <a:t>After analysis and study, we discover that electronics is One of  our best product categories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Freeform 2" id="2"/>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433735" y="1028700"/>
            <a:ext cx="5825565" cy="3910603"/>
          </a:xfrm>
          <a:custGeom>
            <a:avLst/>
            <a:gdLst/>
            <a:ahLst/>
            <a:cxnLst/>
            <a:rect r="r" b="b" t="t" l="l"/>
            <a:pathLst>
              <a:path h="3910603" w="5825565">
                <a:moveTo>
                  <a:pt x="0" y="0"/>
                </a:moveTo>
                <a:lnTo>
                  <a:pt x="5825565" y="0"/>
                </a:lnTo>
                <a:lnTo>
                  <a:pt x="5825565" y="3910603"/>
                </a:lnTo>
                <a:lnTo>
                  <a:pt x="0" y="3910603"/>
                </a:lnTo>
                <a:lnTo>
                  <a:pt x="0" y="0"/>
                </a:lnTo>
                <a:close/>
              </a:path>
            </a:pathLst>
          </a:custGeom>
          <a:blipFill>
            <a:blip r:embed="rId6"/>
            <a:stretch>
              <a:fillRect l="-10791" t="-7307" r="-18148" b="-16806"/>
            </a:stretch>
          </a:blipFill>
        </p:spPr>
      </p:sp>
      <p:sp>
        <p:nvSpPr>
          <p:cNvPr name="Freeform 5" id="5"/>
          <p:cNvSpPr/>
          <p:nvPr/>
        </p:nvSpPr>
        <p:spPr>
          <a:xfrm flipH="false" flipV="false" rot="0">
            <a:off x="10688917" y="6416465"/>
            <a:ext cx="7315200" cy="2980405"/>
          </a:xfrm>
          <a:custGeom>
            <a:avLst/>
            <a:gdLst/>
            <a:ahLst/>
            <a:cxnLst/>
            <a:rect r="r" b="b" t="t" l="l"/>
            <a:pathLst>
              <a:path h="2980405" w="7315200">
                <a:moveTo>
                  <a:pt x="0" y="0"/>
                </a:moveTo>
                <a:lnTo>
                  <a:pt x="7315200" y="0"/>
                </a:lnTo>
                <a:lnTo>
                  <a:pt x="7315200" y="2980406"/>
                </a:lnTo>
                <a:lnTo>
                  <a:pt x="0" y="2980406"/>
                </a:lnTo>
                <a:lnTo>
                  <a:pt x="0" y="0"/>
                </a:lnTo>
                <a:close/>
              </a:path>
            </a:pathLst>
          </a:custGeom>
          <a:blipFill>
            <a:blip r:embed="rId7"/>
            <a:stretch>
              <a:fillRect l="-10937" t="-16298" r="-10335" b="-29721"/>
            </a:stretch>
          </a:blipFill>
        </p:spPr>
      </p:sp>
      <p:sp>
        <p:nvSpPr>
          <p:cNvPr name="TextBox 6" id="6"/>
          <p:cNvSpPr txBox="true"/>
          <p:nvPr/>
        </p:nvSpPr>
        <p:spPr>
          <a:xfrm rot="0">
            <a:off x="1911332" y="942975"/>
            <a:ext cx="9118618" cy="5018375"/>
          </a:xfrm>
          <a:prstGeom prst="rect">
            <a:avLst/>
          </a:prstGeom>
        </p:spPr>
        <p:txBody>
          <a:bodyPr anchor="t" rtlCol="false" tIns="0" lIns="0" bIns="0" rIns="0">
            <a:spAutoFit/>
          </a:bodyPr>
          <a:lstStyle/>
          <a:p>
            <a:pPr algn="l" marL="1026478" indent="-513239" lvl="1">
              <a:lnSpc>
                <a:spcPts val="6656"/>
              </a:lnSpc>
              <a:buFont typeface="Arial"/>
              <a:buChar char="•"/>
            </a:pPr>
            <a:r>
              <a:rPr lang="en-US" b="true" sz="4754">
                <a:solidFill>
                  <a:srgbClr val="466A9F"/>
                </a:solidFill>
                <a:latin typeface="Red Hat Display Bold"/>
                <a:ea typeface="Red Hat Display Bold"/>
                <a:cs typeface="Red Hat Display Bold"/>
                <a:sym typeface="Red Hat Display Bold"/>
              </a:rPr>
              <a:t>As for our products, we have reached the point where  top 5  best-selling products by revenue. </a:t>
            </a:r>
          </a:p>
          <a:p>
            <a:pPr algn="l">
              <a:lnSpc>
                <a:spcPts val="6792"/>
              </a:lnSpc>
            </a:pPr>
          </a:p>
          <a:p>
            <a:pPr algn="l">
              <a:lnSpc>
                <a:spcPts val="6792"/>
              </a:lnSpc>
              <a:spcBef>
                <a:spcPct val="0"/>
              </a:spcBef>
            </a:pPr>
          </a:p>
        </p:txBody>
      </p:sp>
      <p:sp>
        <p:nvSpPr>
          <p:cNvPr name="TextBox 7" id="7"/>
          <p:cNvSpPr txBox="true"/>
          <p:nvPr/>
        </p:nvSpPr>
        <p:spPr>
          <a:xfrm rot="0">
            <a:off x="1911332" y="6084808"/>
            <a:ext cx="8693772" cy="3312063"/>
          </a:xfrm>
          <a:prstGeom prst="rect">
            <a:avLst/>
          </a:prstGeom>
        </p:spPr>
        <p:txBody>
          <a:bodyPr anchor="t" rtlCol="false" tIns="0" lIns="0" bIns="0" rIns="0">
            <a:spAutoFit/>
          </a:bodyPr>
          <a:lstStyle/>
          <a:p>
            <a:pPr algn="l" marL="1026144" indent="-513072" lvl="1">
              <a:lnSpc>
                <a:spcPts val="6654"/>
              </a:lnSpc>
              <a:buFont typeface="Arial"/>
              <a:buChar char="•"/>
            </a:pPr>
            <a:r>
              <a:rPr lang="en-US" b="true" sz="4752">
                <a:solidFill>
                  <a:srgbClr val="466A9F"/>
                </a:solidFill>
                <a:latin typeface="Red Hat Display Bold"/>
                <a:ea typeface="Red Hat Display Bold"/>
                <a:cs typeface="Red Hat Display Bold"/>
                <a:sym typeface="Red Hat Display Bold"/>
              </a:rPr>
              <a:t>There are seasonal trends, as sales increased significantly in 2023 and then decreased in 2024.</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CFE"/>
        </a:solidFill>
      </p:bgPr>
    </p:bg>
    <p:spTree>
      <p:nvGrpSpPr>
        <p:cNvPr id="1" name=""/>
        <p:cNvGrpSpPr/>
        <p:nvPr/>
      </p:nvGrpSpPr>
      <p:grpSpPr>
        <a:xfrm>
          <a:off x="0" y="0"/>
          <a:ext cx="0" cy="0"/>
          <a:chOff x="0" y="0"/>
          <a:chExt cx="0" cy="0"/>
        </a:xfrm>
      </p:grpSpPr>
      <p:sp>
        <p:nvSpPr>
          <p:cNvPr name="TextBox 2" id="2"/>
          <p:cNvSpPr txBox="true"/>
          <p:nvPr/>
        </p:nvSpPr>
        <p:spPr>
          <a:xfrm rot="0">
            <a:off x="4646929" y="952500"/>
            <a:ext cx="8994142" cy="728158"/>
          </a:xfrm>
          <a:prstGeom prst="rect">
            <a:avLst/>
          </a:prstGeom>
        </p:spPr>
        <p:txBody>
          <a:bodyPr anchor="t" rtlCol="false" tIns="0" lIns="0" bIns="0" rIns="0">
            <a:spAutoFit/>
          </a:bodyPr>
          <a:lstStyle/>
          <a:p>
            <a:pPr algn="ctr">
              <a:lnSpc>
                <a:spcPts val="6065"/>
              </a:lnSpc>
            </a:pPr>
            <a:r>
              <a:rPr lang="en-US" b="true" sz="4332">
                <a:solidFill>
                  <a:srgbClr val="2D2261"/>
                </a:solidFill>
                <a:latin typeface="Red Hat Display Bold"/>
                <a:ea typeface="Red Hat Display Bold"/>
                <a:cs typeface="Red Hat Display Bold"/>
                <a:sym typeface="Red Hat Display Bold"/>
              </a:rPr>
              <a:t> </a:t>
            </a:r>
          </a:p>
        </p:txBody>
      </p:sp>
      <p:sp>
        <p:nvSpPr>
          <p:cNvPr name="Freeform 3" id="3"/>
          <p:cNvSpPr/>
          <p:nvPr/>
        </p:nvSpPr>
        <p:spPr>
          <a:xfrm flipH="false" flipV="false" rot="9426524">
            <a:off x="-3984660" y="-4765086"/>
            <a:ext cx="9442126" cy="8000056"/>
          </a:xfrm>
          <a:custGeom>
            <a:avLst/>
            <a:gdLst/>
            <a:ahLst/>
            <a:cxnLst/>
            <a:rect r="r" b="b" t="t" l="l"/>
            <a:pathLst>
              <a:path h="8000056" w="9442126">
                <a:moveTo>
                  <a:pt x="0" y="0"/>
                </a:moveTo>
                <a:lnTo>
                  <a:pt x="9442126" y="0"/>
                </a:lnTo>
                <a:lnTo>
                  <a:pt x="9442126" y="8000056"/>
                </a:lnTo>
                <a:lnTo>
                  <a:pt x="0" y="800005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2624874">
            <a:off x="-884948" y="9077955"/>
            <a:ext cx="3242701" cy="1827704"/>
          </a:xfrm>
          <a:custGeom>
            <a:avLst/>
            <a:gdLst/>
            <a:ahLst/>
            <a:cxnLst/>
            <a:rect r="r" b="b" t="t" l="l"/>
            <a:pathLst>
              <a:path h="1827704" w="3242701">
                <a:moveTo>
                  <a:pt x="0" y="0"/>
                </a:moveTo>
                <a:lnTo>
                  <a:pt x="3242701" y="0"/>
                </a:lnTo>
                <a:lnTo>
                  <a:pt x="3242701" y="1827704"/>
                </a:lnTo>
                <a:lnTo>
                  <a:pt x="0" y="18277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515475" y="2666925"/>
            <a:ext cx="7743825" cy="5795328"/>
          </a:xfrm>
          <a:custGeom>
            <a:avLst/>
            <a:gdLst/>
            <a:ahLst/>
            <a:cxnLst/>
            <a:rect r="r" b="b" t="t" l="l"/>
            <a:pathLst>
              <a:path h="5795328" w="7743825">
                <a:moveTo>
                  <a:pt x="0" y="0"/>
                </a:moveTo>
                <a:lnTo>
                  <a:pt x="7743825" y="0"/>
                </a:lnTo>
                <a:lnTo>
                  <a:pt x="7743825" y="5795327"/>
                </a:lnTo>
                <a:lnTo>
                  <a:pt x="0" y="5795327"/>
                </a:lnTo>
                <a:lnTo>
                  <a:pt x="0" y="0"/>
                </a:lnTo>
                <a:close/>
              </a:path>
            </a:pathLst>
          </a:custGeom>
          <a:blipFill>
            <a:blip r:embed="rId6"/>
            <a:stretch>
              <a:fillRect l="-4797" t="-4524" r="-4830" b="-8469"/>
            </a:stretch>
          </a:blipFill>
        </p:spPr>
      </p:sp>
      <p:sp>
        <p:nvSpPr>
          <p:cNvPr name="TextBox 6" id="6"/>
          <p:cNvSpPr txBox="true"/>
          <p:nvPr/>
        </p:nvSpPr>
        <p:spPr>
          <a:xfrm rot="0">
            <a:off x="1828800" y="1585408"/>
            <a:ext cx="7150518" cy="8113044"/>
          </a:xfrm>
          <a:prstGeom prst="rect">
            <a:avLst/>
          </a:prstGeom>
        </p:spPr>
        <p:txBody>
          <a:bodyPr anchor="t" rtlCol="false" tIns="0" lIns="0" bIns="0" rIns="0">
            <a:spAutoFit/>
          </a:bodyPr>
          <a:lstStyle/>
          <a:p>
            <a:pPr algn="l" marL="1105476" indent="-552738" lvl="1">
              <a:lnSpc>
                <a:spcPts val="7168"/>
              </a:lnSpc>
              <a:buFont typeface="Arial"/>
              <a:buChar char="•"/>
            </a:pPr>
            <a:r>
              <a:rPr lang="en-US" b="true" sz="5120">
                <a:solidFill>
                  <a:srgbClr val="517EBF"/>
                </a:solidFill>
                <a:latin typeface="Red Hat Display Bold"/>
                <a:ea typeface="Red Hat Display Bold"/>
                <a:cs typeface="Red Hat Display Bold"/>
                <a:sym typeface="Red Hat Display Bold"/>
              </a:rPr>
              <a:t>The discount percentage on the product has reached 50% of the profits for each product.</a:t>
            </a:r>
          </a:p>
          <a:p>
            <a:pPr algn="l" marL="1105476" indent="-552738" lvl="1">
              <a:lnSpc>
                <a:spcPts val="7168"/>
              </a:lnSpc>
              <a:buFont typeface="Arial"/>
              <a:buChar char="•"/>
            </a:pPr>
            <a:r>
              <a:rPr lang="en-US" b="true" sz="5120">
                <a:solidFill>
                  <a:srgbClr val="517EBF"/>
                </a:solidFill>
                <a:latin typeface="Red Hat Display Bold"/>
                <a:ea typeface="Red Hat Display Bold"/>
                <a:cs typeface="Red Hat Display Bold"/>
                <a:sym typeface="Red Hat Display Bold"/>
              </a:rPr>
              <a:t>As the profits of each product reached half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DAGhn7O5jLA</dc:identifier>
  <dcterms:modified xsi:type="dcterms:W3CDTF">2011-08-01T06:04:30Z</dcterms:modified>
  <cp:revision>1</cp:revision>
  <dc:title>Blue and Cream Illustrative SWOT Analysis Presentation</dc:title>
</cp:coreProperties>
</file>