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98" r:id="rId3"/>
    <p:sldId id="399" r:id="rId4"/>
    <p:sldId id="400" r:id="rId5"/>
    <p:sldId id="401" r:id="rId6"/>
    <p:sldId id="403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421" r:id="rId26"/>
    <p:sldId id="422" r:id="rId27"/>
    <p:sldId id="423" r:id="rId28"/>
  </p:sldIdLst>
  <p:sldSz cx="173355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rahim Taher" initials="IT" lastIdx="6" clrIdx="0">
    <p:extLst>
      <p:ext uri="{19B8F6BF-5375-455C-9EA6-DF929625EA0E}">
        <p15:presenceInfo xmlns:p15="http://schemas.microsoft.com/office/powerpoint/2012/main" xmlns="" userId="54e8345194fc6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F0066"/>
    <a:srgbClr val="5E96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7" autoAdjust="0"/>
    <p:restoredTop sz="91577" autoAdjust="0"/>
  </p:normalViewPr>
  <p:slideViewPr>
    <p:cSldViewPr snapToGrid="0">
      <p:cViewPr varScale="1">
        <p:scale>
          <a:sx n="47" d="100"/>
          <a:sy n="47" d="100"/>
        </p:scale>
        <p:origin x="-726" y="-90"/>
      </p:cViewPr>
      <p:guideLst>
        <p:guide orient="horz" pos="3072"/>
        <p:guide pos="54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6864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629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62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629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62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06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167533" y="1596248"/>
            <a:ext cx="13005197" cy="3395700"/>
          </a:xfrm>
          <a:prstGeom prst="rect">
            <a:avLst/>
          </a:prstGeom>
        </p:spPr>
        <p:txBody>
          <a:bodyPr anchor="b"/>
          <a:lstStyle>
            <a:lvl1pPr algn="ctr">
              <a:defRPr sz="85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7533" y="5122898"/>
            <a:ext cx="13005197" cy="23548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400"/>
            </a:lvl1pPr>
            <a:lvl2pPr marL="0" indent="650293" algn="ctr">
              <a:buSzTx/>
              <a:buFontTx/>
              <a:buNone/>
              <a:defRPr sz="3400"/>
            </a:lvl2pPr>
            <a:lvl3pPr marL="0" indent="1300584" algn="ctr">
              <a:buSzTx/>
              <a:buFontTx/>
              <a:buNone/>
              <a:defRPr sz="3400"/>
            </a:lvl3pPr>
            <a:lvl4pPr marL="0" indent="1950878" algn="ctr">
              <a:buSzTx/>
              <a:buFontTx/>
              <a:buNone/>
              <a:defRPr sz="3400"/>
            </a:lvl4pPr>
            <a:lvl5pPr marL="0" indent="2601171" algn="ctr">
              <a:buSzTx/>
              <a:buFont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194401" y="650240"/>
            <a:ext cx="5592686" cy="227584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71870" y="1404338"/>
            <a:ext cx="8778510" cy="6931378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  <a:lvl2pPr marL="1025461" indent="-375169">
              <a:defRPr sz="4500"/>
            </a:lvl2pPr>
            <a:lvl3pPr marL="1730926" indent="-430341">
              <a:defRPr sz="4500"/>
            </a:lvl3pPr>
            <a:lvl4pPr marL="2473434" indent="-522557">
              <a:defRPr sz="4500"/>
            </a:lvl4pPr>
            <a:lvl5pPr marL="3123728" indent="-522557"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94401" y="2926081"/>
            <a:ext cx="5592686" cy="54209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2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2409126" y="519290"/>
            <a:ext cx="3738995" cy="82657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1192143" y="519290"/>
            <a:ext cx="11000230" cy="8265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6362700"/>
            <a:ext cx="13953493" cy="53553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200" i="1"/>
            </a:lvl1pPr>
            <a:lvl2pPr marL="956312" indent="-306020" algn="ctr">
              <a:spcBef>
                <a:spcPts val="0"/>
              </a:spcBef>
              <a:buFontTx/>
              <a:defRPr sz="3200" i="1"/>
            </a:lvl2pPr>
            <a:lvl3pPr marL="1672181" indent="-371596" algn="ctr">
              <a:spcBef>
                <a:spcPts val="0"/>
              </a:spcBef>
              <a:buFontTx/>
              <a:defRPr sz="3200" i="1"/>
            </a:lvl3pPr>
            <a:lvl4pPr marL="2367065" indent="-416188" algn="ctr">
              <a:spcBef>
                <a:spcPts val="0"/>
              </a:spcBef>
              <a:buFontTx/>
              <a:defRPr sz="3200" i="1"/>
            </a:lvl4pPr>
            <a:lvl5pPr marL="3017359" indent="-416188" algn="ctr">
              <a:spcBef>
                <a:spcPts val="0"/>
              </a:spcBef>
              <a:buFontTx/>
              <a:defRPr sz="32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693384" y="4308599"/>
            <a:ext cx="13953494" cy="72032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4500"/>
            </a:pPr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320671" y="8383037"/>
            <a:ext cx="2895963" cy="11877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192143" y="519290"/>
            <a:ext cx="14955978" cy="188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192143" y="2596444"/>
            <a:ext cx="14955978" cy="618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648444" y="9038168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800">
                <a:solidFill>
                  <a:srgbClr val="FFFFFF"/>
                </a:solidFill>
                <a:latin typeface="Hobo Std"/>
                <a:ea typeface="Hobo Std"/>
                <a:cs typeface="Hobo Std"/>
                <a:sym typeface="Hobo Std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9" r:id="rId4"/>
    <p:sldLayoutId id="2147483660" r:id="rId5"/>
    <p:sldLayoutId id="2147483662" r:id="rId6"/>
    <p:sldLayoutId id="2147483663" r:id="rId7"/>
  </p:sldLayoutIdLst>
  <p:transition spd="med"/>
  <p:txStyles>
    <p:titleStyle>
      <a:lvl1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0058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5E96CE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25146" marR="0" indent="-325146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1023254" marR="0" indent="-372962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1753468" marR="0" indent="-452883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2458106" marR="0" indent="-507229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3108400" marR="0" indent="-507229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3758693" marR="0" indent="-507229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4408985" marR="0" indent="-507229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5059278" marR="0" indent="-507229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5709572" marR="0" indent="-507229" algn="l" defTabSz="1300584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900" b="0" i="0" u="none" strike="noStrike" cap="none" spc="0" baseline="0">
          <a:ln>
            <a:noFill/>
          </a:ln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bo St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's Intro"/>
          <p:cNvSpPr txBox="1">
            <a:spLocks noGrp="1"/>
          </p:cNvSpPr>
          <p:nvPr>
            <p:ph type="ctrTitle"/>
          </p:nvPr>
        </p:nvSpPr>
        <p:spPr>
          <a:xfrm>
            <a:off x="-2" y="558667"/>
            <a:ext cx="17340264" cy="440280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en-US" dirty="0" smtClean="0"/>
              <a:t>Robot Web Controls</a:t>
            </a:r>
            <a:endParaRPr dirty="0"/>
          </a:p>
        </p:txBody>
      </p:sp>
      <p:sp>
        <p:nvSpPr>
          <p:cNvPr id="148" name="LUCIS"/>
          <p:cNvSpPr txBox="1">
            <a:spLocks noGrp="1"/>
          </p:cNvSpPr>
          <p:nvPr>
            <p:ph type="subTitle" sz="quarter" idx="1"/>
          </p:nvPr>
        </p:nvSpPr>
        <p:spPr>
          <a:xfrm>
            <a:off x="2167531" y="5125847"/>
            <a:ext cx="13005197" cy="23548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applications protocols and components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LUCIS"/>
          <p:cNvSpPr txBox="1">
            <a:spLocks/>
          </p:cNvSpPr>
          <p:nvPr/>
        </p:nvSpPr>
        <p:spPr>
          <a:xfrm>
            <a:off x="2167531" y="2760068"/>
            <a:ext cx="13005197" cy="2354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650293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1300584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950878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2601171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3758693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4408985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5059278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5709572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Server-side scripting language</a:t>
            </a:r>
          </a:p>
        </p:txBody>
      </p:sp>
      <p:pic>
        <p:nvPicPr>
          <p:cNvPr id="4098" name="Picture 2" descr="best-backend-language-in-20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140085"/>
            <a:ext cx="13249072" cy="715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Web Server</a:t>
            </a:r>
            <a:endParaRPr lang="en-US" dirty="0" smtClean="0"/>
          </a:p>
        </p:txBody>
      </p:sp>
      <p:pic>
        <p:nvPicPr>
          <p:cNvPr id="5122" name="Picture 2" descr="C:\Users\cairo computer\Downloads\FireShot\web_server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1894" y="2486328"/>
            <a:ext cx="12810415" cy="5743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Database</a:t>
            </a:r>
            <a:endParaRPr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8" y="2596444"/>
            <a:ext cx="7276290" cy="63140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It’s </a:t>
            </a:r>
            <a:r>
              <a:rPr lang="en-US" sz="5000" dirty="0" smtClean="0">
                <a:solidFill>
                  <a:schemeClr val="bg1"/>
                </a:solidFill>
              </a:rPr>
              <a:t>a real-time application that doesn’t store any previous or old data or states</a:t>
            </a:r>
          </a:p>
        </p:txBody>
      </p:sp>
      <p:pic>
        <p:nvPicPr>
          <p:cNvPr id="5" name="Picture 2" descr="C:\Users\cairo computer\Downloads\FireShot\database-parts-220x2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8101" y="2408810"/>
            <a:ext cx="5982917" cy="5982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's Intro"/>
          <p:cNvSpPr txBox="1">
            <a:spLocks noGrp="1"/>
          </p:cNvSpPr>
          <p:nvPr>
            <p:ph type="ctrTitle"/>
          </p:nvPr>
        </p:nvSpPr>
        <p:spPr>
          <a:xfrm>
            <a:off x="-2" y="558667"/>
            <a:ext cx="17340264" cy="440280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en-US" dirty="0" smtClean="0"/>
              <a:t>Robot Control Interface</a:t>
            </a:r>
            <a:endParaRPr dirty="0"/>
          </a:p>
        </p:txBody>
      </p:sp>
      <p:sp>
        <p:nvSpPr>
          <p:cNvPr id="148" name="LUCIS"/>
          <p:cNvSpPr txBox="1">
            <a:spLocks noGrp="1"/>
          </p:cNvSpPr>
          <p:nvPr>
            <p:ph type="subTitle" sz="quarter" idx="1"/>
          </p:nvPr>
        </p:nvSpPr>
        <p:spPr>
          <a:xfrm>
            <a:off x="2167531" y="5125847"/>
            <a:ext cx="13005197" cy="23548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 Components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LUCIS"/>
          <p:cNvSpPr txBox="1">
            <a:spLocks/>
          </p:cNvSpPr>
          <p:nvPr/>
        </p:nvSpPr>
        <p:spPr>
          <a:xfrm>
            <a:off x="2167531" y="2760068"/>
            <a:ext cx="13005197" cy="2354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650293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1300584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950878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2601171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3758693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4408985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5059278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5709572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Robot Main Functions</a:t>
            </a:r>
            <a:endParaRPr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8" y="2596444"/>
            <a:ext cx="7529208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Receiving the robot state:</a:t>
            </a:r>
          </a:p>
          <a:p>
            <a:pPr marL="1055360" lvl="2" indent="-325146">
              <a:lnSpc>
                <a:spcPct val="11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Getting the current moving state</a:t>
            </a:r>
          </a:p>
          <a:p>
            <a:pPr marL="1055360" lvl="2" indent="-325146">
              <a:lnSpc>
                <a:spcPct val="11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Getting the camera stream</a:t>
            </a:r>
          </a:p>
          <a:p>
            <a:pPr marL="1055360" lvl="2" indent="-325146">
              <a:lnSpc>
                <a:spcPct val="110000"/>
              </a:lnSpc>
            </a:pPr>
            <a:r>
              <a:rPr lang="en-US" sz="4000" dirty="0" smtClean="0">
                <a:solidFill>
                  <a:schemeClr val="bg1"/>
                </a:solidFill>
              </a:rPr>
              <a:t>Getting the current object recognition results for a specific frame</a:t>
            </a:r>
          </a:p>
          <a:p>
            <a:pPr lvl="0">
              <a:lnSpc>
                <a:spcPct val="110000"/>
              </a:lnSpc>
            </a:pP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" name="offers the simplest solutions to some problems…"/>
          <p:cNvSpPr txBox="1">
            <a:spLocks/>
          </p:cNvSpPr>
          <p:nvPr/>
        </p:nvSpPr>
        <p:spPr>
          <a:xfrm>
            <a:off x="8771107" y="2573746"/>
            <a:ext cx="7529208" cy="6314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/>
          <a:p>
            <a:pPr marL="325146" lvl="0" indent="-325146" defTabSz="1300584" hangingPunct="1">
              <a:lnSpc>
                <a:spcPct val="110000"/>
              </a:lnSpc>
              <a:spcBef>
                <a:spcPts val="1400"/>
              </a:spcBef>
              <a:buSzPct val="100000"/>
              <a:buFont typeface="Arial"/>
              <a:buChar char="•"/>
            </a:pPr>
            <a:r>
              <a:rPr lang="en-US" sz="4000" dirty="0" smtClean="0"/>
              <a:t>Sending commands to the robot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055360" lvl="2" indent="-325146" defTabSz="1300584" hangingPunct="1">
              <a:lnSpc>
                <a:spcPct val="110000"/>
              </a:lnSpc>
              <a:spcBef>
                <a:spcPts val="1400"/>
              </a:spcBef>
              <a:buSzPct val="100000"/>
              <a:buFont typeface="Arial"/>
              <a:buChar char="•"/>
            </a:pPr>
            <a:r>
              <a:rPr lang="en-US" sz="4000" dirty="0" smtClean="0"/>
              <a:t>Sending move instructions to </a:t>
            </a:r>
            <a:r>
              <a:rPr lang="en-US" sz="4000" dirty="0" smtClean="0"/>
              <a:t>robot</a:t>
            </a:r>
          </a:p>
          <a:p>
            <a:pPr marL="1055360" lvl="2" indent="-325146" defTabSz="1300584" hangingPunct="1">
              <a:lnSpc>
                <a:spcPct val="110000"/>
              </a:lnSpc>
              <a:spcBef>
                <a:spcPts val="1400"/>
              </a:spcBef>
              <a:buSzPct val="100000"/>
              <a:buFont typeface="Arial"/>
              <a:buChar char="•"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Request camera stream</a:t>
            </a:r>
          </a:p>
          <a:p>
            <a:pPr marL="1055360" lvl="2" indent="-325146" defTabSz="1300584" hangingPunct="1">
              <a:lnSpc>
                <a:spcPct val="110000"/>
              </a:lnSpc>
              <a:spcBef>
                <a:spcPts val="1400"/>
              </a:spcBef>
              <a:buSzPct val="100000"/>
              <a:buFont typeface="Arial"/>
              <a:buChar char="•"/>
            </a:pPr>
            <a:r>
              <a:rPr lang="en-US" sz="4000" dirty="0" smtClean="0"/>
              <a:t>Request recognition of objects in a specific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frame</a:t>
            </a:r>
          </a:p>
          <a:p>
            <a:pPr marL="325146" marR="0" lvl="0" indent="-325146" algn="l" defTabSz="1300584" rtl="0" eaLnBrk="1" fontAlgn="auto" latinLnBrk="0" hangingPunct="1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Interface Components</a:t>
            </a:r>
            <a:endParaRPr lang="en-US" dirty="0" smtClean="0"/>
          </a:p>
        </p:txBody>
      </p:sp>
      <p:pic>
        <p:nvPicPr>
          <p:cNvPr id="39938" name="Picture 2" descr="FireShot Capture 039 - Graduation Project - http___localhost_500sdf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710" y="2159541"/>
            <a:ext cx="13547336" cy="69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Interface Layers</a:t>
            </a:r>
            <a:endParaRPr lang="en-US" dirty="0" smtClean="0"/>
          </a:p>
        </p:txBody>
      </p:sp>
      <p:pic>
        <p:nvPicPr>
          <p:cNvPr id="40962" name="Picture 2" descr="C:\Users\cairo computer\Downloads\FireShot\w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761" y="2970212"/>
            <a:ext cx="12256057" cy="50388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Structure Layer</a:t>
            </a:r>
            <a:endParaRPr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7" y="2596444"/>
            <a:ext cx="8560341" cy="63140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Every aspect of a site's content should be represented in the structure layer, including other layers resources as well</a:t>
            </a:r>
          </a:p>
        </p:txBody>
      </p:sp>
      <p:pic>
        <p:nvPicPr>
          <p:cNvPr id="5" name="Picture 4" descr="C:\Users\cairo computer\Downloads\FireShot\StructureOfaPageCSSandJavaScriptInSeparateFile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4588" y="2702506"/>
            <a:ext cx="5932604" cy="525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Presentation Layer</a:t>
            </a:r>
            <a:endParaRPr dirty="0"/>
          </a:p>
        </p:txBody>
      </p:sp>
      <p:pic>
        <p:nvPicPr>
          <p:cNvPr id="7" name="Picture 6" descr="C:\Users\cairo computer\Downloads\FireShot\FireShot Capture 040 - Graduation Project - http___localhost_5000_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9515" y="3023511"/>
            <a:ext cx="10567411" cy="462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cairo computer\Downloads\FireShot\FireShot Capture 038 - Graduation Project - http___localhost_5000_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399" y="3548137"/>
            <a:ext cx="4723860" cy="372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Behavior Layer</a:t>
            </a:r>
            <a:endParaRPr dirty="0"/>
          </a:p>
        </p:txBody>
      </p:sp>
      <p:sp>
        <p:nvSpPr>
          <p:cNvPr id="5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992221" y="3439508"/>
            <a:ext cx="15583711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Capture user </a:t>
            </a:r>
            <a:r>
              <a:rPr lang="en-US" sz="5000" dirty="0" smtClean="0">
                <a:solidFill>
                  <a:schemeClr val="bg1"/>
                </a:solidFill>
              </a:rPr>
              <a:t>interactions</a:t>
            </a:r>
            <a:endParaRPr lang="en-US" sz="5000" dirty="0" smtClean="0">
              <a:solidFill>
                <a:schemeClr val="bg1"/>
              </a:solidFill>
            </a:endParaRPr>
          </a:p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Highlight user </a:t>
            </a:r>
            <a:r>
              <a:rPr lang="en-US" sz="5000" dirty="0" smtClean="0">
                <a:solidFill>
                  <a:schemeClr val="bg1"/>
                </a:solidFill>
              </a:rPr>
              <a:t>actions</a:t>
            </a:r>
            <a:endParaRPr lang="en-US" sz="5000" dirty="0" smtClean="0">
              <a:solidFill>
                <a:schemeClr val="bg1"/>
              </a:solidFill>
            </a:endParaRPr>
          </a:p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Check robot </a:t>
            </a:r>
            <a:r>
              <a:rPr lang="en-US" sz="5000" dirty="0" smtClean="0">
                <a:solidFill>
                  <a:schemeClr val="bg1"/>
                </a:solidFill>
              </a:rPr>
              <a:t>availability</a:t>
            </a:r>
            <a:endParaRPr lang="en-US" sz="5000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sz="5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 descr="C:\Users\cairo computer\AppData\Local\Microsoft\Windows\INetCache\Content.Word\Difference-between-Front-End-and-Back-End-Development-Invensis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1467" y="2818568"/>
            <a:ext cx="8382203" cy="43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 Protocol</a:t>
            </a:r>
            <a:endParaRPr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8" y="2596444"/>
            <a:ext cx="15097534" cy="63140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HTTP </a:t>
            </a:r>
            <a:r>
              <a:rPr lang="en-US" sz="5000" dirty="0" smtClean="0">
                <a:solidFill>
                  <a:schemeClr val="bg1"/>
                </a:solidFill>
              </a:rPr>
              <a:t>is the underlying protocol used by the World Wide </a:t>
            </a:r>
            <a:r>
              <a:rPr lang="en-US" sz="5000" dirty="0" smtClean="0">
                <a:solidFill>
                  <a:schemeClr val="bg1"/>
                </a:solidFill>
              </a:rPr>
              <a:t>Web. It’s a stateless protocol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0494" y="4441723"/>
            <a:ext cx="12081123" cy="448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's Intro"/>
          <p:cNvSpPr txBox="1">
            <a:spLocks noGrp="1"/>
          </p:cNvSpPr>
          <p:nvPr>
            <p:ph type="ctrTitle"/>
          </p:nvPr>
        </p:nvSpPr>
        <p:spPr>
          <a:xfrm>
            <a:off x="-2" y="558667"/>
            <a:ext cx="17340264" cy="440280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en-US" dirty="0" smtClean="0"/>
              <a:t>Server-Side Logic</a:t>
            </a:r>
            <a:endParaRPr dirty="0"/>
          </a:p>
        </p:txBody>
      </p:sp>
      <p:sp>
        <p:nvSpPr>
          <p:cNvPr id="148" name="LUCIS"/>
          <p:cNvSpPr txBox="1">
            <a:spLocks noGrp="1"/>
          </p:cNvSpPr>
          <p:nvPr>
            <p:ph type="subTitle" sz="quarter" idx="1"/>
          </p:nvPr>
        </p:nvSpPr>
        <p:spPr>
          <a:xfrm>
            <a:off x="2167531" y="5125847"/>
            <a:ext cx="13005197" cy="23548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Backend functionalities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LUCIS"/>
          <p:cNvSpPr txBox="1">
            <a:spLocks/>
          </p:cNvSpPr>
          <p:nvPr/>
        </p:nvSpPr>
        <p:spPr>
          <a:xfrm>
            <a:off x="2167531" y="2760068"/>
            <a:ext cx="13005197" cy="2354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650293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1300584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950878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2601171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3758693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4408985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5059278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5709572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Raspberry Pi backend Interactions</a:t>
            </a:r>
            <a:endParaRPr lang="en-US" dirty="0" smtClean="0"/>
          </a:p>
        </p:txBody>
      </p:sp>
      <p:pic>
        <p:nvPicPr>
          <p:cNvPr id="41986" name="Picture 2" descr="portada4_3_PhOpkTGGU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4833" y="2451371"/>
            <a:ext cx="12279076" cy="68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Backend functionalities</a:t>
            </a:r>
          </a:p>
        </p:txBody>
      </p:sp>
      <p:sp>
        <p:nvSpPr>
          <p:cNvPr id="5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914400" y="2505653"/>
            <a:ext cx="15583711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Serving the control interface upon request</a:t>
            </a:r>
          </a:p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Capture camera frames and send it back to </a:t>
            </a:r>
            <a:r>
              <a:rPr lang="en-US" sz="5000" dirty="0" smtClean="0">
                <a:solidFill>
                  <a:schemeClr val="bg1"/>
                </a:solidFill>
              </a:rPr>
              <a:t>as </a:t>
            </a:r>
            <a:r>
              <a:rPr lang="en-US" sz="5000" dirty="0" smtClean="0">
                <a:solidFill>
                  <a:schemeClr val="bg1"/>
                </a:solidFill>
              </a:rPr>
              <a:t>stream</a:t>
            </a:r>
          </a:p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Send movement instructions to the underlying microcontroller via a common communication protocol</a:t>
            </a:r>
          </a:p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Recognize objects in a frame and send the results </a:t>
            </a:r>
            <a:r>
              <a:rPr lang="en-US" sz="5000" dirty="0" smtClean="0">
                <a:solidFill>
                  <a:schemeClr val="bg1"/>
                </a:solidFill>
              </a:rPr>
              <a:t>back</a:t>
            </a:r>
            <a:endParaRPr lang="en-US" sz="5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Backend </a:t>
            </a:r>
            <a:r>
              <a:rPr lang="en-US" dirty="0" smtClean="0"/>
              <a:t>Routes</a:t>
            </a:r>
            <a:endParaRPr lang="en-US" dirty="0" smtClean="0"/>
          </a:p>
        </p:txBody>
      </p:sp>
      <p:sp>
        <p:nvSpPr>
          <p:cNvPr id="5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914400" y="2505653"/>
            <a:ext cx="8035047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base">
              <a:lnSpc>
                <a:spcPct val="13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Routes </a:t>
            </a:r>
            <a:r>
              <a:rPr lang="en-US" sz="5000" dirty="0" smtClean="0">
                <a:solidFill>
                  <a:schemeClr val="bg1"/>
                </a:solidFill>
              </a:rPr>
              <a:t>are the </a:t>
            </a:r>
            <a:r>
              <a:rPr lang="en-US" sz="5000" dirty="0" smtClean="0">
                <a:solidFill>
                  <a:schemeClr val="bg1"/>
                </a:solidFill>
              </a:rPr>
              <a:t>logical structure of paths used by the control interface to access </a:t>
            </a:r>
            <a:r>
              <a:rPr lang="en-US" sz="5000" dirty="0" smtClean="0">
                <a:solidFill>
                  <a:schemeClr val="bg1"/>
                </a:solidFill>
              </a:rPr>
              <a:t>robot functionalities.</a:t>
            </a:r>
            <a:endParaRPr lang="en-US" sz="5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C:\Users\cairo computer\Downloads\FireShot\FireShot Capture 11 - ZAZ - Google Search_ - https___www.google.com.eg_search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820" y="2640437"/>
            <a:ext cx="6174640" cy="547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Backend </a:t>
            </a:r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5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914400" y="2505653"/>
            <a:ext cx="15350247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IP address: </a:t>
            </a:r>
            <a:r>
              <a:rPr lang="en-US" sz="3600" dirty="0" smtClean="0">
                <a:solidFill>
                  <a:schemeClr val="bg1"/>
                </a:solidFill>
              </a:rPr>
              <a:t>192.168.0.1</a:t>
            </a:r>
          </a:p>
          <a:p>
            <a:pPr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W</a:t>
            </a:r>
            <a:r>
              <a:rPr lang="en-US" sz="3600" b="1" dirty="0" smtClean="0">
                <a:solidFill>
                  <a:schemeClr val="bg1"/>
                </a:solidFill>
              </a:rPr>
              <a:t>eb </a:t>
            </a:r>
            <a:r>
              <a:rPr lang="en-US" sz="3600" b="1" dirty="0" smtClean="0">
                <a:solidFill>
                  <a:schemeClr val="bg1"/>
                </a:solidFill>
              </a:rPr>
              <a:t>server </a:t>
            </a:r>
            <a:r>
              <a:rPr lang="en-US" sz="3600" b="1" dirty="0" smtClean="0">
                <a:solidFill>
                  <a:schemeClr val="bg1"/>
                </a:solidFill>
              </a:rPr>
              <a:t>port: </a:t>
            </a:r>
            <a:r>
              <a:rPr lang="en-US" sz="3600" dirty="0" smtClean="0">
                <a:solidFill>
                  <a:schemeClr val="bg1"/>
                </a:solidFill>
              </a:rPr>
              <a:t>5000 </a:t>
            </a:r>
          </a:p>
          <a:p>
            <a:pPr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C</a:t>
            </a:r>
            <a:r>
              <a:rPr lang="en-US" sz="3600" b="1" dirty="0" smtClean="0">
                <a:solidFill>
                  <a:schemeClr val="bg1"/>
                </a:solidFill>
              </a:rPr>
              <a:t>amera </a:t>
            </a:r>
            <a:r>
              <a:rPr lang="en-US" sz="3600" b="1" dirty="0" smtClean="0">
                <a:solidFill>
                  <a:schemeClr val="bg1"/>
                </a:solidFill>
              </a:rPr>
              <a:t>stream </a:t>
            </a:r>
            <a:r>
              <a:rPr lang="en-US" sz="3600" b="1" dirty="0" smtClean="0">
                <a:solidFill>
                  <a:schemeClr val="bg1"/>
                </a:solidFill>
              </a:rPr>
              <a:t>route: </a:t>
            </a:r>
            <a:r>
              <a:rPr lang="en-US" sz="3600" dirty="0" smtClean="0">
                <a:solidFill>
                  <a:schemeClr val="bg1"/>
                </a:solidFill>
              </a:rPr>
              <a:t>`/</a:t>
            </a:r>
            <a:r>
              <a:rPr lang="en-US" sz="3600" dirty="0" err="1" smtClean="0">
                <a:solidFill>
                  <a:schemeClr val="bg1"/>
                </a:solidFill>
              </a:rPr>
              <a:t>video_feed</a:t>
            </a:r>
            <a:r>
              <a:rPr lang="en-US" sz="3600" dirty="0" smtClean="0">
                <a:solidFill>
                  <a:schemeClr val="bg1"/>
                </a:solidFill>
              </a:rPr>
              <a:t>` </a:t>
            </a:r>
            <a:endParaRPr lang="en-US" sz="3600" dirty="0" smtClean="0">
              <a:solidFill>
                <a:schemeClr val="bg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Route HTTP method: </a:t>
            </a:r>
            <a:r>
              <a:rPr lang="en-US" sz="3600" dirty="0" smtClean="0">
                <a:solidFill>
                  <a:schemeClr val="bg1"/>
                </a:solidFill>
              </a:rPr>
              <a:t>GET</a:t>
            </a:r>
          </a:p>
          <a:p>
            <a:pPr fontAlgn="base">
              <a:lnSpc>
                <a:spcPct val="130000"/>
              </a:lnSpc>
            </a:pPr>
            <a:endParaRPr lang="en-US" sz="3600" dirty="0" smtClean="0">
              <a:solidFill>
                <a:schemeClr val="bg1"/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URL: http</a:t>
            </a:r>
            <a:r>
              <a:rPr lang="en-US" sz="3600" dirty="0" smtClean="0">
                <a:solidFill>
                  <a:schemeClr val="bg1"/>
                </a:solidFill>
              </a:rPr>
              <a:t>://192.168.0.1:5000/video_feed</a:t>
            </a:r>
          </a:p>
        </p:txBody>
      </p:sp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Serving the control interface</a:t>
            </a:r>
          </a:p>
        </p:txBody>
      </p:sp>
      <p:sp>
        <p:nvSpPr>
          <p:cNvPr id="5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914400" y="2505653"/>
            <a:ext cx="15350247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Route: </a:t>
            </a:r>
            <a:r>
              <a:rPr lang="en-US" sz="3600" dirty="0" smtClean="0">
                <a:solidFill>
                  <a:schemeClr val="bg1"/>
                </a:solidFill>
              </a:rPr>
              <a:t>`/`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HTTP verb: </a:t>
            </a:r>
            <a:r>
              <a:rPr lang="en-US" sz="3600" dirty="0" smtClean="0">
                <a:solidFill>
                  <a:schemeClr val="bg1"/>
                </a:solidFill>
              </a:rPr>
              <a:t>GET</a:t>
            </a: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Required query data: </a:t>
            </a:r>
            <a:r>
              <a:rPr lang="en-US" sz="3600" dirty="0" smtClean="0">
                <a:solidFill>
                  <a:schemeClr val="bg1"/>
                </a:solidFill>
              </a:rPr>
              <a:t>None</a:t>
            </a: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Response: </a:t>
            </a:r>
            <a:r>
              <a:rPr lang="en-US" sz="3600" dirty="0" smtClean="0">
                <a:solidFill>
                  <a:schemeClr val="bg1"/>
                </a:solidFill>
              </a:rPr>
              <a:t>returns the control interface to the </a:t>
            </a:r>
            <a:r>
              <a:rPr lang="en-US" sz="3600" dirty="0" smtClean="0">
                <a:solidFill>
                  <a:schemeClr val="bg1"/>
                </a:solidFill>
              </a:rPr>
              <a:t>browser</a:t>
            </a: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The </a:t>
            </a:r>
            <a:r>
              <a:rPr lang="en-US" sz="3600" dirty="0" smtClean="0">
                <a:solidFill>
                  <a:schemeClr val="bg1"/>
                </a:solidFill>
              </a:rPr>
              <a:t>response containing the HTML document of the control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Video Streaming</a:t>
            </a:r>
            <a:endParaRPr lang="en-US" dirty="0" smtClean="0"/>
          </a:p>
        </p:txBody>
      </p:sp>
      <p:sp>
        <p:nvSpPr>
          <p:cNvPr id="5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914400" y="2505653"/>
            <a:ext cx="15350247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Route: </a:t>
            </a:r>
            <a:r>
              <a:rPr lang="en-US" sz="3600" dirty="0" smtClean="0">
                <a:solidFill>
                  <a:schemeClr val="bg1"/>
                </a:solidFill>
              </a:rPr>
              <a:t>`/</a:t>
            </a:r>
            <a:r>
              <a:rPr lang="en-US" sz="3600" dirty="0" err="1" smtClean="0">
                <a:solidFill>
                  <a:schemeClr val="bg1"/>
                </a:solidFill>
              </a:rPr>
              <a:t>video_feed</a:t>
            </a:r>
            <a:r>
              <a:rPr lang="en-US" sz="3600" dirty="0" smtClean="0">
                <a:solidFill>
                  <a:schemeClr val="bg1"/>
                </a:solidFill>
              </a:rPr>
              <a:t>`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HTTP verb</a:t>
            </a:r>
            <a:r>
              <a:rPr lang="en-US" sz="3600" b="1" dirty="0" smtClean="0">
                <a:solidFill>
                  <a:schemeClr val="bg1"/>
                </a:solidFill>
              </a:rPr>
              <a:t>: </a:t>
            </a:r>
            <a:r>
              <a:rPr lang="en-US" sz="3600" dirty="0" smtClean="0">
                <a:solidFill>
                  <a:schemeClr val="bg1"/>
                </a:solidFill>
              </a:rPr>
              <a:t>GET</a:t>
            </a: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Required query data: </a:t>
            </a:r>
            <a:r>
              <a:rPr lang="en-US" sz="3600" dirty="0" smtClean="0">
                <a:solidFill>
                  <a:schemeClr val="bg1"/>
                </a:solidFill>
              </a:rPr>
              <a:t>None</a:t>
            </a: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Response: </a:t>
            </a:r>
            <a:r>
              <a:rPr lang="en-US" sz="3600" dirty="0" smtClean="0">
                <a:solidFill>
                  <a:schemeClr val="bg1"/>
                </a:solidFill>
              </a:rPr>
              <a:t>MJPEG stream</a:t>
            </a:r>
          </a:p>
          <a:p>
            <a:pPr marL="325146" lvl="1" indent="-325146" fontAlgn="base">
              <a:lnSpc>
                <a:spcPct val="130000"/>
              </a:lnSpc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325146" lvl="1" indent="-325146" fontAlgn="base">
              <a:lnSpc>
                <a:spcPct val="130000"/>
              </a:lnSpc>
            </a:pPr>
            <a:r>
              <a:rPr lang="en-US" sz="3600" dirty="0" smtClean="0">
                <a:solidFill>
                  <a:schemeClr val="bg1"/>
                </a:solidFill>
              </a:rPr>
              <a:t>Streaming is a technique in which the server provides the response to a request in chunks</a:t>
            </a:r>
          </a:p>
        </p:txBody>
      </p:sp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Video Streaming</a:t>
            </a:r>
            <a:endParaRPr lang="en-US" dirty="0" smtClean="0"/>
          </a:p>
        </p:txBody>
      </p:sp>
      <p:pic>
        <p:nvPicPr>
          <p:cNvPr id="43010" name="Picture 2" descr="C:\Users\cairo computer\Downloads\FireShot\FireShot Capture 11 -sad ZAZ - Google Search_ - https___www.google.com.eg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108" y="2560436"/>
            <a:ext cx="13177390" cy="6077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URLs</a:t>
            </a:r>
            <a:endParaRPr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8" y="2596444"/>
            <a:ext cx="15097534" cy="63140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Routes specifying a resource within a specific host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5" name="Picture 4" descr="https://cdn.tutsplus.com/net/authors/jeremymcpeak/http1-url-structure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7960" y="4090576"/>
            <a:ext cx="13999465" cy="3322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 Verbs</a:t>
            </a:r>
            <a:endParaRPr dirty="0"/>
          </a:p>
        </p:txBody>
      </p:sp>
      <p:pic>
        <p:nvPicPr>
          <p:cNvPr id="2050" name="Picture 2" descr="C:\Users\cairo computer\Downloads\FireShot\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454" y="2665616"/>
            <a:ext cx="14445893" cy="6069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Web Stack structure</a:t>
            </a:r>
            <a:endParaRPr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7" y="2596444"/>
            <a:ext cx="8560341" cy="63140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000" dirty="0" smtClean="0">
                <a:solidFill>
                  <a:schemeClr val="bg1"/>
                </a:solidFill>
              </a:rPr>
              <a:t>A Web stack is the collection of software required for Web development. </a:t>
            </a:r>
            <a:r>
              <a:rPr lang="en-US" sz="5000" dirty="0" smtClean="0">
                <a:solidFill>
                  <a:schemeClr val="bg1"/>
                </a:solidFill>
              </a:rPr>
              <a:t>At a minimum, a Web stack contains an </a:t>
            </a:r>
            <a:r>
              <a:rPr lang="en-US" sz="5000" dirty="0" smtClean="0">
                <a:solidFill>
                  <a:schemeClr val="bg1"/>
                </a:solidFill>
              </a:rPr>
              <a:t>OS, </a:t>
            </a:r>
            <a:r>
              <a:rPr lang="en-US" sz="5000" dirty="0" smtClean="0">
                <a:solidFill>
                  <a:schemeClr val="bg1"/>
                </a:solidFill>
              </a:rPr>
              <a:t>a programming language, database software and a Web server.</a:t>
            </a:r>
            <a:endParaRPr lang="en-US" sz="5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vulnerability_sta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7849" y="2451370"/>
            <a:ext cx="6368903" cy="61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's Intro"/>
          <p:cNvSpPr txBox="1">
            <a:spLocks noGrp="1"/>
          </p:cNvSpPr>
          <p:nvPr>
            <p:ph type="ctrTitle"/>
          </p:nvPr>
        </p:nvSpPr>
        <p:spPr>
          <a:xfrm>
            <a:off x="-2" y="558667"/>
            <a:ext cx="17340264" cy="4402803"/>
          </a:xfrm>
          <a:prstGeom prst="rect">
            <a:avLst/>
          </a:prstGeom>
        </p:spPr>
        <p:txBody>
          <a:bodyPr/>
          <a:lstStyle>
            <a:lvl1pPr>
              <a:defRPr sz="11000"/>
            </a:lvl1pPr>
          </a:lstStyle>
          <a:p>
            <a:r>
              <a:rPr lang="en-US" dirty="0" smtClean="0"/>
              <a:t>Selecting a stack</a:t>
            </a:r>
            <a:endParaRPr dirty="0"/>
          </a:p>
        </p:txBody>
      </p:sp>
      <p:sp>
        <p:nvSpPr>
          <p:cNvPr id="148" name="LUCIS"/>
          <p:cNvSpPr txBox="1">
            <a:spLocks noGrp="1"/>
          </p:cNvSpPr>
          <p:nvPr>
            <p:ph type="subTitle" sz="quarter" idx="1"/>
          </p:nvPr>
        </p:nvSpPr>
        <p:spPr>
          <a:xfrm>
            <a:off x="2167531" y="5125847"/>
            <a:ext cx="13005197" cy="23548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Comparison between candidates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LUCIS"/>
          <p:cNvSpPr txBox="1">
            <a:spLocks/>
          </p:cNvSpPr>
          <p:nvPr/>
        </p:nvSpPr>
        <p:spPr>
          <a:xfrm>
            <a:off x="2167531" y="2760068"/>
            <a:ext cx="13005197" cy="2354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650293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1300584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950878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2601171" algn="ctr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3758693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4408985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5059278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5709572" marR="0" indent="-507229" algn="l" defTabSz="1300584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Characteristics of robot user interface</a:t>
            </a:r>
            <a:endParaRPr lang="en-US" dirty="0"/>
          </a:p>
        </p:txBody>
      </p:sp>
      <p:sp>
        <p:nvSpPr>
          <p:cNvPr id="153" name="offers the simplest solutions to some problems…"/>
          <p:cNvSpPr txBox="1">
            <a:spLocks noGrp="1"/>
          </p:cNvSpPr>
          <p:nvPr>
            <p:ph type="body" idx="1"/>
          </p:nvPr>
        </p:nvSpPr>
        <p:spPr>
          <a:xfrm>
            <a:off x="1050588" y="2596444"/>
            <a:ext cx="15097534" cy="63140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914400" lvl="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5000" dirty="0" smtClean="0">
                <a:solidFill>
                  <a:schemeClr val="bg1"/>
                </a:solidFill>
              </a:rPr>
              <a:t>Single </a:t>
            </a:r>
            <a:r>
              <a:rPr lang="en-US" sz="5000" dirty="0" smtClean="0">
                <a:solidFill>
                  <a:schemeClr val="bg1"/>
                </a:solidFill>
              </a:rPr>
              <a:t>user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5000" dirty="0" smtClean="0">
                <a:solidFill>
                  <a:schemeClr val="bg1"/>
                </a:solidFill>
              </a:rPr>
              <a:t>Real-time </a:t>
            </a:r>
            <a:r>
              <a:rPr lang="en-US" sz="5000" dirty="0" smtClean="0">
                <a:solidFill>
                  <a:schemeClr val="bg1"/>
                </a:solidFill>
              </a:rPr>
              <a:t>System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914400" lvl="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5000" dirty="0" smtClean="0">
                <a:solidFill>
                  <a:schemeClr val="bg1"/>
                </a:solidFill>
              </a:rPr>
              <a:t>Direct access to hardware </a:t>
            </a:r>
            <a:r>
              <a:rPr lang="en-US" sz="5000" dirty="0" smtClean="0">
                <a:solidFill>
                  <a:schemeClr val="bg1"/>
                </a:solidFill>
              </a:rPr>
              <a:t>drivers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Hosting Machine</a:t>
            </a:r>
            <a:endParaRPr lang="en-US" dirty="0"/>
          </a:p>
        </p:txBody>
      </p:sp>
      <p:pic>
        <p:nvPicPr>
          <p:cNvPr id="5" name="Picture 4" descr="C:\Users\cairo computer\Downloads\FireShot\16968-DataCente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1489" y="3391487"/>
            <a:ext cx="7396226" cy="411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cairo computer\AppData\Local\Microsoft\Windows\INetCache\Content.Word\0202.sdt-new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2846" y="3041280"/>
            <a:ext cx="7170676" cy="516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pic>
        <p:nvPicPr>
          <p:cNvPr id="7" name="Picture 6" descr="C:\Users\cairo computer\Downloads\FireShot\FTQIE0AITKJ8T3T.LARG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998" y="2249332"/>
            <a:ext cx="11959004" cy="671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1037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is">
  <a:themeElements>
    <a:clrScheme name="lucis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luci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luc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ucis">
  <a:themeElements>
    <a:clrScheme name="luc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luci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luc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367</Words>
  <Application>Microsoft Office PowerPoint</Application>
  <PresentationFormat>Custom</PresentationFormat>
  <Paragraphs>72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lucis</vt:lpstr>
      <vt:lpstr>Robot Web Controls</vt:lpstr>
      <vt:lpstr>HTTP Protocol</vt:lpstr>
      <vt:lpstr>URLs</vt:lpstr>
      <vt:lpstr>HTTP Verbs</vt:lpstr>
      <vt:lpstr>Web Stack structure</vt:lpstr>
      <vt:lpstr>Selecting a stack</vt:lpstr>
      <vt:lpstr>Characteristics of robot user interface</vt:lpstr>
      <vt:lpstr>Hosting Machine</vt:lpstr>
      <vt:lpstr>Operating system</vt:lpstr>
      <vt:lpstr>Server-side scripting language</vt:lpstr>
      <vt:lpstr>Web Server</vt:lpstr>
      <vt:lpstr>Database</vt:lpstr>
      <vt:lpstr>Robot Control Interface</vt:lpstr>
      <vt:lpstr>Robot Main Functions</vt:lpstr>
      <vt:lpstr>Interface Components</vt:lpstr>
      <vt:lpstr>Interface Layers</vt:lpstr>
      <vt:lpstr>Structure Layer</vt:lpstr>
      <vt:lpstr>Presentation Layer</vt:lpstr>
      <vt:lpstr>Behavior Layer</vt:lpstr>
      <vt:lpstr>Server-Side Logic</vt:lpstr>
      <vt:lpstr>Raspberry Pi backend Interactions</vt:lpstr>
      <vt:lpstr>Backend functionalities</vt:lpstr>
      <vt:lpstr>Backend Routes</vt:lpstr>
      <vt:lpstr>Backend Example</vt:lpstr>
      <vt:lpstr>Serving the control interface</vt:lpstr>
      <vt:lpstr>Video Streaming</vt:lpstr>
      <vt:lpstr>Video Streaming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Ahmed Rafik</cp:lastModifiedBy>
  <cp:revision>235</cp:revision>
  <dcterms:modified xsi:type="dcterms:W3CDTF">2018-07-03T23:23:32Z</dcterms:modified>
</cp:coreProperties>
</file>