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93B63D-CB53-4260-93BC-6C6D97861D67}">
  <a:tblStyle styleId="{8393B63D-CB53-4260-93BC-6C6D97861D6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1" algn="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.jpg"/><Relationship Id="rId5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261864" y="2391023"/>
            <a:ext cx="6766520" cy="14700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Calibri"/>
              <a:buNone/>
            </a:pPr>
            <a:r>
              <a:rPr b="1" i="0" lang="en-IN" sz="6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Lists</a:t>
            </a:r>
            <a:endParaRPr b="1" i="0" sz="6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95536" y="4149080"/>
            <a:ext cx="864096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1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1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Marwa M. A. Elfattah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83568" y="47667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0" i="0" lang="en-IN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Structures 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0" i="0" lang="en-IN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 2014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/>
          <p:nvPr/>
        </p:nvSpPr>
        <p:spPr>
          <a:xfrm>
            <a:off x="1691680" y="2852936"/>
            <a:ext cx="5400600" cy="2736304"/>
          </a:xfrm>
          <a:prstGeom prst="cloudCallout">
            <a:avLst>
              <a:gd fmla="val -2598" name="adj1"/>
              <a:gd fmla="val -66992" name="adj2"/>
            </a:avLst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3131840" y="1052736"/>
            <a:ext cx="2520280" cy="1296144"/>
          </a:xfrm>
          <a:prstGeom prst="ellipse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2"/>
          <p:cNvSpPr txBox="1"/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List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2" name="Google Shape;222;p22"/>
          <p:cNvGrpSpPr/>
          <p:nvPr/>
        </p:nvGrpSpPr>
        <p:grpSpPr>
          <a:xfrm>
            <a:off x="1067898" y="1338393"/>
            <a:ext cx="7680566" cy="718991"/>
            <a:chOff x="1187624" y="1338393"/>
            <a:chExt cx="7680566" cy="718991"/>
          </a:xfrm>
        </p:grpSpPr>
        <p:grpSp>
          <p:nvGrpSpPr>
            <p:cNvPr id="223" name="Google Shape;223;p22"/>
            <p:cNvGrpSpPr/>
            <p:nvPr/>
          </p:nvGrpSpPr>
          <p:grpSpPr>
            <a:xfrm>
              <a:off x="1187624" y="1338393"/>
              <a:ext cx="2215278" cy="718991"/>
              <a:chOff x="0" y="0"/>
              <a:chExt cx="20000" cy="20000"/>
            </a:xfrm>
          </p:grpSpPr>
          <p:grpSp>
            <p:nvGrpSpPr>
              <p:cNvPr id="224" name="Google Shape;224;p22"/>
              <p:cNvGrpSpPr/>
              <p:nvPr/>
            </p:nvGrpSpPr>
            <p:grpSpPr>
              <a:xfrm>
                <a:off x="0" y="0"/>
                <a:ext cx="8541" cy="20000"/>
                <a:chOff x="0" y="0"/>
                <a:chExt cx="20000" cy="20000"/>
              </a:xfrm>
            </p:grpSpPr>
            <p:sp>
              <p:nvSpPr>
                <p:cNvPr id="225" name="Google Shape;225;p22"/>
                <p:cNvSpPr/>
                <p:nvPr/>
              </p:nvSpPr>
              <p:spPr>
                <a:xfrm>
                  <a:off x="0" y="0"/>
                  <a:ext cx="20000" cy="20000"/>
                </a:xfrm>
                <a:custGeom>
                  <a:rect b="b" l="l" r="r" t="t"/>
                  <a:pathLst>
                    <a:path extrusionOk="0" h="120000" w="120000">
                      <a:moveTo>
                        <a:pt x="119664" y="0"/>
                      </a:moveTo>
                      <a:lnTo>
                        <a:pt x="119664" y="119664"/>
                      </a:lnTo>
                      <a:lnTo>
                        <a:pt x="0" y="119664"/>
                      </a:lnTo>
                      <a:lnTo>
                        <a:pt x="0" y="0"/>
                      </a:lnTo>
                      <a:lnTo>
                        <a:pt x="1196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226;p22"/>
                <p:cNvSpPr/>
                <p:nvPr/>
              </p:nvSpPr>
              <p:spPr>
                <a:xfrm>
                  <a:off x="8278" y="8333"/>
                  <a:ext cx="3388" cy="3389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7" name="Google Shape;227;p22"/>
              <p:cNvSpPr/>
              <p:nvPr/>
            </p:nvSpPr>
            <p:spPr>
              <a:xfrm>
                <a:off x="4342" y="10000"/>
                <a:ext cx="15658" cy="56"/>
              </a:xfrm>
              <a:custGeom>
                <a:rect b="b" l="l" r="r" t="t"/>
                <a:pathLst>
                  <a:path extrusionOk="0" h="120000" w="120000">
                    <a:moveTo>
                      <a:pt x="11982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stealth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22"/>
            <p:cNvGrpSpPr/>
            <p:nvPr/>
          </p:nvGrpSpPr>
          <p:grpSpPr>
            <a:xfrm>
              <a:off x="3464388" y="1338393"/>
              <a:ext cx="5403802" cy="718991"/>
              <a:chOff x="3" y="0"/>
              <a:chExt cx="19997" cy="20000"/>
            </a:xfrm>
          </p:grpSpPr>
          <p:grpSp>
            <p:nvGrpSpPr>
              <p:cNvPr id="229" name="Google Shape;229;p22"/>
              <p:cNvGrpSpPr/>
              <p:nvPr/>
            </p:nvGrpSpPr>
            <p:grpSpPr>
              <a:xfrm>
                <a:off x="12454" y="0"/>
                <a:ext cx="7546" cy="20000"/>
                <a:chOff x="2" y="0"/>
                <a:chExt cx="19998" cy="20000"/>
              </a:xfrm>
            </p:grpSpPr>
            <p:sp>
              <p:nvSpPr>
                <p:cNvPr id="230" name="Google Shape;230;p22"/>
                <p:cNvSpPr/>
                <p:nvPr/>
              </p:nvSpPr>
              <p:spPr>
                <a:xfrm>
                  <a:off x="10001" y="0"/>
                  <a:ext cx="9999" cy="20000"/>
                </a:xfrm>
                <a:custGeom>
                  <a:rect b="b" l="l" r="r" t="t"/>
                  <a:pathLst>
                    <a:path extrusionOk="0" h="120000" w="120000">
                      <a:moveTo>
                        <a:pt x="119664" y="0"/>
                      </a:moveTo>
                      <a:lnTo>
                        <a:pt x="119664" y="119664"/>
                      </a:lnTo>
                      <a:lnTo>
                        <a:pt x="0" y="119664"/>
                      </a:lnTo>
                      <a:lnTo>
                        <a:pt x="0" y="0"/>
                      </a:lnTo>
                      <a:lnTo>
                        <a:pt x="1196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31" name="Google Shape;231;p22"/>
                <p:cNvGrpSpPr/>
                <p:nvPr/>
              </p:nvGrpSpPr>
              <p:grpSpPr>
                <a:xfrm>
                  <a:off x="2" y="0"/>
                  <a:ext cx="9999" cy="20000"/>
                  <a:chOff x="0" y="0"/>
                  <a:chExt cx="20000" cy="20000"/>
                </a:xfrm>
              </p:grpSpPr>
              <p:sp>
                <p:nvSpPr>
                  <p:cNvPr id="232" name="Google Shape;232;p22"/>
                  <p:cNvSpPr/>
                  <p:nvPr/>
                </p:nvSpPr>
                <p:spPr>
                  <a:xfrm>
                    <a:off x="0" y="0"/>
                    <a:ext cx="20000" cy="2000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119664" y="0"/>
                        </a:moveTo>
                        <a:lnTo>
                          <a:pt x="119664" y="119664"/>
                        </a:lnTo>
                        <a:lnTo>
                          <a:pt x="0" y="119664"/>
                        </a:lnTo>
                        <a:lnTo>
                          <a:pt x="0" y="0"/>
                        </a:lnTo>
                        <a:lnTo>
                          <a:pt x="11966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3" name="Google Shape;233;p22"/>
                  <p:cNvSpPr/>
                  <p:nvPr/>
                </p:nvSpPr>
                <p:spPr>
                  <a:xfrm>
                    <a:off x="2836" y="4000"/>
                    <a:ext cx="14276" cy="14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1" algn="ctr">
                      <a:lnSpc>
                        <a:spcPct val="72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000">
                      <a:solidFill>
                        <a:schemeClr val="dk1"/>
                      </a:solidFill>
                      <a:latin typeface="Courier"/>
                      <a:ea typeface="Courier"/>
                      <a:cs typeface="Courier"/>
                      <a:sym typeface="Courier"/>
                    </a:endParaRPr>
                  </a:p>
                </p:txBody>
              </p:sp>
            </p:grpSp>
          </p:grpSp>
          <p:grpSp>
            <p:nvGrpSpPr>
              <p:cNvPr id="234" name="Google Shape;234;p22"/>
              <p:cNvGrpSpPr/>
              <p:nvPr/>
            </p:nvGrpSpPr>
            <p:grpSpPr>
              <a:xfrm>
                <a:off x="3" y="0"/>
                <a:ext cx="7546" cy="20000"/>
                <a:chOff x="0" y="0"/>
                <a:chExt cx="20000" cy="20000"/>
              </a:xfrm>
            </p:grpSpPr>
            <p:grpSp>
              <p:nvGrpSpPr>
                <p:cNvPr id="235" name="Google Shape;235;p22"/>
                <p:cNvGrpSpPr/>
                <p:nvPr/>
              </p:nvGrpSpPr>
              <p:grpSpPr>
                <a:xfrm>
                  <a:off x="0" y="0"/>
                  <a:ext cx="10000" cy="20000"/>
                  <a:chOff x="0" y="0"/>
                  <a:chExt cx="20000" cy="20000"/>
                </a:xfrm>
              </p:grpSpPr>
              <p:sp>
                <p:nvSpPr>
                  <p:cNvPr id="236" name="Google Shape;236;p22"/>
                  <p:cNvSpPr/>
                  <p:nvPr/>
                </p:nvSpPr>
                <p:spPr>
                  <a:xfrm>
                    <a:off x="0" y="0"/>
                    <a:ext cx="20000" cy="2000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119664" y="0"/>
                        </a:moveTo>
                        <a:lnTo>
                          <a:pt x="119664" y="119664"/>
                        </a:lnTo>
                        <a:lnTo>
                          <a:pt x="0" y="119664"/>
                        </a:lnTo>
                        <a:lnTo>
                          <a:pt x="0" y="0"/>
                        </a:lnTo>
                        <a:lnTo>
                          <a:pt x="11966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7" name="Google Shape;237;p22"/>
                  <p:cNvSpPr/>
                  <p:nvPr/>
                </p:nvSpPr>
                <p:spPr>
                  <a:xfrm>
                    <a:off x="2836" y="4000"/>
                    <a:ext cx="14276" cy="14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1" algn="ctr">
                      <a:lnSpc>
                        <a:spcPct val="72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0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endParaRPr>
                  </a:p>
                </p:txBody>
              </p:sp>
            </p:grpSp>
            <p:grpSp>
              <p:nvGrpSpPr>
                <p:cNvPr id="238" name="Google Shape;238;p22"/>
                <p:cNvGrpSpPr/>
                <p:nvPr/>
              </p:nvGrpSpPr>
              <p:grpSpPr>
                <a:xfrm>
                  <a:off x="10000" y="0"/>
                  <a:ext cx="10000" cy="20000"/>
                  <a:chOff x="0" y="0"/>
                  <a:chExt cx="20000" cy="20000"/>
                </a:xfrm>
              </p:grpSpPr>
              <p:sp>
                <p:nvSpPr>
                  <p:cNvPr id="239" name="Google Shape;239;p22"/>
                  <p:cNvSpPr/>
                  <p:nvPr/>
                </p:nvSpPr>
                <p:spPr>
                  <a:xfrm>
                    <a:off x="0" y="0"/>
                    <a:ext cx="20000" cy="20000"/>
                  </a:xfrm>
                  <a:custGeom>
                    <a:rect b="b" l="l" r="r" t="t"/>
                    <a:pathLst>
                      <a:path extrusionOk="0" h="120000" w="120000">
                        <a:moveTo>
                          <a:pt x="119664" y="0"/>
                        </a:moveTo>
                        <a:lnTo>
                          <a:pt x="119664" y="119664"/>
                        </a:lnTo>
                        <a:lnTo>
                          <a:pt x="0" y="119664"/>
                        </a:lnTo>
                        <a:lnTo>
                          <a:pt x="0" y="0"/>
                        </a:lnTo>
                        <a:lnTo>
                          <a:pt x="11966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" name="Google Shape;240;p22"/>
                  <p:cNvSpPr/>
                  <p:nvPr/>
                </p:nvSpPr>
                <p:spPr>
                  <a:xfrm>
                    <a:off x="8280" y="8333"/>
                    <a:ext cx="3388" cy="3389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41" name="Google Shape;241;p22"/>
              <p:cNvSpPr/>
              <p:nvPr/>
            </p:nvSpPr>
            <p:spPr>
              <a:xfrm>
                <a:off x="5537" y="10000"/>
                <a:ext cx="6917" cy="56"/>
              </a:xfrm>
              <a:custGeom>
                <a:rect b="b" l="l" r="r" t="t"/>
                <a:pathLst>
                  <a:path extrusionOk="0" h="120000" w="120000">
                    <a:moveTo>
                      <a:pt x="11982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stealth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2"/>
              <p:cNvSpPr/>
              <p:nvPr/>
            </p:nvSpPr>
            <p:spPr>
              <a:xfrm>
                <a:off x="16227" y="0"/>
                <a:ext cx="3773" cy="20000"/>
              </a:xfrm>
              <a:custGeom>
                <a:rect b="b" l="l" r="r" t="t"/>
                <a:pathLst>
                  <a:path extrusionOk="0" h="120000" w="120000">
                    <a:moveTo>
                      <a:pt x="119664" y="119664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6759" y="3297535"/>
            <a:ext cx="3778085" cy="1571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1760" y="3282677"/>
            <a:ext cx="3706392" cy="15130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2"/>
          <p:cNvGrpSpPr/>
          <p:nvPr/>
        </p:nvGrpSpPr>
        <p:grpSpPr>
          <a:xfrm>
            <a:off x="1187624" y="620688"/>
            <a:ext cx="7560840" cy="2014065"/>
            <a:chOff x="1187624" y="620688"/>
            <a:chExt cx="7560840" cy="2014065"/>
          </a:xfrm>
        </p:grpSpPr>
        <p:grpSp>
          <p:nvGrpSpPr>
            <p:cNvPr id="246" name="Google Shape;246;p22"/>
            <p:cNvGrpSpPr/>
            <p:nvPr/>
          </p:nvGrpSpPr>
          <p:grpSpPr>
            <a:xfrm>
              <a:off x="1187624" y="837277"/>
              <a:ext cx="5040151" cy="1797476"/>
              <a:chOff x="672" y="2272"/>
              <a:chExt cx="2869" cy="1320"/>
            </a:xfrm>
          </p:grpSpPr>
          <p:sp>
            <p:nvSpPr>
              <p:cNvPr id="247" name="Google Shape;247;p22"/>
              <p:cNvSpPr txBox="1"/>
              <p:nvPr/>
            </p:nvSpPr>
            <p:spPr>
              <a:xfrm>
                <a:off x="672" y="3276"/>
                <a:ext cx="1148" cy="316"/>
              </a:xfrm>
              <a:prstGeom prst="rect">
                <a:avLst/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2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 member </a:t>
                </a:r>
                <a:endParaRPr/>
              </a:p>
            </p:txBody>
          </p:sp>
          <p:cxnSp>
            <p:nvCxnSpPr>
              <p:cNvPr id="248" name="Google Shape;248;p22"/>
              <p:cNvCxnSpPr/>
              <p:nvPr/>
            </p:nvCxnSpPr>
            <p:spPr>
              <a:xfrm flipH="1" rot="10800000">
                <a:off x="1656" y="3072"/>
                <a:ext cx="552" cy="257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249" name="Google Shape;249;p22"/>
              <p:cNvCxnSpPr/>
              <p:nvPr/>
            </p:nvCxnSpPr>
            <p:spPr>
              <a:xfrm flipH="1">
                <a:off x="2844" y="2272"/>
                <a:ext cx="697" cy="422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</p:cxnSp>
        </p:grpSp>
        <p:sp>
          <p:nvSpPr>
            <p:cNvPr id="250" name="Google Shape;250;p22"/>
            <p:cNvSpPr txBox="1"/>
            <p:nvPr/>
          </p:nvSpPr>
          <p:spPr>
            <a:xfrm>
              <a:off x="6156176" y="620688"/>
              <a:ext cx="2592288" cy="430887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Pointer to next node</a:t>
              </a:r>
              <a:endParaRPr b="1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22"/>
          <p:cNvGrpSpPr/>
          <p:nvPr/>
        </p:nvGrpSpPr>
        <p:grpSpPr>
          <a:xfrm>
            <a:off x="395536" y="548680"/>
            <a:ext cx="8405897" cy="2158268"/>
            <a:chOff x="395536" y="548680"/>
            <a:chExt cx="8405897" cy="2158268"/>
          </a:xfrm>
        </p:grpSpPr>
        <p:grpSp>
          <p:nvGrpSpPr>
            <p:cNvPr id="252" name="Google Shape;252;p22"/>
            <p:cNvGrpSpPr/>
            <p:nvPr/>
          </p:nvGrpSpPr>
          <p:grpSpPr>
            <a:xfrm>
              <a:off x="4787231" y="1861313"/>
              <a:ext cx="4014202" cy="845635"/>
              <a:chOff x="2721" y="3024"/>
              <a:chExt cx="2285" cy="621"/>
            </a:xfrm>
          </p:grpSpPr>
          <p:sp>
            <p:nvSpPr>
              <p:cNvPr id="253" name="Google Shape;253;p22"/>
              <p:cNvSpPr txBox="1"/>
              <p:nvPr/>
            </p:nvSpPr>
            <p:spPr>
              <a:xfrm>
                <a:off x="2721" y="3329"/>
                <a:ext cx="2285" cy="316"/>
              </a:xfrm>
              <a:prstGeom prst="rect">
                <a:avLst/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22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NULL</a:t>
                </a:r>
                <a:r>
                  <a:rPr b="1" lang="en-IN" sz="2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pointer (points to nothing)</a:t>
                </a:r>
                <a:endParaRPr/>
              </a:p>
            </p:txBody>
          </p:sp>
          <p:cxnSp>
            <p:nvCxnSpPr>
              <p:cNvPr id="254" name="Google Shape;254;p22"/>
              <p:cNvCxnSpPr/>
              <p:nvPr/>
            </p:nvCxnSpPr>
            <p:spPr>
              <a:xfrm flipH="1" rot="10800000">
                <a:off x="3992" y="3024"/>
                <a:ext cx="664" cy="305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accent2"/>
                </a:solidFill>
                <a:prstDash val="solid"/>
                <a:round/>
                <a:headEnd len="sm" w="sm" type="none"/>
                <a:tailEnd len="med" w="med" type="triangl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</p:cxnSp>
        </p:grpSp>
        <p:cxnSp>
          <p:nvCxnSpPr>
            <p:cNvPr id="255" name="Google Shape;255;p22"/>
            <p:cNvCxnSpPr/>
            <p:nvPr/>
          </p:nvCxnSpPr>
          <p:spPr>
            <a:xfrm flipH="1">
              <a:off x="1259304" y="980728"/>
              <a:ext cx="144344" cy="583032"/>
            </a:xfrm>
            <a:prstGeom prst="straightConnector1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256" name="Google Shape;256;p22"/>
            <p:cNvSpPr txBox="1"/>
            <p:nvPr/>
          </p:nvSpPr>
          <p:spPr>
            <a:xfrm>
              <a:off x="395536" y="548680"/>
              <a:ext cx="2592288" cy="430887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Pointer to first node</a:t>
              </a:r>
              <a:endParaRPr b="1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7" name="Google Shape;25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388" y="3445346"/>
            <a:ext cx="7510716" cy="2643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List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3"/>
          <p:cNvSpPr txBox="1"/>
          <p:nvPr>
            <p:ph idx="1" type="body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1" lang="en-IN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dynamic data structure:</a:t>
            </a: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</a:t>
            </a:r>
            <a:r>
              <a:rPr b="1" i="0" lang="en-IN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grow</a:t>
            </a: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0" lang="en-IN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shrink</a:t>
            </a: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during the </a:t>
            </a:r>
            <a:r>
              <a:rPr b="1" i="0" lang="en-IN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execution </a:t>
            </a: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 program.</a:t>
            </a:r>
            <a:endParaRPr/>
          </a:p>
          <a:p>
            <a:pPr indent="-1397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1" lang="en-IN" sz="3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memory utilization:</a:t>
            </a: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Memory is </a:t>
            </a:r>
            <a:r>
              <a:rPr b="1" i="0" lang="en-IN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allocated</a:t>
            </a: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whenever it is required. And it is </a:t>
            </a:r>
            <a:r>
              <a:rPr b="1" i="0" lang="en-IN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de-allocated</a:t>
            </a:r>
            <a:r>
              <a:rPr b="0" i="0" lang="en-I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when it is not needed.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type="title"/>
          </p:nvPr>
        </p:nvSpPr>
        <p:spPr>
          <a:xfrm>
            <a:off x="457200" y="-27384"/>
            <a:ext cx="8229600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List Implementation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4"/>
          <p:cNvSpPr txBox="1"/>
          <p:nvPr>
            <p:ph idx="1" type="body"/>
          </p:nvPr>
        </p:nvSpPr>
        <p:spPr>
          <a:xfrm>
            <a:off x="457200" y="803845"/>
            <a:ext cx="8435280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typedef  char Entrytype;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typedef struct node {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Entrytype 	info;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struct node     *next;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}Node; 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typedef 	Node *	ListType;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0" name="Google Shape;270;p24"/>
          <p:cNvGrpSpPr/>
          <p:nvPr/>
        </p:nvGrpSpPr>
        <p:grpSpPr>
          <a:xfrm>
            <a:off x="5021553" y="1838434"/>
            <a:ext cx="3546383" cy="1511007"/>
            <a:chOff x="4482001" y="1701969"/>
            <a:chExt cx="3546383" cy="1511007"/>
          </a:xfrm>
        </p:grpSpPr>
        <p:grpSp>
          <p:nvGrpSpPr>
            <p:cNvPr id="271" name="Google Shape;271;p24"/>
            <p:cNvGrpSpPr/>
            <p:nvPr/>
          </p:nvGrpSpPr>
          <p:grpSpPr>
            <a:xfrm>
              <a:off x="5436096" y="2493985"/>
              <a:ext cx="2592288" cy="718991"/>
              <a:chOff x="4716016" y="2276872"/>
              <a:chExt cx="2577172" cy="718991"/>
            </a:xfrm>
          </p:grpSpPr>
          <p:sp>
            <p:nvSpPr>
              <p:cNvPr id="272" name="Google Shape;272;p24"/>
              <p:cNvSpPr/>
              <p:nvPr/>
            </p:nvSpPr>
            <p:spPr>
              <a:xfrm>
                <a:off x="4716016" y="2276872"/>
                <a:ext cx="1019580" cy="718991"/>
              </a:xfrm>
              <a:custGeom>
                <a:rect b="b" l="l" r="r" t="t"/>
                <a:pathLst>
                  <a:path extrusionOk="0" h="120000" w="120000">
                    <a:moveTo>
                      <a:pt x="119664" y="0"/>
                    </a:moveTo>
                    <a:lnTo>
                      <a:pt x="119664" y="119664"/>
                    </a:lnTo>
                    <a:lnTo>
                      <a:pt x="0" y="119664"/>
                    </a:lnTo>
                    <a:lnTo>
                      <a:pt x="0" y="0"/>
                    </a:lnTo>
                    <a:lnTo>
                      <a:pt x="11966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>
                <a:off x="4860592" y="2420670"/>
                <a:ext cx="727776" cy="5212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1" algn="ctr">
                  <a:lnSpc>
                    <a:spcPct val="72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>
                <a:off x="5735596" y="2276872"/>
                <a:ext cx="1019580" cy="718991"/>
              </a:xfrm>
              <a:custGeom>
                <a:rect b="b" l="l" r="r" t="t"/>
                <a:pathLst>
                  <a:path extrusionOk="0" h="120000" w="120000">
                    <a:moveTo>
                      <a:pt x="119664" y="0"/>
                    </a:moveTo>
                    <a:lnTo>
                      <a:pt x="119664" y="119664"/>
                    </a:lnTo>
                    <a:lnTo>
                      <a:pt x="0" y="119664"/>
                    </a:lnTo>
                    <a:lnTo>
                      <a:pt x="0" y="0"/>
                    </a:lnTo>
                    <a:lnTo>
                      <a:pt x="11966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>
                <a:off x="6211472" y="2636368"/>
                <a:ext cx="1081716" cy="45719"/>
              </a:xfrm>
              <a:custGeom>
                <a:rect b="b" l="l" r="r" t="t"/>
                <a:pathLst>
                  <a:path extrusionOk="0" h="120000" w="120000">
                    <a:moveTo>
                      <a:pt x="11982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6" name="Google Shape;276;p24"/>
            <p:cNvSpPr txBox="1"/>
            <p:nvPr/>
          </p:nvSpPr>
          <p:spPr>
            <a:xfrm>
              <a:off x="4482001" y="1773977"/>
              <a:ext cx="1602167" cy="430887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</a:t>
              </a:r>
              <a:endParaRPr b="1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7" name="Google Shape;277;p24"/>
            <p:cNvCxnSpPr/>
            <p:nvPr/>
          </p:nvCxnSpPr>
          <p:spPr>
            <a:xfrm>
              <a:off x="5148064" y="2204864"/>
              <a:ext cx="792088" cy="504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8" name="Google Shape;278;p24"/>
            <p:cNvCxnSpPr/>
            <p:nvPr/>
          </p:nvCxnSpPr>
          <p:spPr>
            <a:xfrm flipH="1">
              <a:off x="6659438" y="2132856"/>
              <a:ext cx="432842" cy="5095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9" name="Google Shape;279;p24"/>
            <p:cNvSpPr txBox="1"/>
            <p:nvPr/>
          </p:nvSpPr>
          <p:spPr>
            <a:xfrm>
              <a:off x="6804248" y="1701969"/>
              <a:ext cx="1224136" cy="430887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next</a:t>
              </a:r>
              <a:endParaRPr b="1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24"/>
          <p:cNvGrpSpPr/>
          <p:nvPr/>
        </p:nvGrpSpPr>
        <p:grpSpPr>
          <a:xfrm>
            <a:off x="1259632" y="5661248"/>
            <a:ext cx="6696744" cy="1151917"/>
            <a:chOff x="3419872" y="5445224"/>
            <a:chExt cx="4644752" cy="1151917"/>
          </a:xfrm>
        </p:grpSpPr>
        <p:grpSp>
          <p:nvGrpSpPr>
            <p:cNvPr id="281" name="Google Shape;281;p24"/>
            <p:cNvGrpSpPr/>
            <p:nvPr/>
          </p:nvGrpSpPr>
          <p:grpSpPr>
            <a:xfrm>
              <a:off x="3419872" y="5445224"/>
              <a:ext cx="4644752" cy="1151917"/>
              <a:chOff x="1295400" y="2780928"/>
              <a:chExt cx="4644752" cy="1151917"/>
            </a:xfrm>
          </p:grpSpPr>
          <p:pic>
            <p:nvPicPr>
              <p:cNvPr id="282" name="Google Shape;282;p24"/>
              <p:cNvPicPr preferRelativeResize="0"/>
              <p:nvPr/>
            </p:nvPicPr>
            <p:blipFill rotWithShape="1">
              <a:blip r:embed="rId3">
                <a:alphaModFix/>
              </a:blip>
              <a:srcRect b="46667" l="0" r="31023" t="0"/>
              <a:stretch/>
            </p:blipFill>
            <p:spPr>
              <a:xfrm>
                <a:off x="1295400" y="2780928"/>
                <a:ext cx="4554453" cy="11519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3" name="Google Shape;283;p24"/>
              <p:cNvSpPr/>
              <p:nvPr/>
            </p:nvSpPr>
            <p:spPr>
              <a:xfrm>
                <a:off x="5652120" y="3284984"/>
                <a:ext cx="288032" cy="432048"/>
              </a:xfrm>
              <a:prstGeom prst="rect">
                <a:avLst/>
              </a:prstGeom>
              <a:solidFill>
                <a:srgbClr val="494429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4" name="Google Shape;284;p24"/>
            <p:cNvSpPr txBox="1"/>
            <p:nvPr/>
          </p:nvSpPr>
          <p:spPr>
            <a:xfrm>
              <a:off x="3779912" y="5445224"/>
              <a:ext cx="936104" cy="553998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</a:t>
              </a:r>
              <a:endParaRPr b="1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24"/>
          <p:cNvSpPr txBox="1"/>
          <p:nvPr/>
        </p:nvSpPr>
        <p:spPr>
          <a:xfrm>
            <a:off x="4895528" y="3421449"/>
            <a:ext cx="410445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Node is the basic block for the list</a:t>
            </a:r>
            <a:endParaRPr sz="3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4644008" y="1693257"/>
            <a:ext cx="4283968" cy="2664296"/>
          </a:xfrm>
          <a:prstGeom prst="flowChartAlternateProcess">
            <a:avLst/>
          </a:prstGeom>
          <a:noFill/>
          <a:ln cap="flat" cmpd="sng" w="2857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1547664" y="5445224"/>
            <a:ext cx="6840760" cy="1368152"/>
          </a:xfrm>
          <a:prstGeom prst="flowChartAlternateProcess">
            <a:avLst/>
          </a:prstGeom>
          <a:noFill/>
          <a:ln cap="flat" cmpd="sng" w="2857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PERFORMED ON </a:t>
            </a:r>
            <a:br>
              <a:rPr b="1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I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LIST</a:t>
            </a:r>
            <a:endParaRPr b="1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5"/>
          <p:cNvSpPr txBox="1"/>
          <p:nvPr>
            <p:ph idx="1" type="body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960"/>
              <a:buFont typeface="Arial"/>
              <a:buChar char="•"/>
            </a:pPr>
            <a:r>
              <a:rPr b="1" i="0" lang="en-IN" sz="296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b="1" i="0" lang="en-I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list, leaving it empty.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I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whether the list </a:t>
            </a:r>
            <a:r>
              <a:rPr b="1" i="0" lang="en-IN" sz="296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is empty </a:t>
            </a:r>
            <a:r>
              <a:rPr b="0" i="0" lang="en-I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not.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I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whether the list </a:t>
            </a:r>
            <a:r>
              <a:rPr b="1" i="0" lang="en-IN" sz="296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is full </a:t>
            </a:r>
            <a:r>
              <a:rPr b="0" i="0" lang="en-I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not.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rgbClr val="0070C0"/>
              </a:buClr>
              <a:buSzPts val="2960"/>
              <a:buFont typeface="Arial"/>
              <a:buChar char="•"/>
            </a:pPr>
            <a:r>
              <a:rPr b="1" i="0" lang="en-IN" sz="296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b="0" i="0" lang="en-I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new entry in a specific position.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rgbClr val="0070C0"/>
              </a:buClr>
              <a:buSzPts val="2960"/>
              <a:buFont typeface="Arial"/>
              <a:buChar char="•"/>
            </a:pPr>
            <a:r>
              <a:rPr b="1" i="0" lang="en-IN" sz="296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Retrieve</a:t>
            </a:r>
            <a:r>
              <a:rPr b="0" i="0" lang="en-I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entry from a specific position.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I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N" sz="296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Clear</a:t>
            </a:r>
            <a:r>
              <a:rPr b="0" i="0" lang="en-I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list to make it empty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List Implementation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6"/>
          <p:cNvSpPr txBox="1"/>
          <p:nvPr>
            <p:ph idx="1" type="body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operation: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Pre: None.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Post: The list is initialized to be empty.</a:t>
            </a:r>
            <a:endParaRPr b="1" i="1" sz="2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953734"/>
              </a:buClr>
              <a:buSzPts val="3200"/>
              <a:buFont typeface="Arial"/>
              <a:buNone/>
            </a:pPr>
            <a:r>
              <a:rPr b="1" i="1" lang="en-IN" sz="32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void CreateList(ListType *L){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953734"/>
              </a:buClr>
              <a:buSzPts val="3200"/>
              <a:buFont typeface="Arial"/>
              <a:buNone/>
            </a:pPr>
            <a:r>
              <a:rPr b="1" i="1" lang="en-IN" sz="32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*L= NULL;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953734"/>
              </a:buClr>
              <a:buSzPts val="3200"/>
              <a:buFont typeface="Arial"/>
              <a:buNone/>
            </a:pPr>
            <a:r>
              <a:rPr b="1" i="1" lang="en-IN" sz="32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List Implementation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7"/>
          <p:cNvSpPr txBox="1"/>
          <p:nvPr>
            <p:ph idx="1" type="body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1" i="0" lang="en-I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operation:</a:t>
            </a:r>
            <a:endParaRPr b="1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595959"/>
              </a:buClr>
              <a:buSzPts val="2405"/>
              <a:buFont typeface="Arial"/>
              <a:buNone/>
            </a:pPr>
            <a:r>
              <a:rPr b="1" i="0" lang="en-IN" sz="2405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Pre: The list is initialized.</a:t>
            </a:r>
            <a:endParaRPr/>
          </a:p>
          <a:p>
            <a:pPr indent="15875" lvl="1" marL="441325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595959"/>
              </a:buClr>
              <a:buSzPts val="2405"/>
              <a:buFont typeface="Arial"/>
              <a:buNone/>
            </a:pPr>
            <a:r>
              <a:rPr b="1" i="0" lang="en-IN" sz="2405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Post: If the list is empty (1) is returned. Otherwise (0) is returned.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Clr>
                <a:srgbClr val="953734"/>
              </a:buClr>
              <a:buSzPts val="2775"/>
              <a:buFont typeface="Arial"/>
              <a:buNone/>
            </a:pPr>
            <a:r>
              <a:rPr b="1" i="1" lang="en-IN" sz="2775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int  EmptyList(ListType   L){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Clr>
                <a:srgbClr val="953734"/>
              </a:buClr>
              <a:buSzPts val="2775"/>
              <a:buFont typeface="Arial"/>
              <a:buNone/>
            </a:pPr>
            <a:r>
              <a:rPr b="1" i="1" lang="en-IN" sz="2775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return (L==NULL);} </a:t>
            </a:r>
            <a:endParaRPr b="1" i="1" sz="2775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1" i="0" lang="en-I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operation:</a:t>
            </a:r>
            <a:endParaRPr b="1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" lvl="3" marL="441325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595959"/>
              </a:buClr>
              <a:buSzPts val="2405"/>
              <a:buFont typeface="Arial"/>
              <a:buNone/>
            </a:pPr>
            <a:r>
              <a:rPr b="1" i="0" lang="en-IN" sz="2405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Pre: The list is initialized.</a:t>
            </a:r>
            <a:endParaRPr/>
          </a:p>
          <a:p>
            <a:pPr indent="15875" lvl="1" marL="441325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rgbClr val="595959"/>
              </a:buClr>
              <a:buSzPts val="2405"/>
              <a:buFont typeface="Arial"/>
              <a:buNone/>
            </a:pPr>
            <a:r>
              <a:rPr b="1" i="0" lang="en-IN" sz="2405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Post: If the list is full (1) is returned. Otherwise (0) is returned.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Clr>
                <a:srgbClr val="953734"/>
              </a:buClr>
              <a:buSzPts val="2775"/>
              <a:buFont typeface="Arial"/>
              <a:buNone/>
            </a:pPr>
            <a:r>
              <a:rPr b="1" i="1" lang="en-IN" sz="2775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int FullList(ListType  L){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55"/>
              </a:spcBef>
              <a:spcAft>
                <a:spcPts val="0"/>
              </a:spcAft>
              <a:buClr>
                <a:srgbClr val="953734"/>
              </a:buClr>
              <a:buSzPts val="2775"/>
              <a:buFont typeface="Arial"/>
              <a:buNone/>
            </a:pPr>
            <a:r>
              <a:rPr b="1" i="1" lang="en-IN" sz="2775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return 0;} </a:t>
            </a:r>
            <a:endParaRPr b="1" i="1" sz="2775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1" sz="259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8"/>
          <p:cNvGrpSpPr/>
          <p:nvPr/>
        </p:nvGrpSpPr>
        <p:grpSpPr>
          <a:xfrm>
            <a:off x="2987824" y="4942329"/>
            <a:ext cx="6013592" cy="1869727"/>
            <a:chOff x="2987824" y="4942329"/>
            <a:chExt cx="6013592" cy="1869727"/>
          </a:xfrm>
        </p:grpSpPr>
        <p:grpSp>
          <p:nvGrpSpPr>
            <p:cNvPr id="311" name="Google Shape;311;p28"/>
            <p:cNvGrpSpPr/>
            <p:nvPr/>
          </p:nvGrpSpPr>
          <p:grpSpPr>
            <a:xfrm>
              <a:off x="2987824" y="5229200"/>
              <a:ext cx="6013592" cy="1582856"/>
              <a:chOff x="2987824" y="5229200"/>
              <a:chExt cx="6013592" cy="1582856"/>
            </a:xfrm>
          </p:grpSpPr>
          <p:sp>
            <p:nvSpPr>
              <p:cNvPr id="312" name="Google Shape;312;p28"/>
              <p:cNvSpPr txBox="1"/>
              <p:nvPr/>
            </p:nvSpPr>
            <p:spPr>
              <a:xfrm>
                <a:off x="2987824" y="6310481"/>
                <a:ext cx="432048" cy="430887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2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 b="1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3" name="Google Shape;313;p28"/>
              <p:cNvGrpSpPr/>
              <p:nvPr/>
            </p:nvGrpSpPr>
            <p:grpSpPr>
              <a:xfrm>
                <a:off x="3203848" y="5229200"/>
                <a:ext cx="5797568" cy="1582856"/>
                <a:chOff x="3203848" y="5229200"/>
                <a:chExt cx="5797568" cy="1582856"/>
              </a:xfrm>
            </p:grpSpPr>
            <p:pic>
              <p:nvPicPr>
                <p:cNvPr id="314" name="Google Shape;314;p2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17097" l="18095" r="0" t="6908"/>
                <a:stretch/>
              </p:blipFill>
              <p:spPr>
                <a:xfrm>
                  <a:off x="3707904" y="5229200"/>
                  <a:ext cx="5293512" cy="15828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15" name="Google Shape;315;p28"/>
                <p:cNvSpPr/>
                <p:nvPr/>
              </p:nvSpPr>
              <p:spPr>
                <a:xfrm>
                  <a:off x="3563888" y="5949280"/>
                  <a:ext cx="288032" cy="216024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rgbClr val="395E8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1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16" name="Google Shape;316;p28"/>
                <p:cNvCxnSpPr>
                  <a:stCxn id="312" idx="0"/>
                  <a:endCxn id="315" idx="1"/>
                </p:cNvCxnSpPr>
                <p:nvPr/>
              </p:nvCxnSpPr>
              <p:spPr>
                <a:xfrm rot="-5400000">
                  <a:off x="3257248" y="6003881"/>
                  <a:ext cx="253200" cy="360000"/>
                </a:xfrm>
                <a:prstGeom prst="curvedConnector2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</p:grpSp>
        </p:grpSp>
        <p:sp>
          <p:nvSpPr>
            <p:cNvPr id="317" name="Google Shape;317;p28"/>
            <p:cNvSpPr txBox="1"/>
            <p:nvPr/>
          </p:nvSpPr>
          <p:spPr>
            <a:xfrm>
              <a:off x="6444208" y="4942329"/>
              <a:ext cx="792088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endParaRPr b="1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8" name="Google Shape;318;p28"/>
            <p:cNvCxnSpPr/>
            <p:nvPr/>
          </p:nvCxnSpPr>
          <p:spPr>
            <a:xfrm>
              <a:off x="6948264" y="5157192"/>
              <a:ext cx="0" cy="4320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19" name="Google Shape;319;p28"/>
          <p:cNvSpPr txBox="1"/>
          <p:nvPr>
            <p:ph idx="1" type="body"/>
          </p:nvPr>
        </p:nvSpPr>
        <p:spPr>
          <a:xfrm>
            <a:off x="179512" y="548680"/>
            <a:ext cx="8507288" cy="5433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operation: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Pre: The list is initialized, not full and </a:t>
            </a:r>
            <a:r>
              <a:rPr b="1" i="0" lang="en-I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0&lt;=pos&lt;=size </a:t>
            </a:r>
            <a:r>
              <a:rPr b="1" i="0" lang="en-IN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of the list.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Post: Item is added to specific position of the list.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Arial"/>
              <a:buNone/>
            </a:pPr>
            <a:r>
              <a:rPr b="1" i="1" lang="en-IN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void  Insert(ListType *L, Entrytype  item, int  pos){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Arial"/>
              <a:buNone/>
            </a:pPr>
            <a:r>
              <a:rPr b="1" i="1" lang="en-IN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Node *p = (Node *)malloc(sizeof(Node));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Arial"/>
              <a:buNone/>
            </a:pPr>
            <a:r>
              <a:rPr b="1" i="1" lang="en-IN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p-&gt;info = item;	 </a:t>
            </a:r>
            <a:r>
              <a:rPr b="1" i="1" lang="en-IN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Arial"/>
              <a:buNone/>
            </a:pPr>
            <a:r>
              <a:rPr b="1" i="1" lang="en-IN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if (pos==0){	</a:t>
            </a:r>
            <a:r>
              <a:rPr b="1" i="1" lang="en-IN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//will work also for empty list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Arial"/>
              <a:buNone/>
            </a:pPr>
            <a:r>
              <a:rPr b="1" i="1" lang="en-IN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	p-&gt;next=*L; 		*L = p; 	}</a:t>
            </a:r>
            <a:endParaRPr b="1" i="1" sz="24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Arial"/>
              <a:buNone/>
            </a:pPr>
            <a:r>
              <a:rPr b="1" i="1" lang="en-IN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else{   Node  *q; 	int i;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Arial"/>
              <a:buNone/>
            </a:pPr>
            <a:r>
              <a:rPr b="1" i="1" lang="en-IN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            for(q=*L, i=0; i&lt;pos-1; i++) 	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Arial"/>
              <a:buNone/>
            </a:pPr>
            <a:r>
              <a:rPr b="1" i="1" lang="en-IN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		q=q-&gt;next;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Arial"/>
              <a:buNone/>
            </a:pPr>
            <a:r>
              <a:rPr b="1" i="1" lang="en-IN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           p-&gt;next=q-&gt;next; 		  </a:t>
            </a:r>
            <a:endParaRPr b="1" i="1" sz="24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Arial"/>
              <a:buNone/>
            </a:pPr>
            <a:r>
              <a:rPr b="1" i="1" lang="en-IN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          q-&gt;next=p;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Arial"/>
              <a:buNone/>
            </a:pPr>
            <a:r>
              <a:rPr b="1" i="1" lang="en-IN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} }</a:t>
            </a:r>
            <a:endParaRPr/>
          </a:p>
        </p:txBody>
      </p:sp>
      <p:sp>
        <p:nvSpPr>
          <p:cNvPr id="320" name="Google Shape;320;p28"/>
          <p:cNvSpPr txBox="1"/>
          <p:nvPr>
            <p:ph type="title"/>
          </p:nvPr>
        </p:nvSpPr>
        <p:spPr>
          <a:xfrm>
            <a:off x="457200" y="-99392"/>
            <a:ext cx="8229600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List Implementation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1" name="Google Shape;321;p28"/>
          <p:cNvGrpSpPr/>
          <p:nvPr/>
        </p:nvGrpSpPr>
        <p:grpSpPr>
          <a:xfrm>
            <a:off x="6804248" y="1917993"/>
            <a:ext cx="1800200" cy="1294983"/>
            <a:chOff x="6804248" y="1917993"/>
            <a:chExt cx="1800200" cy="1294983"/>
          </a:xfrm>
        </p:grpSpPr>
        <p:grpSp>
          <p:nvGrpSpPr>
            <p:cNvPr id="322" name="Google Shape;322;p28"/>
            <p:cNvGrpSpPr/>
            <p:nvPr/>
          </p:nvGrpSpPr>
          <p:grpSpPr>
            <a:xfrm>
              <a:off x="6804248" y="2708920"/>
              <a:ext cx="1800200" cy="504056"/>
              <a:chOff x="4716016" y="2276872"/>
              <a:chExt cx="2301046" cy="718991"/>
            </a:xfrm>
          </p:grpSpPr>
          <p:sp>
            <p:nvSpPr>
              <p:cNvPr id="323" name="Google Shape;323;p28"/>
              <p:cNvSpPr/>
              <p:nvPr/>
            </p:nvSpPr>
            <p:spPr>
              <a:xfrm>
                <a:off x="4716016" y="2276872"/>
                <a:ext cx="1288586" cy="718991"/>
              </a:xfrm>
              <a:custGeom>
                <a:rect b="b" l="l" r="r" t="t"/>
                <a:pathLst>
                  <a:path extrusionOk="0" h="120000" w="120000">
                    <a:moveTo>
                      <a:pt x="119664" y="0"/>
                    </a:moveTo>
                    <a:lnTo>
                      <a:pt x="119664" y="119664"/>
                    </a:lnTo>
                    <a:lnTo>
                      <a:pt x="0" y="119664"/>
                    </a:lnTo>
                    <a:lnTo>
                      <a:pt x="0" y="0"/>
                    </a:lnTo>
                    <a:lnTo>
                      <a:pt x="11966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8"/>
              <p:cNvSpPr/>
              <p:nvPr/>
            </p:nvSpPr>
            <p:spPr>
              <a:xfrm>
                <a:off x="4860592" y="2420670"/>
                <a:ext cx="727776" cy="5212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1" algn="ctr">
                  <a:lnSpc>
                    <a:spcPct val="72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325" name="Google Shape;325;p28"/>
              <p:cNvSpPr/>
              <p:nvPr/>
            </p:nvSpPr>
            <p:spPr>
              <a:xfrm>
                <a:off x="6004602" y="2276872"/>
                <a:ext cx="750574" cy="718991"/>
              </a:xfrm>
              <a:custGeom>
                <a:rect b="b" l="l" r="r" t="t"/>
                <a:pathLst>
                  <a:path extrusionOk="0" h="120000" w="120000">
                    <a:moveTo>
                      <a:pt x="119664" y="0"/>
                    </a:moveTo>
                    <a:lnTo>
                      <a:pt x="119664" y="119664"/>
                    </a:lnTo>
                    <a:lnTo>
                      <a:pt x="0" y="119664"/>
                    </a:lnTo>
                    <a:lnTo>
                      <a:pt x="0" y="0"/>
                    </a:lnTo>
                    <a:lnTo>
                      <a:pt x="119664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8"/>
              <p:cNvSpPr/>
              <p:nvPr/>
            </p:nvSpPr>
            <p:spPr>
              <a:xfrm>
                <a:off x="6303514" y="2636366"/>
                <a:ext cx="713548" cy="65214"/>
              </a:xfrm>
              <a:custGeom>
                <a:rect b="b" l="l" r="r" t="t"/>
                <a:pathLst>
                  <a:path extrusionOk="0" h="120000" w="120000">
                    <a:moveTo>
                      <a:pt x="11982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7" name="Google Shape;327;p28"/>
            <p:cNvSpPr txBox="1"/>
            <p:nvPr/>
          </p:nvSpPr>
          <p:spPr>
            <a:xfrm>
              <a:off x="7236296" y="1917993"/>
              <a:ext cx="792088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endParaRPr b="1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8" name="Google Shape;328;p28"/>
            <p:cNvCxnSpPr/>
            <p:nvPr/>
          </p:nvCxnSpPr>
          <p:spPr>
            <a:xfrm>
              <a:off x="7596336" y="2276872"/>
              <a:ext cx="0" cy="4320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29" name="Google Shape;329;p28"/>
          <p:cNvSpPr txBox="1"/>
          <p:nvPr/>
        </p:nvSpPr>
        <p:spPr>
          <a:xfrm>
            <a:off x="6948264" y="2708920"/>
            <a:ext cx="5760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0" name="Google Shape;330;p28"/>
          <p:cNvGrpSpPr/>
          <p:nvPr/>
        </p:nvGrpSpPr>
        <p:grpSpPr>
          <a:xfrm>
            <a:off x="4139952" y="5518393"/>
            <a:ext cx="792088" cy="790927"/>
            <a:chOff x="4139952" y="5518393"/>
            <a:chExt cx="792088" cy="790927"/>
          </a:xfrm>
        </p:grpSpPr>
        <p:sp>
          <p:nvSpPr>
            <p:cNvPr id="331" name="Google Shape;331;p28"/>
            <p:cNvSpPr txBox="1"/>
            <p:nvPr/>
          </p:nvSpPr>
          <p:spPr>
            <a:xfrm>
              <a:off x="4139952" y="5518393"/>
              <a:ext cx="792088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 b="1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2" name="Google Shape;332;p28"/>
            <p:cNvCxnSpPr/>
            <p:nvPr/>
          </p:nvCxnSpPr>
          <p:spPr>
            <a:xfrm>
              <a:off x="4499992" y="5877272"/>
              <a:ext cx="0" cy="4320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33" name="Google Shape;333;p28"/>
          <p:cNvSpPr/>
          <p:nvPr/>
        </p:nvSpPr>
        <p:spPr>
          <a:xfrm>
            <a:off x="2123728" y="3933056"/>
            <a:ext cx="6984776" cy="295232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should make sure that the memory is not full when we call </a:t>
            </a:r>
            <a:r>
              <a:rPr b="1" lang="en-IN" sz="3200" u="sng">
                <a:solidFill>
                  <a:srgbClr val="C2D59B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1"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.  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endParaRPr b="1"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E5B8B7"/>
                </a:solidFill>
                <a:latin typeface="Calibri"/>
                <a:ea typeface="Calibri"/>
                <a:cs typeface="Calibri"/>
                <a:sym typeface="Calibri"/>
              </a:rPr>
              <a:t>If we do so, Should we change the pre/post condition(s)?</a:t>
            </a:r>
            <a:endParaRPr b="1" sz="3200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/>
          <p:nvPr>
            <p:ph type="title"/>
          </p:nvPr>
        </p:nvSpPr>
        <p:spPr>
          <a:xfrm>
            <a:off x="457200" y="-99392"/>
            <a:ext cx="8229600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List Implementation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9"/>
          <p:cNvSpPr txBox="1"/>
          <p:nvPr>
            <p:ph idx="1" type="body"/>
          </p:nvPr>
        </p:nvSpPr>
        <p:spPr>
          <a:xfrm>
            <a:off x="0" y="548680"/>
            <a:ext cx="8964488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 operation: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Pre: The list is initialized, not empty and 0&lt;=pos&lt;=size of the list.</a:t>
            </a:r>
            <a:endParaRPr/>
          </a:p>
          <a:p>
            <a:pPr indent="15875" lvl="1" marL="441325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Post: An element has been retrieved from position pos.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Arial"/>
              <a:buNone/>
            </a:pPr>
            <a:r>
              <a:rPr b="1" i="1" lang="en-IN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void  Retrieve(ListType *L, Entrytype *item, int pos){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Arial"/>
              <a:buNone/>
            </a:pPr>
            <a:r>
              <a:rPr b="1" i="1" lang="en-IN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 int i; 	Node *q, *tmp;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Arial"/>
              <a:buNone/>
            </a:pPr>
            <a:r>
              <a:rPr b="1" i="1" lang="en-IN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if (pos==0){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Arial"/>
              <a:buNone/>
            </a:pPr>
            <a:r>
              <a:rPr b="1" i="1" lang="en-IN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	       *item=(*L)-&gt;info;   	tmp=*L;       *L=(*L)-&gt;next;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Arial"/>
              <a:buNone/>
            </a:pPr>
            <a:r>
              <a:rPr b="1" i="1" lang="en-IN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	       free(tmp);}	</a:t>
            </a:r>
            <a:r>
              <a:rPr b="1" i="1" lang="en-IN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// it works also for one node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Arial"/>
              <a:buNone/>
            </a:pPr>
            <a:r>
              <a:rPr b="1" i="1" lang="en-IN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else{ 	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Arial"/>
              <a:buNone/>
            </a:pPr>
            <a:r>
              <a:rPr b="1" i="1" lang="en-IN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for(q=*L,  i=0; i&lt;pos-1; i++) 	q=q-&gt;next;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Arial"/>
              <a:buNone/>
            </a:pPr>
            <a:r>
              <a:rPr b="1" i="1" lang="en-IN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	*item=q-&gt;next-&gt;info; 	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Arial"/>
              <a:buNone/>
            </a:pPr>
            <a:r>
              <a:rPr b="1" i="1" lang="en-IN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	tmp=q-&gt;next;         q-&gt;next=tmp-&gt;next;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Arial"/>
              <a:buNone/>
            </a:pPr>
            <a:r>
              <a:rPr b="1" i="1" lang="en-IN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	free(tmp); }</a:t>
            </a:r>
            <a:r>
              <a:rPr b="1" i="1" lang="en-IN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// check for retrieving last node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Arial"/>
              <a:buNone/>
            </a:pPr>
            <a:r>
              <a:rPr b="1" i="1" lang="en-IN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b="1" i="1" sz="24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8034" y="2250951"/>
            <a:ext cx="4300644" cy="96192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9"/>
          <p:cNvSpPr/>
          <p:nvPr/>
        </p:nvSpPr>
        <p:spPr>
          <a:xfrm>
            <a:off x="4572000" y="2348880"/>
            <a:ext cx="288032" cy="21602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2" name="Google Shape;342;p29"/>
          <p:cNvGrpSpPr/>
          <p:nvPr/>
        </p:nvGrpSpPr>
        <p:grpSpPr>
          <a:xfrm>
            <a:off x="3923928" y="2276872"/>
            <a:ext cx="648032" cy="461665"/>
            <a:chOff x="3923928" y="2276872"/>
            <a:chExt cx="648032" cy="461665"/>
          </a:xfrm>
        </p:grpSpPr>
        <p:sp>
          <p:nvSpPr>
            <p:cNvPr id="343" name="Google Shape;343;p29"/>
            <p:cNvSpPr txBox="1"/>
            <p:nvPr/>
          </p:nvSpPr>
          <p:spPr>
            <a:xfrm>
              <a:off x="3923928" y="2276872"/>
              <a:ext cx="28803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4" name="Google Shape;344;p29"/>
            <p:cNvCxnSpPr>
              <a:stCxn id="343" idx="3"/>
            </p:cNvCxnSpPr>
            <p:nvPr/>
          </p:nvCxnSpPr>
          <p:spPr>
            <a:xfrm flipH="1" rot="10800000">
              <a:off x="4211960" y="2457005"/>
              <a:ext cx="360000" cy="507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45" name="Google Shape;345;p29"/>
          <p:cNvGrpSpPr/>
          <p:nvPr/>
        </p:nvGrpSpPr>
        <p:grpSpPr>
          <a:xfrm>
            <a:off x="7236296" y="1917993"/>
            <a:ext cx="792088" cy="790927"/>
            <a:chOff x="7236296" y="1917993"/>
            <a:chExt cx="792088" cy="790927"/>
          </a:xfrm>
        </p:grpSpPr>
        <p:sp>
          <p:nvSpPr>
            <p:cNvPr id="346" name="Google Shape;346;p29"/>
            <p:cNvSpPr txBox="1"/>
            <p:nvPr/>
          </p:nvSpPr>
          <p:spPr>
            <a:xfrm>
              <a:off x="7236296" y="1917993"/>
              <a:ext cx="792088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tmp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7" name="Google Shape;347;p29"/>
            <p:cNvCxnSpPr/>
            <p:nvPr/>
          </p:nvCxnSpPr>
          <p:spPr>
            <a:xfrm>
              <a:off x="7596336" y="2276872"/>
              <a:ext cx="0" cy="4320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48" name="Google Shape;348;p29"/>
          <p:cNvSpPr/>
          <p:nvPr/>
        </p:nvSpPr>
        <p:spPr>
          <a:xfrm>
            <a:off x="8172400" y="2276872"/>
            <a:ext cx="648072" cy="3600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9" name="Google Shape;349;p29"/>
          <p:cNvGrpSpPr/>
          <p:nvPr/>
        </p:nvGrpSpPr>
        <p:grpSpPr>
          <a:xfrm>
            <a:off x="3923928" y="2060848"/>
            <a:ext cx="5204750" cy="1152128"/>
            <a:chOff x="3888432" y="2420888"/>
            <a:chExt cx="5204750" cy="1152128"/>
          </a:xfrm>
        </p:grpSpPr>
        <p:grpSp>
          <p:nvGrpSpPr>
            <p:cNvPr id="350" name="Google Shape;350;p29"/>
            <p:cNvGrpSpPr/>
            <p:nvPr/>
          </p:nvGrpSpPr>
          <p:grpSpPr>
            <a:xfrm>
              <a:off x="3888432" y="2610991"/>
              <a:ext cx="5204750" cy="961929"/>
              <a:chOff x="4076328" y="3331071"/>
              <a:chExt cx="5204750" cy="961929"/>
            </a:xfrm>
          </p:grpSpPr>
          <p:pic>
            <p:nvPicPr>
              <p:cNvPr id="351" name="Google Shape;351;p2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980434" y="3331071"/>
                <a:ext cx="4300644" cy="9619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2" name="Google Shape;352;p29"/>
              <p:cNvSpPr/>
              <p:nvPr/>
            </p:nvSpPr>
            <p:spPr>
              <a:xfrm>
                <a:off x="4724400" y="3429000"/>
                <a:ext cx="288032" cy="216024"/>
              </a:xfrm>
              <a:prstGeom prst="rect">
                <a:avLst/>
              </a:prstGeom>
              <a:solidFill>
                <a:schemeClr val="accent1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l" dist="38100">
                  <a:srgbClr val="CCC0D9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3" name="Google Shape;353;p29"/>
              <p:cNvGrpSpPr/>
              <p:nvPr/>
            </p:nvGrpSpPr>
            <p:grpSpPr>
              <a:xfrm>
                <a:off x="4076328" y="3356992"/>
                <a:ext cx="648032" cy="461665"/>
                <a:chOff x="3923928" y="2276872"/>
                <a:chExt cx="648032" cy="461665"/>
              </a:xfrm>
            </p:grpSpPr>
            <p:sp>
              <p:nvSpPr>
                <p:cNvPr id="354" name="Google Shape;354;p29"/>
                <p:cNvSpPr txBox="1"/>
                <p:nvPr/>
              </p:nvSpPr>
              <p:spPr>
                <a:xfrm>
                  <a:off x="3923928" y="2276872"/>
                  <a:ext cx="28803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IN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</a:t>
                  </a:r>
                  <a:endParaRPr b="1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55" name="Google Shape;355;p29"/>
                <p:cNvCxnSpPr>
                  <a:stCxn id="354" idx="3"/>
                </p:cNvCxnSpPr>
                <p:nvPr/>
              </p:nvCxnSpPr>
              <p:spPr>
                <a:xfrm flipH="1" rot="10800000">
                  <a:off x="4211960" y="2457005"/>
                  <a:ext cx="360000" cy="50700"/>
                </a:xfrm>
                <a:prstGeom prst="curvedConnector3">
                  <a:avLst>
                    <a:gd fmla="val 7671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</p:grpSp>
        <p:sp>
          <p:nvSpPr>
            <p:cNvPr id="356" name="Google Shape;356;p29"/>
            <p:cNvSpPr/>
            <p:nvPr/>
          </p:nvSpPr>
          <p:spPr>
            <a:xfrm>
              <a:off x="6157192" y="2420888"/>
              <a:ext cx="2915816" cy="115212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Google Shape;357;p29"/>
          <p:cNvGrpSpPr/>
          <p:nvPr/>
        </p:nvGrpSpPr>
        <p:grpSpPr>
          <a:xfrm>
            <a:off x="5004048" y="1844824"/>
            <a:ext cx="792088" cy="790927"/>
            <a:chOff x="7236296" y="1917993"/>
            <a:chExt cx="792088" cy="790927"/>
          </a:xfrm>
        </p:grpSpPr>
        <p:sp>
          <p:nvSpPr>
            <p:cNvPr id="358" name="Google Shape;358;p29"/>
            <p:cNvSpPr txBox="1"/>
            <p:nvPr/>
          </p:nvSpPr>
          <p:spPr>
            <a:xfrm>
              <a:off x="7236296" y="1917993"/>
              <a:ext cx="792088" cy="430887"/>
            </a:xfrm>
            <a:prstGeom prst="rect">
              <a:avLst/>
            </a:prstGeom>
            <a:solidFill>
              <a:srgbClr val="DAE5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tmp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9" name="Google Shape;359;p29"/>
            <p:cNvCxnSpPr/>
            <p:nvPr/>
          </p:nvCxnSpPr>
          <p:spPr>
            <a:xfrm>
              <a:off x="7596336" y="2276872"/>
              <a:ext cx="0" cy="432048"/>
            </a:xfrm>
            <a:prstGeom prst="straightConnector1">
              <a:avLst/>
            </a:prstGeom>
            <a:solidFill>
              <a:srgbClr val="DAE5F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/>
          <p:nvPr>
            <p:ph type="title"/>
          </p:nvPr>
        </p:nvSpPr>
        <p:spPr>
          <a:xfrm>
            <a:off x="457200" y="-99392"/>
            <a:ext cx="8229600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List Implementation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0"/>
          <p:cNvSpPr txBox="1"/>
          <p:nvPr>
            <p:ph idx="1" type="body"/>
          </p:nvPr>
        </p:nvSpPr>
        <p:spPr>
          <a:xfrm>
            <a:off x="0" y="692696"/>
            <a:ext cx="8964488" cy="5433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operation: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Pre: The list is initialized.</a:t>
            </a:r>
            <a:endParaRPr/>
          </a:p>
          <a:p>
            <a:pPr indent="15875" lvl="1" marL="441325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Post: the list is cleared to be empty.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void  ClearList(ListType  *L){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Node *q;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while(*L){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	q = *L;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	*L=(*L)-&gt;next;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	free(q);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 b="1" i="1" sz="2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/>
          <p:cNvSpPr txBox="1"/>
          <p:nvPr>
            <p:ph type="title"/>
          </p:nvPr>
        </p:nvSpPr>
        <p:spPr>
          <a:xfrm>
            <a:off x="457200" y="202630"/>
            <a:ext cx="8229600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i="0" lang="en-IN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Think</a:t>
            </a:r>
            <a:endParaRPr b="1" i="0" sz="4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1"/>
          <p:cNvSpPr txBox="1"/>
          <p:nvPr>
            <p:ph idx="1" type="body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you keep track with the list size in the List ADT?!! How?!! is that useful?!!</a:t>
            </a:r>
            <a:endParaRPr/>
          </a:p>
          <a:p>
            <a:pPr indent="-457200" lvl="0" marL="457200" marR="0" rtl="0" algn="l">
              <a:lnSpc>
                <a:spcPct val="16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Discuss, which is better array based or linked implementation for lists.</a:t>
            </a:r>
            <a:endParaRPr/>
          </a:p>
          <a:p>
            <a:pPr indent="-457200" lvl="0" marL="457200" marR="0" rtl="0" algn="l">
              <a:lnSpc>
                <a:spcPct val="16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 the Linked List as a Linked Stack?!!</a:t>
            </a:r>
            <a:endParaRPr/>
          </a:p>
          <a:p>
            <a:pPr indent="-457200" lvl="0" marL="457200" marR="0" rtl="0" algn="l">
              <a:lnSpc>
                <a:spcPct val="16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 the Linked List as a Linked Queue?!!</a:t>
            </a:r>
            <a:endParaRPr/>
          </a:p>
          <a:p>
            <a:pPr indent="-279400" lvl="0" marL="457200" marR="0" rtl="0" algn="l">
              <a:lnSpc>
                <a:spcPct val="16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List- What?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lists"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3967" y="1772816"/>
            <a:ext cx="3434308" cy="21597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lists" id="97" name="Google Shape;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1705" y="4653136"/>
            <a:ext cx="2390337" cy="19144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lists" id="98" name="Google Shape;9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504" y="1366720"/>
            <a:ext cx="5392904" cy="4357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type="ctrTitle"/>
          </p:nvPr>
        </p:nvSpPr>
        <p:spPr>
          <a:xfrm>
            <a:off x="1261864" y="2102991"/>
            <a:ext cx="6766520" cy="197408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IN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57200" y="1600200"/>
            <a:ext cx="8229600" cy="4016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I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list is an sequential set of data items (values). </a:t>
            </a:r>
            <a:endParaRPr/>
          </a:p>
          <a:p>
            <a:pPr indent="-342900" lvl="0" marL="342900" marR="0" rtl="0" algn="l">
              <a:spcBef>
                <a:spcPts val="225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b="1" i="0" lang="en-IN" sz="3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a general list: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Arial"/>
              <a:buChar char="–"/>
            </a:pPr>
            <a:r>
              <a:rPr b="0" i="0" lang="en-IN" sz="30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b="0" i="0" lang="en-IN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are </a:t>
            </a:r>
            <a:r>
              <a:rPr b="0" i="0" lang="en-IN" sz="30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added</a:t>
            </a:r>
            <a:r>
              <a:rPr b="0" i="0" lang="en-I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position determined by the user.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b="0" i="0" lang="en-I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 is </a:t>
            </a:r>
            <a:r>
              <a:rPr b="0" i="0" lang="en-IN" sz="30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removed</a:t>
            </a:r>
            <a:r>
              <a:rPr b="0" i="0" lang="en-I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a position determined by the user.</a:t>
            </a:r>
            <a:endParaRPr/>
          </a:p>
          <a:p>
            <a:pPr indent="-152400" lvl="0" marL="342900" marR="0" rtl="0" algn="l"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-902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Lists Work?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0" name="Google Shape;110;p1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{8393B63D-CB53-4260-93BC-6C6D97861D67}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67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sp>
        <p:nvSpPr>
          <p:cNvPr id="111" name="Google Shape;111;p16"/>
          <p:cNvSpPr txBox="1"/>
          <p:nvPr/>
        </p:nvSpPr>
        <p:spPr>
          <a:xfrm>
            <a:off x="4860032" y="1239143"/>
            <a:ext cx="5040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178538" y="1196752"/>
            <a:ext cx="17859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MAX-1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23528" y="1228690"/>
            <a:ext cx="7092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24544" y="5877272"/>
            <a:ext cx="9144000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</a:t>
            </a:r>
            <a:r>
              <a:rPr b="1" i="0" lang="en-IN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b="0" i="0" lang="en-I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element in position </a:t>
            </a:r>
            <a:r>
              <a:rPr b="0" i="0" lang="en-IN" sz="3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0≤p≤n+1</a:t>
            </a:r>
            <a:r>
              <a:rPr b="0" i="0" lang="en-IN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I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b="0" i="0" lang="en-IN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number of elements within the list</a:t>
            </a:r>
            <a:r>
              <a:rPr b="0" i="0" lang="en-IN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endParaRPr/>
          </a:p>
          <a:p>
            <a:pPr indent="-1524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16"/>
          <p:cNvGrpSpPr/>
          <p:nvPr/>
        </p:nvGrpSpPr>
        <p:grpSpPr>
          <a:xfrm>
            <a:off x="467545" y="2348879"/>
            <a:ext cx="5760640" cy="790928"/>
            <a:chOff x="611561" y="2348879"/>
            <a:chExt cx="5256585" cy="790928"/>
          </a:xfrm>
        </p:grpSpPr>
        <p:sp>
          <p:nvSpPr>
            <p:cNvPr id="116" name="Google Shape;116;p16"/>
            <p:cNvSpPr/>
            <p:nvPr/>
          </p:nvSpPr>
          <p:spPr>
            <a:xfrm rot="-5400000">
              <a:off x="3059833" y="-99393"/>
              <a:ext cx="360041" cy="5256585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755576" y="2708920"/>
              <a:ext cx="460851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N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Insertion range</a:t>
              </a:r>
              <a:endPara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1619672" y="837873"/>
            <a:ext cx="2304256" cy="718919"/>
            <a:chOff x="1619672" y="837873"/>
            <a:chExt cx="2304256" cy="718919"/>
          </a:xfrm>
        </p:grpSpPr>
        <p:cxnSp>
          <p:nvCxnSpPr>
            <p:cNvPr id="119" name="Google Shape;119;p16"/>
            <p:cNvCxnSpPr/>
            <p:nvPr/>
          </p:nvCxnSpPr>
          <p:spPr>
            <a:xfrm>
              <a:off x="3419872" y="1196752"/>
              <a:ext cx="0" cy="36004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120" name="Google Shape;120;p16"/>
            <p:cNvSpPr txBox="1"/>
            <p:nvPr/>
          </p:nvSpPr>
          <p:spPr>
            <a:xfrm>
              <a:off x="1619672" y="837873"/>
              <a:ext cx="2304256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N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Insertion position</a:t>
              </a:r>
              <a:endPara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16"/>
          <p:cNvGrpSpPr/>
          <p:nvPr/>
        </p:nvGrpSpPr>
        <p:grpSpPr>
          <a:xfrm>
            <a:off x="3491880" y="2276872"/>
            <a:ext cx="4608512" cy="1152128"/>
            <a:chOff x="3491880" y="2276872"/>
            <a:chExt cx="4608512" cy="1152128"/>
          </a:xfrm>
        </p:grpSpPr>
        <p:cxnSp>
          <p:nvCxnSpPr>
            <p:cNvPr id="122" name="Google Shape;122;p16"/>
            <p:cNvCxnSpPr>
              <a:stCxn id="123" idx="2"/>
            </p:cNvCxnSpPr>
            <p:nvPr/>
          </p:nvCxnSpPr>
          <p:spPr>
            <a:xfrm flipH="1" rot="-5400000">
              <a:off x="4247952" y="2168872"/>
              <a:ext cx="720000" cy="936000"/>
            </a:xfrm>
            <a:prstGeom prst="curvedConnector2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124" name="Google Shape;124;p16"/>
            <p:cNvSpPr txBox="1"/>
            <p:nvPr/>
          </p:nvSpPr>
          <p:spPr>
            <a:xfrm>
              <a:off x="3491880" y="2998113"/>
              <a:ext cx="460851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N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Should be shifted one cell right</a:t>
              </a:r>
              <a:endPara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25" name="Google Shape;125;p16"/>
          <p:cNvGraphicFramePr/>
          <p:nvPr/>
        </p:nvGraphicFramePr>
        <p:xfrm>
          <a:off x="468259" y="4192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{8393B63D-CB53-4260-93BC-6C6D97861D67}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67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sp>
        <p:nvSpPr>
          <p:cNvPr id="126" name="Google Shape;126;p16"/>
          <p:cNvSpPr txBox="1"/>
          <p:nvPr/>
        </p:nvSpPr>
        <p:spPr>
          <a:xfrm>
            <a:off x="5004048" y="3789040"/>
            <a:ext cx="11412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7106530" y="3789040"/>
            <a:ext cx="17859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MAX-1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334587" y="3820978"/>
            <a:ext cx="7092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29" name="Google Shape;129;p16"/>
          <p:cNvGrpSpPr/>
          <p:nvPr/>
        </p:nvGrpSpPr>
        <p:grpSpPr>
          <a:xfrm>
            <a:off x="2339752" y="3399383"/>
            <a:ext cx="2304256" cy="749697"/>
            <a:chOff x="2670733" y="807095"/>
            <a:chExt cx="1656184" cy="749697"/>
          </a:xfrm>
        </p:grpSpPr>
        <p:cxnSp>
          <p:nvCxnSpPr>
            <p:cNvPr id="130" name="Google Shape;130;p16"/>
            <p:cNvCxnSpPr/>
            <p:nvPr/>
          </p:nvCxnSpPr>
          <p:spPr>
            <a:xfrm>
              <a:off x="3419872" y="1196752"/>
              <a:ext cx="0" cy="36004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131" name="Google Shape;131;p16"/>
            <p:cNvSpPr txBox="1"/>
            <p:nvPr/>
          </p:nvSpPr>
          <p:spPr>
            <a:xfrm>
              <a:off x="2670733" y="807095"/>
              <a:ext cx="16561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N" sz="24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 element</a:t>
              </a:r>
              <a:endParaRPr b="1" i="0" sz="24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3707904" y="5014336"/>
            <a:ext cx="2529158" cy="717759"/>
            <a:chOff x="283025" y="2348879"/>
            <a:chExt cx="5769643" cy="717759"/>
          </a:xfrm>
        </p:grpSpPr>
        <p:sp>
          <p:nvSpPr>
            <p:cNvPr id="133" name="Google Shape;133;p16"/>
            <p:cNvSpPr/>
            <p:nvPr/>
          </p:nvSpPr>
          <p:spPr>
            <a:xfrm rot="-5400000">
              <a:off x="3059833" y="-99393"/>
              <a:ext cx="360041" cy="5256585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283025" y="2635751"/>
              <a:ext cx="576964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N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Shifted elements</a:t>
              </a:r>
              <a:endPara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6"/>
          <p:cNvSpPr/>
          <p:nvPr/>
        </p:nvSpPr>
        <p:spPr>
          <a:xfrm>
            <a:off x="2915816" y="1628800"/>
            <a:ext cx="864096" cy="648072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16"/>
          <p:cNvGrpSpPr/>
          <p:nvPr/>
        </p:nvGrpSpPr>
        <p:grpSpPr>
          <a:xfrm>
            <a:off x="2915816" y="1628800"/>
            <a:ext cx="2448272" cy="648072"/>
            <a:chOff x="2915816" y="1340768"/>
            <a:chExt cx="2448272" cy="648072"/>
          </a:xfrm>
        </p:grpSpPr>
        <p:sp>
          <p:nvSpPr>
            <p:cNvPr id="137" name="Google Shape;137;p16"/>
            <p:cNvSpPr/>
            <p:nvPr/>
          </p:nvSpPr>
          <p:spPr>
            <a:xfrm>
              <a:off x="4572000" y="1340768"/>
              <a:ext cx="792088" cy="648072"/>
            </a:xfrm>
            <a:prstGeom prst="rect">
              <a:avLst/>
            </a:prstGeom>
            <a:solidFill>
              <a:srgbClr val="C5D8F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3707904" y="1340768"/>
              <a:ext cx="864096" cy="648072"/>
            </a:xfrm>
            <a:prstGeom prst="rect">
              <a:avLst/>
            </a:prstGeom>
            <a:solidFill>
              <a:srgbClr val="C5D8F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2915816" y="1340768"/>
              <a:ext cx="2448272" cy="648072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6"/>
          <p:cNvSpPr/>
          <p:nvPr/>
        </p:nvSpPr>
        <p:spPr>
          <a:xfrm>
            <a:off x="1043608" y="3284984"/>
            <a:ext cx="6696744" cy="2232248"/>
          </a:xfrm>
          <a:prstGeom prst="cloudCallout">
            <a:avLst>
              <a:gd fmla="val -41030" name="adj1"/>
              <a:gd fmla="val 60793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FABF8E"/>
                </a:solidFill>
                <a:latin typeface="Calibri"/>
                <a:ea typeface="Calibri"/>
                <a:cs typeface="Calibri"/>
                <a:sym typeface="Calibri"/>
              </a:rPr>
              <a:t>Insert New Element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FABF8E"/>
                </a:solidFill>
                <a:latin typeface="Calibri"/>
                <a:ea typeface="Calibri"/>
                <a:cs typeface="Calibri"/>
                <a:sym typeface="Calibri"/>
              </a:rPr>
              <a:t>??</a:t>
            </a:r>
            <a:endParaRPr b="0" i="0" sz="4000" u="none" cap="none" strike="noStrike">
              <a:solidFill>
                <a:srgbClr val="FABF8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17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{8393B63D-CB53-4260-93BC-6C6D97861D67}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67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sp>
        <p:nvSpPr>
          <p:cNvPr id="145" name="Google Shape;145;p17"/>
          <p:cNvSpPr txBox="1"/>
          <p:nvPr/>
        </p:nvSpPr>
        <p:spPr>
          <a:xfrm>
            <a:off x="3851920" y="1196752"/>
            <a:ext cx="13573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7095471" y="1242760"/>
            <a:ext cx="17859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MAX-1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323528" y="1196752"/>
            <a:ext cx="7092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179512" y="5877272"/>
            <a:ext cx="9073008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</a:t>
            </a:r>
            <a:r>
              <a:rPr b="1" i="0" lang="en-IN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b="0" i="0" lang="en-I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element from position </a:t>
            </a:r>
            <a:r>
              <a:rPr b="0" i="0" lang="en-IN" sz="3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0≤p≤n</a:t>
            </a:r>
            <a:r>
              <a:rPr b="0" i="0" lang="en-IN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I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b="0" i="0" lang="en-IN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number of elements within the list</a:t>
            </a:r>
            <a:r>
              <a:rPr b="0" i="0" lang="en-IN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endParaRPr/>
          </a:p>
          <a:p>
            <a:pPr indent="-1524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IN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endParaRPr/>
          </a:p>
          <a:p>
            <a:pPr indent="-1524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Google Shape;149;p17"/>
          <p:cNvGrpSpPr/>
          <p:nvPr/>
        </p:nvGrpSpPr>
        <p:grpSpPr>
          <a:xfrm>
            <a:off x="611561" y="2348879"/>
            <a:ext cx="4752527" cy="790928"/>
            <a:chOff x="611561" y="2348879"/>
            <a:chExt cx="5256585" cy="790928"/>
          </a:xfrm>
        </p:grpSpPr>
        <p:sp>
          <p:nvSpPr>
            <p:cNvPr id="150" name="Google Shape;150;p17"/>
            <p:cNvSpPr/>
            <p:nvPr/>
          </p:nvSpPr>
          <p:spPr>
            <a:xfrm rot="-5400000">
              <a:off x="3059833" y="-99393"/>
              <a:ext cx="360041" cy="5256585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755576" y="2708920"/>
              <a:ext cx="460851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N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Deletion range</a:t>
              </a:r>
              <a:endPara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1619672" y="837873"/>
            <a:ext cx="2304256" cy="718919"/>
            <a:chOff x="1619672" y="837873"/>
            <a:chExt cx="2304256" cy="718919"/>
          </a:xfrm>
        </p:grpSpPr>
        <p:cxnSp>
          <p:nvCxnSpPr>
            <p:cNvPr id="153" name="Google Shape;153;p17"/>
            <p:cNvCxnSpPr/>
            <p:nvPr/>
          </p:nvCxnSpPr>
          <p:spPr>
            <a:xfrm>
              <a:off x="2627784" y="1196752"/>
              <a:ext cx="0" cy="36004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154" name="Google Shape;154;p17"/>
            <p:cNvSpPr txBox="1"/>
            <p:nvPr/>
          </p:nvSpPr>
          <p:spPr>
            <a:xfrm>
              <a:off x="1619672" y="837873"/>
              <a:ext cx="2304256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N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Deletion position</a:t>
              </a:r>
              <a:endPara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p17"/>
          <p:cNvGrpSpPr/>
          <p:nvPr/>
        </p:nvGrpSpPr>
        <p:grpSpPr>
          <a:xfrm>
            <a:off x="3491880" y="2276872"/>
            <a:ext cx="4608512" cy="1152128"/>
            <a:chOff x="3491880" y="2276872"/>
            <a:chExt cx="4608512" cy="1152128"/>
          </a:xfrm>
        </p:grpSpPr>
        <p:cxnSp>
          <p:nvCxnSpPr>
            <p:cNvPr id="156" name="Google Shape;156;p17"/>
            <p:cNvCxnSpPr>
              <a:stCxn id="157" idx="2"/>
            </p:cNvCxnSpPr>
            <p:nvPr/>
          </p:nvCxnSpPr>
          <p:spPr>
            <a:xfrm flipH="1" rot="-5400000">
              <a:off x="4247952" y="2168872"/>
              <a:ext cx="720000" cy="936000"/>
            </a:xfrm>
            <a:prstGeom prst="curvedConnector2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158" name="Google Shape;158;p17"/>
            <p:cNvSpPr txBox="1"/>
            <p:nvPr/>
          </p:nvSpPr>
          <p:spPr>
            <a:xfrm>
              <a:off x="3491880" y="2998113"/>
              <a:ext cx="460851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N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Should be shifted one cell left</a:t>
              </a:r>
              <a:endPara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59" name="Google Shape;159;p17"/>
          <p:cNvGraphicFramePr/>
          <p:nvPr/>
        </p:nvGraphicFramePr>
        <p:xfrm>
          <a:off x="468259" y="4192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{8393B63D-CB53-4260-93BC-6C6D97861D67}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67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  <p:sp>
        <p:nvSpPr>
          <p:cNvPr id="160" name="Google Shape;160;p17"/>
          <p:cNvSpPr txBox="1"/>
          <p:nvPr/>
        </p:nvSpPr>
        <p:spPr>
          <a:xfrm>
            <a:off x="3790742" y="3789040"/>
            <a:ext cx="13573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7106530" y="3835048"/>
            <a:ext cx="17859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MAX-1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334587" y="3789040"/>
            <a:ext cx="7092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3" name="Google Shape;163;p17"/>
          <p:cNvGrpSpPr/>
          <p:nvPr/>
        </p:nvGrpSpPr>
        <p:grpSpPr>
          <a:xfrm>
            <a:off x="2051720" y="5014336"/>
            <a:ext cx="2529158" cy="717759"/>
            <a:chOff x="283025" y="2348879"/>
            <a:chExt cx="5769643" cy="717759"/>
          </a:xfrm>
        </p:grpSpPr>
        <p:sp>
          <p:nvSpPr>
            <p:cNvPr id="164" name="Google Shape;164;p17"/>
            <p:cNvSpPr/>
            <p:nvPr/>
          </p:nvSpPr>
          <p:spPr>
            <a:xfrm rot="-5400000">
              <a:off x="3059833" y="-99393"/>
              <a:ext cx="360041" cy="5256585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7"/>
            <p:cNvSpPr txBox="1"/>
            <p:nvPr/>
          </p:nvSpPr>
          <p:spPr>
            <a:xfrm>
              <a:off x="283025" y="2635751"/>
              <a:ext cx="5769643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IN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Shifted elements</a:t>
              </a:r>
              <a:endPara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17"/>
          <p:cNvGrpSpPr/>
          <p:nvPr/>
        </p:nvGrpSpPr>
        <p:grpSpPr>
          <a:xfrm>
            <a:off x="2915816" y="1628800"/>
            <a:ext cx="3312368" cy="648072"/>
            <a:chOff x="2915816" y="1628800"/>
            <a:chExt cx="3312368" cy="648072"/>
          </a:xfrm>
        </p:grpSpPr>
        <p:sp>
          <p:nvSpPr>
            <p:cNvPr id="167" name="Google Shape;167;p17"/>
            <p:cNvSpPr/>
            <p:nvPr/>
          </p:nvSpPr>
          <p:spPr>
            <a:xfrm>
              <a:off x="5364088" y="1628800"/>
              <a:ext cx="864096" cy="64807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2915816" y="1628800"/>
              <a:ext cx="2448272" cy="648072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17"/>
          <p:cNvSpPr txBox="1"/>
          <p:nvPr/>
        </p:nvSpPr>
        <p:spPr>
          <a:xfrm>
            <a:off x="457200" y="-902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Lists Work?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1043608" y="3284984"/>
            <a:ext cx="6696744" cy="2232248"/>
          </a:xfrm>
          <a:prstGeom prst="cloudCallout">
            <a:avLst>
              <a:gd fmla="val -41030" name="adj1"/>
              <a:gd fmla="val 60793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FABF8E"/>
                </a:solidFill>
                <a:latin typeface="Calibri"/>
                <a:ea typeface="Calibri"/>
                <a:cs typeface="Calibri"/>
                <a:sym typeface="Calibri"/>
              </a:rPr>
              <a:t>Delete an Element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rgbClr val="FABF8E"/>
                </a:solidFill>
                <a:latin typeface="Calibri"/>
                <a:ea typeface="Calibri"/>
                <a:cs typeface="Calibri"/>
                <a:sym typeface="Calibri"/>
              </a:rPr>
              <a:t>??</a:t>
            </a:r>
            <a:endParaRPr b="0" i="0" sz="4000" u="none" cap="none" strike="noStrike">
              <a:solidFill>
                <a:srgbClr val="FABF8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611560" y="476673"/>
            <a:ext cx="7916416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18"/>
          <p:cNvCxnSpPr/>
          <p:nvPr/>
        </p:nvCxnSpPr>
        <p:spPr>
          <a:xfrm>
            <a:off x="4283968" y="1268760"/>
            <a:ext cx="0" cy="5301208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76" name="Google Shape;176;p18"/>
          <p:cNvSpPr/>
          <p:nvPr/>
        </p:nvSpPr>
        <p:spPr>
          <a:xfrm>
            <a:off x="5180101" y="5589240"/>
            <a:ext cx="278012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800" u="none" cap="none" strike="noStrike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User View</a:t>
            </a:r>
            <a:endParaRPr b="1" i="0" sz="4800" u="none" cap="none" strike="noStrike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-36512" y="5589240"/>
            <a:ext cx="43029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800" u="none" cap="none" strike="noStrike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1" i="0" sz="4800" u="none" cap="none" strike="noStrike">
              <a:solidFill>
                <a:srgbClr val="A044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780674" y="1988840"/>
            <a:ext cx="2592288" cy="30963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1331640" y="2276872"/>
            <a:ext cx="1082348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5000" u="none" cap="none" strike="noStrik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i="0" sz="15000" u="none" cap="none" strike="noStrike">
              <a:solidFill>
                <a:srgbClr val="DF32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queue data structure" id="180" name="Google Shape;180;p18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tacts list" id="181" name="Google Shape;181;p18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mage result for contacts list" id="182" name="Google Shape;182;p18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contacts list" id="183" name="Google Shape;1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032" y="1268760"/>
            <a:ext cx="3666532" cy="4071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457200" y="1268760"/>
            <a:ext cx="8686800" cy="4857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applications require </a:t>
            </a:r>
            <a:r>
              <a:rPr b="0" i="0" lang="en-IN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resizing</a:t>
            </a: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the required size not always immediately available.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those applications, the linked list is preferred.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j0100570" id="190" name="Google Shape;1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3600797"/>
            <a:ext cx="6290667" cy="226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Lists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251520" y="1196752"/>
            <a:ext cx="5184576" cy="5661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list is a </a:t>
            </a:r>
            <a:r>
              <a:rPr b="1" i="0" lang="en-IN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structure consisting of a sequence of nodes </a:t>
            </a:r>
            <a:r>
              <a:rPr b="1" i="0" lang="en-IN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connected</a:t>
            </a: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each other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node stores: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–"/>
            </a:pPr>
            <a:r>
              <a:rPr b="1" i="0" lang="en-IN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–"/>
            </a:pPr>
            <a:r>
              <a:rPr b="1" i="0" lang="en-IN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Link to the next node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3171" y="1484784"/>
            <a:ext cx="3739114" cy="1466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0032" y="3356992"/>
            <a:ext cx="4025190" cy="331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List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1"/>
          <p:cNvPicPr preferRelativeResize="0"/>
          <p:nvPr/>
        </p:nvPicPr>
        <p:blipFill rotWithShape="1">
          <a:blip r:embed="rId3">
            <a:alphaModFix/>
          </a:blip>
          <a:srcRect b="46667" l="0" r="0" t="0"/>
          <a:stretch/>
        </p:blipFill>
        <p:spPr>
          <a:xfrm>
            <a:off x="1143000" y="4509120"/>
            <a:ext cx="6623875" cy="114904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457200" y="-603448"/>
            <a:ext cx="8229600" cy="604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21"/>
          <p:cNvGrpSpPr/>
          <p:nvPr/>
        </p:nvGrpSpPr>
        <p:grpSpPr>
          <a:xfrm>
            <a:off x="5220072" y="1484784"/>
            <a:ext cx="3034816" cy="1147664"/>
            <a:chOff x="5220072" y="1484784"/>
            <a:chExt cx="3034816" cy="1147664"/>
          </a:xfrm>
        </p:grpSpPr>
        <p:pic>
          <p:nvPicPr>
            <p:cNvPr id="207" name="Google Shape;207;p21"/>
            <p:cNvPicPr preferRelativeResize="0"/>
            <p:nvPr/>
          </p:nvPicPr>
          <p:blipFill rotWithShape="1">
            <a:blip r:embed="rId4">
              <a:alphaModFix/>
            </a:blip>
            <a:srcRect b="46667" l="0" r="53833" t="0"/>
            <a:stretch/>
          </p:blipFill>
          <p:spPr>
            <a:xfrm>
              <a:off x="5220072" y="1484784"/>
              <a:ext cx="3034816" cy="1147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21"/>
            <p:cNvSpPr/>
            <p:nvPr/>
          </p:nvSpPr>
          <p:spPr>
            <a:xfrm>
              <a:off x="7956376" y="1988840"/>
              <a:ext cx="288032" cy="432048"/>
            </a:xfrm>
            <a:prstGeom prst="rect">
              <a:avLst/>
            </a:prstGeom>
            <a:solidFill>
              <a:srgbClr val="494429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21"/>
          <p:cNvGrpSpPr/>
          <p:nvPr/>
        </p:nvGrpSpPr>
        <p:grpSpPr>
          <a:xfrm>
            <a:off x="1295400" y="2780928"/>
            <a:ext cx="4644752" cy="1151917"/>
            <a:chOff x="1295400" y="2780928"/>
            <a:chExt cx="4644752" cy="1151917"/>
          </a:xfrm>
        </p:grpSpPr>
        <p:pic>
          <p:nvPicPr>
            <p:cNvPr id="210" name="Google Shape;210;p21"/>
            <p:cNvPicPr preferRelativeResize="0"/>
            <p:nvPr/>
          </p:nvPicPr>
          <p:blipFill rotWithShape="1">
            <a:blip r:embed="rId5">
              <a:alphaModFix/>
            </a:blip>
            <a:srcRect b="46667" l="0" r="31023" t="0"/>
            <a:stretch/>
          </p:blipFill>
          <p:spPr>
            <a:xfrm>
              <a:off x="1295400" y="2780928"/>
              <a:ext cx="4554453" cy="11519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21"/>
            <p:cNvSpPr/>
            <p:nvPr/>
          </p:nvSpPr>
          <p:spPr>
            <a:xfrm>
              <a:off x="5652120" y="3284984"/>
              <a:ext cx="288032" cy="432048"/>
            </a:xfrm>
            <a:prstGeom prst="rect">
              <a:avLst/>
            </a:prstGeom>
            <a:solidFill>
              <a:srgbClr val="494429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21"/>
          <p:cNvGrpSpPr/>
          <p:nvPr/>
        </p:nvGrpSpPr>
        <p:grpSpPr>
          <a:xfrm>
            <a:off x="1331640" y="1412776"/>
            <a:ext cx="1504355" cy="933171"/>
            <a:chOff x="1259632" y="1484784"/>
            <a:chExt cx="1504355" cy="933171"/>
          </a:xfrm>
        </p:grpSpPr>
        <p:pic>
          <p:nvPicPr>
            <p:cNvPr id="213" name="Google Shape;213;p21"/>
            <p:cNvPicPr preferRelativeResize="0"/>
            <p:nvPr/>
          </p:nvPicPr>
          <p:blipFill rotWithShape="1">
            <a:blip r:embed="rId6">
              <a:alphaModFix/>
            </a:blip>
            <a:srcRect b="56667" l="0" r="80449" t="0"/>
            <a:stretch/>
          </p:blipFill>
          <p:spPr>
            <a:xfrm>
              <a:off x="1259632" y="1484784"/>
              <a:ext cx="1504355" cy="9331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21"/>
            <p:cNvSpPr txBox="1"/>
            <p:nvPr/>
          </p:nvSpPr>
          <p:spPr>
            <a:xfrm>
              <a:off x="1763688" y="1988840"/>
              <a:ext cx="936104" cy="36933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