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6"/>
  </p:notesMasterIdLst>
  <p:sldIdLst>
    <p:sldId id="256" r:id="rId2"/>
    <p:sldId id="258" r:id="rId3"/>
    <p:sldId id="259" r:id="rId4"/>
    <p:sldId id="275" r:id="rId5"/>
    <p:sldId id="310" r:id="rId6"/>
    <p:sldId id="305" r:id="rId7"/>
    <p:sldId id="311" r:id="rId8"/>
    <p:sldId id="312" r:id="rId9"/>
    <p:sldId id="274" r:id="rId10"/>
    <p:sldId id="308" r:id="rId11"/>
    <p:sldId id="313" r:id="rId12"/>
    <p:sldId id="314" r:id="rId13"/>
    <p:sldId id="307" r:id="rId14"/>
    <p:sldId id="315" r:id="rId15"/>
    <p:sldId id="316" r:id="rId16"/>
    <p:sldId id="306" r:id="rId17"/>
    <p:sldId id="317" r:id="rId18"/>
    <p:sldId id="318" r:id="rId19"/>
    <p:sldId id="309" r:id="rId20"/>
    <p:sldId id="320" r:id="rId21"/>
    <p:sldId id="319" r:id="rId22"/>
    <p:sldId id="321" r:id="rId23"/>
    <p:sldId id="266" r:id="rId24"/>
    <p:sldId id="322" r:id="rId25"/>
  </p:sldIdLst>
  <p:sldSz cx="9144000" cy="5143500" type="screen16x9"/>
  <p:notesSz cx="6858000" cy="9144000"/>
  <p:embeddedFontLst>
    <p:embeddedFont>
      <p:font typeface="Figtree Black" panose="020B0604020202020204" charset="0"/>
      <p:bold r:id="rId27"/>
      <p:boldItalic r:id="rId28"/>
    </p:embeddedFont>
    <p:embeddedFont>
      <p:font typeface="Hanken Grotesk" panose="020B0604020202020204" charset="0"/>
      <p:regular r:id="rId29"/>
      <p:bold r:id="rId30"/>
      <p:italic r:id="rId31"/>
      <p:boldItalic r:id="rId32"/>
    </p:embeddedFont>
    <p:embeddedFont>
      <p:font typeface="Lato" panose="020F050202020403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915D8D-8613-48C8-8588-F08855FD5E25}">
  <a:tblStyle styleId="{1B915D8D-8613-48C8-8588-F08855FD5E2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95" autoAdjust="0"/>
  </p:normalViewPr>
  <p:slideViewPr>
    <p:cSldViewPr snapToGrid="0">
      <p:cViewPr varScale="1">
        <p:scale>
          <a:sx n="96" d="100"/>
          <a:sy n="96" d="100"/>
        </p:scale>
        <p:origin x="20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68ca7ef4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768ca7ef4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Y3ni ymn3 overfitting</a:t>
            </a:r>
            <a:br>
              <a:rPr lang="en-US" dirty="0"/>
            </a:br>
            <a:r>
              <a:rPr lang="ar-EG" dirty="0"/>
              <a:t>لما نقسم الداتا بس لمجموعة تدريب (</a:t>
            </a:r>
            <a:r>
              <a:rPr lang="en-US" dirty="0"/>
              <a:t>Training) </a:t>
            </a:r>
            <a:r>
              <a:rPr lang="ar-EG" dirty="0"/>
              <a:t>واختبار (</a:t>
            </a:r>
            <a:r>
              <a:rPr lang="en-US" dirty="0"/>
              <a:t>Test)، </a:t>
            </a:r>
            <a:r>
              <a:rPr lang="ar-EG" dirty="0"/>
              <a:t>أحيانًا الأداء على تقسيمة واحدة ممكن يكون </a:t>
            </a:r>
            <a:r>
              <a:rPr lang="ar-EG" b="1" dirty="0"/>
              <a:t>صدفة مش حقيقي</a:t>
            </a:r>
            <a:r>
              <a:rPr lang="ar-EG" dirty="0"/>
              <a:t>.</a:t>
            </a:r>
          </a:p>
          <a:p>
            <a:r>
              <a:rPr lang="en-US" b="1" dirty="0"/>
              <a:t>Cross-validation</a:t>
            </a:r>
            <a:r>
              <a:rPr lang="en-US" dirty="0"/>
              <a:t> </a:t>
            </a:r>
            <a:r>
              <a:rPr lang="ar-EG" dirty="0"/>
              <a:t>بيحل المشكلة دي عن طريق تقسيم الداتا لأجزاء صغيرة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8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3254EA9F-9194-BAAD-9F02-4F31BD4CF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04A9F229-1058-343C-91FE-0FFE3463C3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3C2BCBA8-C9BE-7BFB-1437-C7EA15DA37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679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DEEB1A7B-5F24-65C3-29EA-2C0B9A97C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267D2C3E-53A8-0085-057C-368383A71A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84ED647-ABC2-5554-21E7-72878CCBD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093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>
          <a:extLst>
            <a:ext uri="{FF2B5EF4-FFF2-40B4-BE49-F238E27FC236}">
              <a16:creationId xmlns:a16="http://schemas.microsoft.com/office/drawing/2014/main" id="{4AAA79D0-A9F4-C2DB-96C8-2F0999014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>
            <a:extLst>
              <a:ext uri="{FF2B5EF4-FFF2-40B4-BE49-F238E27FC236}">
                <a16:creationId xmlns:a16="http://schemas.microsoft.com/office/drawing/2014/main" id="{9108C8F3-9145-020F-B37C-0EDC8E5483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>
            <a:extLst>
              <a:ext uri="{FF2B5EF4-FFF2-40B4-BE49-F238E27FC236}">
                <a16:creationId xmlns:a16="http://schemas.microsoft.com/office/drawing/2014/main" id="{4093FDA5-23C8-8F1A-E5CD-96587FD3D1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Logistic regression de classification algorithm not regression </a:t>
            </a:r>
            <a:r>
              <a:rPr lang="en-US" dirty="0" err="1"/>
              <a:t>fokak</a:t>
            </a:r>
            <a:r>
              <a:rPr lang="en-US" dirty="0"/>
              <a:t> </a:t>
            </a:r>
            <a:r>
              <a:rPr lang="en-US" dirty="0" err="1"/>
              <a:t>mn</a:t>
            </a:r>
            <a:r>
              <a:rPr lang="en-US" dirty="0"/>
              <a:t> </a:t>
            </a:r>
            <a:r>
              <a:rPr lang="en-US" dirty="0" err="1"/>
              <a:t>esmaha</a:t>
            </a:r>
            <a:r>
              <a:rPr lang="en-US" dirty="0"/>
              <a:t> </a:t>
            </a:r>
            <a:r>
              <a:rPr lang="en-US" dirty="0" err="1"/>
              <a:t>wlaw</a:t>
            </a:r>
            <a:r>
              <a:rPr lang="en-US" dirty="0"/>
              <a:t> probability bta3 </a:t>
            </a:r>
            <a:r>
              <a:rPr lang="en-US" dirty="0" err="1"/>
              <a:t>elfeatures</a:t>
            </a:r>
            <a:r>
              <a:rPr lang="en-US" dirty="0"/>
              <a:t>&gt;0.5 predict class 1</a:t>
            </a:r>
            <a:br>
              <a:rPr lang="en-US" dirty="0"/>
            </a:br>
            <a:r>
              <a:rPr lang="en-US" dirty="0"/>
              <a:t>works well with binary outcomes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random forest </a:t>
            </a:r>
            <a:r>
              <a:rPr lang="en-US" dirty="0" err="1"/>
              <a:t>bt</a:t>
            </a:r>
            <a:r>
              <a:rPr lang="en-US" dirty="0"/>
              <a:t> combine many models(decision tree) </a:t>
            </a:r>
            <a:r>
              <a:rPr lang="en-US" dirty="0" err="1"/>
              <a:t>ashan</a:t>
            </a:r>
            <a:r>
              <a:rPr lang="en-US" dirty="0"/>
              <a:t> t3ml better prediction w </a:t>
            </a:r>
            <a:r>
              <a:rPr lang="en-US" dirty="0" err="1"/>
              <a:t>momken</a:t>
            </a:r>
            <a:r>
              <a:rPr lang="en-US" dirty="0"/>
              <a:t> </a:t>
            </a:r>
            <a:r>
              <a:rPr lang="en-US" dirty="0" err="1"/>
              <a:t>nstkhdmha</a:t>
            </a:r>
            <a:r>
              <a:rPr lang="en-US" dirty="0"/>
              <a:t> ka </a:t>
            </a:r>
            <a:r>
              <a:rPr lang="en-US" dirty="0" err="1"/>
              <a:t>classification:takes</a:t>
            </a:r>
            <a:r>
              <a:rPr lang="en-US" dirty="0"/>
              <a:t> majority vote from all trees w ka </a:t>
            </a:r>
            <a:r>
              <a:rPr lang="en-US" dirty="0" err="1"/>
              <a:t>regression:averages</a:t>
            </a:r>
            <a:r>
              <a:rPr lang="en-US" dirty="0"/>
              <a:t> the prediction w </a:t>
            </a:r>
            <a:r>
              <a:rPr lang="en-US" dirty="0" err="1"/>
              <a:t>kwysa</a:t>
            </a:r>
            <a:r>
              <a:rPr lang="en-US" dirty="0"/>
              <a:t> </a:t>
            </a:r>
            <a:r>
              <a:rPr lang="en-US" dirty="0" err="1"/>
              <a:t>lel</a:t>
            </a:r>
            <a:r>
              <a:rPr lang="en-US" dirty="0"/>
              <a:t> non linear data w reduce overfitting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SVM  bt3ml best boundary(hyperplane) </a:t>
            </a:r>
            <a:r>
              <a:rPr lang="en-US" dirty="0" err="1"/>
              <a:t>ashan</a:t>
            </a:r>
            <a:r>
              <a:rPr lang="en-US" dirty="0"/>
              <a:t> y2asem ben </a:t>
            </a:r>
            <a:r>
              <a:rPr lang="en-US" dirty="0" err="1"/>
              <a:t>el</a:t>
            </a:r>
            <a:r>
              <a:rPr lang="en-US" dirty="0"/>
              <a:t> fit w </a:t>
            </a:r>
            <a:r>
              <a:rPr lang="en-US" dirty="0" err="1"/>
              <a:t>el</a:t>
            </a:r>
            <a:r>
              <a:rPr lang="en-US" dirty="0"/>
              <a:t> not fit b the best dividing line 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Naïve bayes by3tmd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features independent </a:t>
            </a:r>
            <a:r>
              <a:rPr lang="en-US" dirty="0" err="1"/>
              <a:t>yaani</a:t>
            </a:r>
            <a:r>
              <a:rPr lang="en-US" dirty="0"/>
              <a:t> </a:t>
            </a:r>
            <a:r>
              <a:rPr lang="en-US" dirty="0" err="1"/>
              <a:t>malhomsh</a:t>
            </a:r>
            <a:r>
              <a:rPr lang="en-US" dirty="0"/>
              <a:t> 3elaka bb3d w da </a:t>
            </a:r>
            <a:r>
              <a:rPr lang="en-US" dirty="0" err="1"/>
              <a:t>msh</a:t>
            </a:r>
            <a:r>
              <a:rPr lang="en-US" dirty="0"/>
              <a:t> </a:t>
            </a:r>
            <a:r>
              <a:rPr lang="en-US" dirty="0" err="1"/>
              <a:t>helw</a:t>
            </a:r>
            <a:r>
              <a:rPr lang="en-US" dirty="0"/>
              <a:t> </a:t>
            </a:r>
            <a:r>
              <a:rPr lang="en-US" dirty="0" err="1"/>
              <a:t>gher</a:t>
            </a:r>
            <a:r>
              <a:rPr lang="en-US" dirty="0"/>
              <a:t> ma3 small datasets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362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E76F9390-D415-8C54-8EC8-47F7B75F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161ca7da69_2_0:notes">
            <a:extLst>
              <a:ext uri="{FF2B5EF4-FFF2-40B4-BE49-F238E27FC236}">
                <a16:creationId xmlns:a16="http://schemas.microsoft.com/office/drawing/2014/main" id="{4D4892D5-D93A-D670-3809-048F0063E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161ca7da69_2_0:notes">
            <a:extLst>
              <a:ext uri="{FF2B5EF4-FFF2-40B4-BE49-F238E27FC236}">
                <a16:creationId xmlns:a16="http://schemas.microsoft.com/office/drawing/2014/main" id="{24294B4D-944F-BDCA-592C-DCB507E7EB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1346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768bdccc6f_2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768bdccc6f_2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340135a08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340135a08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b="1" dirty="0"/>
              <a:t>تصنيف الأشخاص إلى </a:t>
            </a:r>
            <a:r>
              <a:rPr lang="en-US" b="1" dirty="0"/>
              <a:t>Fit </a:t>
            </a:r>
            <a:r>
              <a:rPr lang="ar-EG" b="1" dirty="0"/>
              <a:t>أو </a:t>
            </a:r>
            <a:r>
              <a:rPr lang="en-US" b="1" dirty="0"/>
              <a:t>Not Fit</a:t>
            </a:r>
            <a:r>
              <a:rPr lang="en-US" dirty="0"/>
              <a:t> </a:t>
            </a:r>
            <a:r>
              <a:rPr lang="ar-EG" dirty="0"/>
              <a:t>بناءً على مجموعة من الخصائص الصحية ونمط الحياة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4FD2B1AB-D6B7-FCF6-F2C7-D809F7F0F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DB2F37CE-8C70-D644-DFF6-B27A7808E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27543023-94F7-BA5E-56C6-F7FCE85106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082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A431ECFC-4A7A-EFED-5B5E-AFD9AF76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78A6EEDC-C0ED-FBA5-E57E-0F31D21638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62A0A705-7947-81E3-66BF-C9A4DAF74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174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F1-score</a:t>
            </a:r>
            <a:r>
              <a:rPr lang="en-US" dirty="0"/>
              <a:t>: </a:t>
            </a:r>
            <a:r>
              <a:rPr lang="ar-EG" dirty="0"/>
              <a:t>بيوازن بين الاثنين بحيث يكون عندك توازن بين عدم تفويت الحالات الإيجابية (</a:t>
            </a:r>
            <a:r>
              <a:rPr lang="en-US" dirty="0"/>
              <a:t>Recall) </a:t>
            </a:r>
            <a:r>
              <a:rPr lang="ar-EG" dirty="0"/>
              <a:t>والدقة في التوقعات (</a:t>
            </a:r>
            <a:r>
              <a:rPr lang="en-US" dirty="0"/>
              <a:t>Precision).</a:t>
            </a:r>
          </a:p>
        </p:txBody>
      </p:sp>
    </p:spTree>
    <p:extLst>
      <p:ext uri="{BB962C8B-B14F-4D97-AF65-F5344CB8AC3E}">
        <p14:creationId xmlns:p14="http://schemas.microsoft.com/office/powerpoint/2010/main" val="290116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7BC726BC-0ECC-B656-76AE-EA67C9C41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>
            <a:extLst>
              <a:ext uri="{FF2B5EF4-FFF2-40B4-BE49-F238E27FC236}">
                <a16:creationId xmlns:a16="http://schemas.microsoft.com/office/drawing/2014/main" id="{A4F1C6F5-99D9-17E4-C813-68D05085C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>
            <a:extLst>
              <a:ext uri="{FF2B5EF4-FFF2-40B4-BE49-F238E27FC236}">
                <a16:creationId xmlns:a16="http://schemas.microsoft.com/office/drawing/2014/main" id="{E53C2AEB-AF02-DD41-6BDB-4A4EF37D0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0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/>
          <p:nvPr/>
        </p:nvSpPr>
        <p:spPr>
          <a:xfrm>
            <a:off x="8240650" y="-926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5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246" name="Google Shape;246;p2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25"/>
            <p:cNvCxnSpPr/>
            <p:nvPr/>
          </p:nvCxnSpPr>
          <p:spPr>
            <a:xfrm rot="10800000">
              <a:off x="-1905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25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8" name="Google Shape;268;p28"/>
          <p:cNvGrpSpPr/>
          <p:nvPr/>
        </p:nvGrpSpPr>
        <p:grpSpPr>
          <a:xfrm>
            <a:off x="232200" y="-49400"/>
            <a:ext cx="8679000" cy="5250800"/>
            <a:chOff x="232200" y="-49400"/>
            <a:chExt cx="8679000" cy="5250800"/>
          </a:xfrm>
        </p:grpSpPr>
        <p:sp>
          <p:nvSpPr>
            <p:cNvPr id="269" name="Google Shape;269;p2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28"/>
            <p:cNvGrpSpPr/>
            <p:nvPr/>
          </p:nvGrpSpPr>
          <p:grpSpPr>
            <a:xfrm>
              <a:off x="232200" y="-49400"/>
              <a:ext cx="8679000" cy="5250800"/>
              <a:chOff x="232200" y="-49400"/>
              <a:chExt cx="8679000" cy="5250800"/>
            </a:xfrm>
          </p:grpSpPr>
          <p:cxnSp>
            <p:nvCxnSpPr>
              <p:cNvPr id="271" name="Google Shape;271;p28"/>
              <p:cNvCxnSpPr/>
              <p:nvPr/>
            </p:nvCxnSpPr>
            <p:spPr>
              <a:xfrm rot="10800000">
                <a:off x="232200" y="-494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28"/>
              <p:cNvCxnSpPr/>
              <p:nvPr/>
            </p:nvCxnSpPr>
            <p:spPr>
              <a:xfrm rot="10800000">
                <a:off x="8911200" y="4917300"/>
                <a:ext cx="0" cy="284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>
            <a:off x="8141975" y="-88657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5" name="Google Shape;275;p29"/>
          <p:cNvGrpSpPr/>
          <p:nvPr/>
        </p:nvGrpSpPr>
        <p:grpSpPr>
          <a:xfrm>
            <a:off x="232200" y="232800"/>
            <a:ext cx="9045000" cy="4975500"/>
            <a:chOff x="232200" y="232800"/>
            <a:chExt cx="9045000" cy="4975500"/>
          </a:xfrm>
        </p:grpSpPr>
        <p:sp>
          <p:nvSpPr>
            <p:cNvPr id="276" name="Google Shape;276;p29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7" name="Google Shape;277;p29"/>
            <p:cNvCxnSpPr/>
            <p:nvPr/>
          </p:nvCxnSpPr>
          <p:spPr>
            <a:xfrm>
              <a:off x="8911200" y="232800"/>
              <a:ext cx="366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9"/>
            <p:cNvCxnSpPr/>
            <p:nvPr/>
          </p:nvCxnSpPr>
          <p:spPr>
            <a:xfrm>
              <a:off x="232200" y="4917300"/>
              <a:ext cx="1200" cy="2910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6433725" y="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3"/>
          <p:cNvGrpSpPr/>
          <p:nvPr/>
        </p:nvGrpSpPr>
        <p:grpSpPr>
          <a:xfrm>
            <a:off x="713225" y="-62550"/>
            <a:ext cx="7717800" cy="5210100"/>
            <a:chOff x="713225" y="-62550"/>
            <a:chExt cx="7717800" cy="5210100"/>
          </a:xfrm>
        </p:grpSpPr>
        <p:sp>
          <p:nvSpPr>
            <p:cNvPr id="19" name="Google Shape;19;p3"/>
            <p:cNvSpPr/>
            <p:nvPr/>
          </p:nvSpPr>
          <p:spPr>
            <a:xfrm>
              <a:off x="713225" y="533550"/>
              <a:ext cx="77178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" name="Google Shape;20;p3"/>
            <p:cNvCxnSpPr/>
            <p:nvPr/>
          </p:nvCxnSpPr>
          <p:spPr>
            <a:xfrm rot="10800000">
              <a:off x="713225" y="-62550"/>
              <a:ext cx="0" cy="596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3"/>
            <p:cNvCxnSpPr/>
            <p:nvPr/>
          </p:nvCxnSpPr>
          <p:spPr>
            <a:xfrm>
              <a:off x="8430775" y="4608450"/>
              <a:ext cx="0" cy="539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216475" y="19771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533550"/>
            <a:ext cx="824400" cy="70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216475" y="2730750"/>
            <a:ext cx="5067600" cy="4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-19050" y="232800"/>
            <a:ext cx="8930250" cy="5027400"/>
            <a:chOff x="-19050" y="232800"/>
            <a:chExt cx="8930250" cy="5027400"/>
          </a:xfrm>
        </p:grpSpPr>
        <p:sp>
          <p:nvSpPr>
            <p:cNvPr id="28" name="Google Shape;28;p4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" name="Google Shape;29;p4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4"/>
            <p:cNvCxnSpPr/>
            <p:nvPr/>
          </p:nvCxnSpPr>
          <p:spPr>
            <a:xfrm>
              <a:off x="8911200" y="4917300"/>
              <a:ext cx="0" cy="34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Char char="●"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5"/>
          <p:cNvGrpSpPr/>
          <p:nvPr/>
        </p:nvGrpSpPr>
        <p:grpSpPr>
          <a:xfrm>
            <a:off x="-77100" y="232800"/>
            <a:ext cx="8988300" cy="4964300"/>
            <a:chOff x="-77100" y="232800"/>
            <a:chExt cx="8988300" cy="4964300"/>
          </a:xfrm>
        </p:grpSpPr>
        <p:sp>
          <p:nvSpPr>
            <p:cNvPr id="36" name="Google Shape;36;p5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" name="Google Shape;37;p5"/>
            <p:cNvCxnSpPr/>
            <p:nvPr/>
          </p:nvCxnSpPr>
          <p:spPr>
            <a:xfrm rot="10800000">
              <a:off x="-77100" y="232800"/>
              <a:ext cx="3093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5"/>
            <p:cNvCxnSpPr/>
            <p:nvPr/>
          </p:nvCxnSpPr>
          <p:spPr>
            <a:xfrm rot="10800000">
              <a:off x="8911200" y="4890500"/>
              <a:ext cx="0" cy="30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720000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9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Figtree Black"/>
              <a:buNone/>
              <a:defRPr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>
            <a:off x="2007375" y="2776900"/>
            <a:ext cx="5143500" cy="514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8"/>
          <p:cNvGrpSpPr/>
          <p:nvPr/>
        </p:nvGrpSpPr>
        <p:grpSpPr>
          <a:xfrm>
            <a:off x="-25" y="533550"/>
            <a:ext cx="9270975" cy="4075025"/>
            <a:chOff x="-25" y="533550"/>
            <a:chExt cx="9270975" cy="4075025"/>
          </a:xfrm>
        </p:grpSpPr>
        <p:sp>
          <p:nvSpPr>
            <p:cNvPr id="64" name="Google Shape;64;p8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endParaRPr>
            </a:p>
          </p:txBody>
        </p:sp>
        <p:cxnSp>
          <p:nvCxnSpPr>
            <p:cNvPr id="65" name="Google Shape;65;p8"/>
            <p:cNvCxnSpPr/>
            <p:nvPr/>
          </p:nvCxnSpPr>
          <p:spPr>
            <a:xfrm rot="10800000">
              <a:off x="8430950" y="533550"/>
              <a:ext cx="8400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8"/>
            <p:cNvCxnSpPr/>
            <p:nvPr/>
          </p:nvCxnSpPr>
          <p:spPr>
            <a:xfrm rot="10800000">
              <a:off x="-25" y="4608575"/>
              <a:ext cx="740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3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2613450" y="-126025"/>
            <a:ext cx="5402100" cy="5402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9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71" name="Google Shape;71;p9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" name="Google Shape;72;p9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3496850" y="1021763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3496850" y="3117038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0"/>
          <p:cNvSpPr txBox="1">
            <a:spLocks noGrp="1"/>
          </p:cNvSpPr>
          <p:nvPr>
            <p:ph type="title"/>
          </p:nvPr>
        </p:nvSpPr>
        <p:spPr>
          <a:xfrm>
            <a:off x="720000" y="4045175"/>
            <a:ext cx="7710900" cy="56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941925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3"/>
          <p:cNvGrpSpPr/>
          <p:nvPr/>
        </p:nvGrpSpPr>
        <p:grpSpPr>
          <a:xfrm>
            <a:off x="-19050" y="232800"/>
            <a:ext cx="9189150" cy="4684500"/>
            <a:chOff x="-19050" y="232800"/>
            <a:chExt cx="9189150" cy="4684500"/>
          </a:xfrm>
        </p:grpSpPr>
        <p:sp>
          <p:nvSpPr>
            <p:cNvPr id="91" name="Google Shape;91;p13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2" name="Google Shape;92;p13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3"/>
            <p:cNvCxnSpPr/>
            <p:nvPr/>
          </p:nvCxnSpPr>
          <p:spPr>
            <a:xfrm rot="10800000">
              <a:off x="8911200" y="49173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3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"/>
          </p:nvPr>
        </p:nvSpPr>
        <p:spPr>
          <a:xfrm>
            <a:off x="78867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2"/>
          </p:nvPr>
        </p:nvSpPr>
        <p:spPr>
          <a:xfrm>
            <a:off x="78867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3"/>
          </p:nvPr>
        </p:nvSpPr>
        <p:spPr>
          <a:xfrm>
            <a:off x="3418500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4"/>
          </p:nvPr>
        </p:nvSpPr>
        <p:spPr>
          <a:xfrm>
            <a:off x="3418500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9195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9195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8" hasCustomPrompt="1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9"/>
          </p:nvPr>
        </p:nvSpPr>
        <p:spPr>
          <a:xfrm>
            <a:off x="6048325" y="3772552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3"/>
          </p:nvPr>
        </p:nvSpPr>
        <p:spPr>
          <a:xfrm>
            <a:off x="6048325" y="21058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4" hasCustomPrompt="1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5" hasCustomPrompt="1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6"/>
          </p:nvPr>
        </p:nvSpPr>
        <p:spPr>
          <a:xfrm>
            <a:off x="78867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9"/>
          </p:nvPr>
        </p:nvSpPr>
        <p:spPr>
          <a:xfrm>
            <a:off x="3418500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20"/>
          </p:nvPr>
        </p:nvSpPr>
        <p:spPr>
          <a:xfrm>
            <a:off x="604832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1800"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Figtree Black"/>
              <a:buNone/>
              <a:defRPr sz="2400"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71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3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Fitness Classification with Machine Learning</a:t>
            </a:r>
            <a:endParaRPr dirty="0"/>
          </a:p>
        </p:txBody>
      </p:sp>
      <p:sp>
        <p:nvSpPr>
          <p:cNvPr id="290" name="Google Shape;290;p33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85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 dirty="0">
                <a:latin typeface="Hanken Grotesk"/>
                <a:ea typeface="Hanken Grotesk"/>
                <a:cs typeface="Hanken Grotesk"/>
                <a:sym typeface="Hanken Grotesk"/>
              </a:rPr>
              <a:t>Done by:-Ahmed Shoeib</a:t>
            </a:r>
            <a:br>
              <a:rPr lang="en" dirty="0"/>
            </a:br>
            <a:endParaRPr dirty="0"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71D09302-2000-D208-959B-FA475886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9B9F1E6E-1A2C-1206-2497-C2A3477A41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4" y="1977149"/>
            <a:ext cx="7035428" cy="8701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Measure of success</a:t>
            </a: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AF970E76-C47D-F12B-293F-C306655831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809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B366C-207D-37A3-0369-62366C9AC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1D77-DEA2-B61D-C0A1-D32BD2B03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success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C8E428-5E75-2428-5B13-7E9799505E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0040" y="1133664"/>
            <a:ext cx="7783920" cy="2876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Success means the model can </a:t>
            </a:r>
            <a:r>
              <a:rPr lang="en-US" b="1" dirty="0"/>
              <a:t>accurately predict fitness status</a:t>
            </a:r>
            <a:r>
              <a:rPr lang="en-US" dirty="0"/>
              <a:t> for unseen individuals.</a:t>
            </a:r>
          </a:p>
          <a:p>
            <a:r>
              <a:rPr lang="en-US" dirty="0"/>
              <a:t>We use </a:t>
            </a:r>
            <a:r>
              <a:rPr lang="en-US" b="1" dirty="0"/>
              <a:t>evaluation metrics</a:t>
            </a:r>
            <a:r>
              <a:rPr lang="en-US" dirty="0"/>
              <a:t> rather than only looking at training accuracy.</a:t>
            </a:r>
          </a:p>
          <a:p>
            <a:r>
              <a:rPr lang="en-US" dirty="0"/>
              <a:t>Metrics chosen for projects:</a:t>
            </a:r>
          </a:p>
          <a:p>
            <a:pPr lvl="1"/>
            <a:r>
              <a:rPr lang="en-US" b="1" dirty="0"/>
              <a:t>Accuracy</a:t>
            </a:r>
            <a:r>
              <a:rPr lang="en-US" dirty="0"/>
              <a:t> – overall percentage of correct predictions.</a:t>
            </a:r>
          </a:p>
          <a:p>
            <a:pPr lvl="1"/>
            <a:r>
              <a:rPr lang="en-US" b="1" dirty="0"/>
              <a:t>Precision</a:t>
            </a:r>
            <a:r>
              <a:rPr lang="en-US" dirty="0"/>
              <a:t> – how many predicted </a:t>
            </a:r>
            <a:r>
              <a:rPr lang="en-US" i="1" dirty="0"/>
              <a:t>Fit</a:t>
            </a:r>
            <a:r>
              <a:rPr lang="en-US" dirty="0"/>
              <a:t> are actually Fit.</a:t>
            </a:r>
          </a:p>
          <a:p>
            <a:pPr lvl="1"/>
            <a:r>
              <a:rPr lang="en-US" b="1" dirty="0"/>
              <a:t>Recall</a:t>
            </a:r>
            <a:r>
              <a:rPr lang="en-US" dirty="0"/>
              <a:t> – how many actual Fit were correctly predicted.</a:t>
            </a:r>
          </a:p>
          <a:p>
            <a:pPr lvl="1"/>
            <a:r>
              <a:rPr lang="en-US" b="1" dirty="0"/>
              <a:t>F1-score</a:t>
            </a:r>
            <a:r>
              <a:rPr lang="en-US" dirty="0"/>
              <a:t> – balance between precision and recall.</a:t>
            </a:r>
          </a:p>
          <a:p>
            <a:r>
              <a:rPr lang="en-US" dirty="0"/>
              <a:t>The main goal is to build a model that performs </a:t>
            </a:r>
            <a:r>
              <a:rPr lang="en-US" b="1" dirty="0"/>
              <a:t>better than a baseline</a:t>
            </a:r>
            <a:r>
              <a:rPr lang="en-US" dirty="0"/>
              <a:t> and generalizes well.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lang="en-US" sz="18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37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4E753-6C5A-61BF-E4D1-703C89E9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7599ABB-8E0E-FFD7-1F00-9EE2B770A59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118268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E0C0FF09-5F5D-988C-3964-709330CE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906C24AA-EE84-9AB1-D20A-7B21ECCFF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7035428" cy="8998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Evaluation protocol</a:t>
            </a: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1F5DB78C-0CAB-7215-4534-20536E52C76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389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9FFF-F538-B1E1-67CE-094F442D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6E3A-F35C-7540-EF95-E75925820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protocol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F3D801-06EE-4FFF-ED79-87490B6B7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0040" y="1658422"/>
            <a:ext cx="7783920" cy="182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dataset was divided into </a:t>
            </a:r>
            <a:r>
              <a:rPr lang="en-US" b="1" dirty="0"/>
              <a:t>Training set (80%)</a:t>
            </a:r>
            <a:r>
              <a:rPr lang="en-US" dirty="0"/>
              <a:t> and </a:t>
            </a:r>
            <a:r>
              <a:rPr lang="en-US" b="1" dirty="0"/>
              <a:t>Testing set (20%)</a:t>
            </a:r>
            <a:r>
              <a:rPr lang="en-US" dirty="0"/>
              <a:t>.</a:t>
            </a:r>
          </a:p>
          <a:p>
            <a:r>
              <a:rPr lang="en-US" dirty="0"/>
              <a:t>The model was trained only on the training set.</a:t>
            </a:r>
          </a:p>
          <a:p>
            <a:r>
              <a:rPr lang="en-US" dirty="0"/>
              <a:t>The test set remained unseen during training and was used only for evaluation.</a:t>
            </a:r>
          </a:p>
          <a:p>
            <a:r>
              <a:rPr lang="en-US" dirty="0"/>
              <a:t>This ensures the model can </a:t>
            </a:r>
            <a:r>
              <a:rPr lang="en-US" b="1" dirty="0"/>
              <a:t>generalize to new data</a:t>
            </a:r>
            <a:r>
              <a:rPr lang="en-US" dirty="0"/>
              <a:t> instead of memorizing the training data.</a:t>
            </a:r>
          </a:p>
          <a:p>
            <a:r>
              <a:rPr lang="en-US" b="1" dirty="0"/>
              <a:t>Cross-validation</a:t>
            </a:r>
            <a:r>
              <a:rPr lang="en-US" dirty="0"/>
              <a:t> can be applied for more reliable evaluation.</a:t>
            </a:r>
          </a:p>
          <a:p>
            <a:pPr marL="17780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82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8D3EC1DD-1667-7074-9ECB-3B69E601BDA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-921" t="-42475" r="923" b="-21360"/>
          <a:stretch>
            <a:fillRect/>
          </a:stretch>
        </p:blipFill>
        <p:spPr>
          <a:xfrm>
            <a:off x="-84138" y="-1333500"/>
            <a:ext cx="9144001" cy="51435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21BDF8D-8787-7428-0D50-7F0F5969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9" y="2936240"/>
            <a:ext cx="8897303" cy="2131061"/>
          </a:xfrm>
        </p:spPr>
        <p:txBody>
          <a:bodyPr/>
          <a:lstStyle/>
          <a:p>
            <a:r>
              <a:rPr lang="en-US" sz="1400" b="1" dirty="0"/>
              <a:t>We applied an 80/20 train-test split to ensure fair evaluation. The training set is used to build the model, while the test set is kept unseen to measure generalization.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14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15D30E10-FD34-E1F7-BCE4-FBF43076C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D9AF0970-7A28-EDFF-7C1F-335CA361A4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6474" y="1977150"/>
            <a:ext cx="7035428" cy="7957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Data preparation </a:t>
            </a: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3C4D8582-FB45-9964-F0DF-EBA1B537A8F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6718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F4E9-B94D-9396-38B8-07BD3D1D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A3BF-3819-7554-94D9-65F82738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E44067-FBCC-8F9C-2213-1F74957A8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0040" y="1782302"/>
            <a:ext cx="7783920" cy="157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Checked dataset quality</a:t>
            </a:r>
            <a:r>
              <a:rPr lang="en-US" dirty="0"/>
              <a:t> → no missing values.</a:t>
            </a:r>
          </a:p>
          <a:p>
            <a:r>
              <a:rPr lang="en-US" b="1" dirty="0"/>
              <a:t>Encoded categorical feature</a:t>
            </a:r>
            <a:r>
              <a:rPr lang="en-US" dirty="0"/>
              <a:t>: Gender (Male = 0, Female = 1).</a:t>
            </a:r>
          </a:p>
          <a:p>
            <a:r>
              <a:rPr lang="en-US" b="1" dirty="0"/>
              <a:t>Scaled numerical features</a:t>
            </a:r>
            <a:r>
              <a:rPr lang="en-US" dirty="0"/>
              <a:t>: Age, Height, Weight, Heart Rate (</a:t>
            </a:r>
            <a:r>
              <a:rPr lang="en-US" dirty="0" err="1"/>
              <a:t>StandardScaler</a:t>
            </a:r>
            <a:r>
              <a:rPr lang="en-US" dirty="0"/>
              <a:t>).</a:t>
            </a:r>
          </a:p>
          <a:p>
            <a:r>
              <a:rPr lang="en-US" b="1" dirty="0"/>
              <a:t>Feature engineering</a:t>
            </a:r>
            <a:r>
              <a:rPr lang="en-US" dirty="0"/>
              <a:t>: created BMI = Weight / Height².</a:t>
            </a:r>
          </a:p>
          <a:p>
            <a:r>
              <a:rPr lang="en-US" dirty="0"/>
              <a:t>Ensured the data is ready for modeling and fair evaluation.</a:t>
            </a:r>
          </a:p>
          <a:p>
            <a:pPr marL="17780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55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BA86A806-F28D-C48A-1589-A5F92269FD5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4309" r="11545"/>
          <a:stretch>
            <a:fillRect/>
          </a:stretch>
        </p:blipFill>
        <p:spPr>
          <a:xfrm>
            <a:off x="0" y="0"/>
            <a:ext cx="2408663" cy="51435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B4AF0-5973-2B3B-41D6-227F62E0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7"/>
          <a:stretch>
            <a:fillRect/>
          </a:stretch>
        </p:blipFill>
        <p:spPr>
          <a:xfrm>
            <a:off x="6854283" y="0"/>
            <a:ext cx="2289717" cy="51434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AC73F-0CEE-E1B9-D149-FB39A5651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06" y="2404094"/>
            <a:ext cx="4724809" cy="3353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A682831-6361-CFD4-6574-B74889589701}"/>
              </a:ext>
            </a:extLst>
          </p:cNvPr>
          <p:cNvSpPr txBox="1"/>
          <p:nvPr/>
        </p:nvSpPr>
        <p:spPr>
          <a:xfrm>
            <a:off x="3212379" y="846541"/>
            <a:ext cx="2719241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Label Encoding</a:t>
            </a:r>
          </a:p>
        </p:txBody>
      </p:sp>
    </p:spTree>
    <p:extLst>
      <p:ext uri="{BB962C8B-B14F-4D97-AF65-F5344CB8AC3E}">
        <p14:creationId xmlns:p14="http://schemas.microsoft.com/office/powerpoint/2010/main" val="2462364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E67899DB-BB32-D865-1B40-5A8910968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831D91D1-78DE-FCAA-8D10-66F216ED30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7378" y="1841113"/>
            <a:ext cx="7035428" cy="1461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 model that does better than a baseline</a:t>
            </a: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2F9C4BEF-1381-4A1C-5EBC-D79892A1A2F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589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4" name="Google Shape;304;p35"/>
          <p:cNvCxnSpPr>
            <a:stCxn id="305" idx="1"/>
          </p:cNvCxnSpPr>
          <p:nvPr/>
        </p:nvCxnSpPr>
        <p:spPr>
          <a:xfrm rot="10800000">
            <a:off x="-167825" y="3160425"/>
            <a:ext cx="6304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6" name="Google Shape;306;p35"/>
          <p:cNvCxnSpPr>
            <a:stCxn id="307" idx="3"/>
          </p:cNvCxnSpPr>
          <p:nvPr/>
        </p:nvCxnSpPr>
        <p:spPr>
          <a:xfrm>
            <a:off x="1285275" y="1502500"/>
            <a:ext cx="8009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8" name="Google Shape;308;p35"/>
          <p:cNvSpPr txBox="1">
            <a:spLocks noGrp="1"/>
          </p:cNvSpPr>
          <p:nvPr>
            <p:ph type="title"/>
          </p:nvPr>
        </p:nvSpPr>
        <p:spPr>
          <a:xfrm>
            <a:off x="6632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Workflow</a:t>
            </a:r>
            <a:endParaRPr dirty="0"/>
          </a:p>
        </p:txBody>
      </p:sp>
      <p:sp>
        <p:nvSpPr>
          <p:cNvPr id="307" name="Google Shape;307;p35"/>
          <p:cNvSpPr txBox="1">
            <a:spLocks noGrp="1"/>
          </p:cNvSpPr>
          <p:nvPr>
            <p:ph type="title" idx="5"/>
          </p:nvPr>
        </p:nvSpPr>
        <p:spPr>
          <a:xfrm>
            <a:off x="9195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6"/>
          </p:nvPr>
        </p:nvSpPr>
        <p:spPr>
          <a:xfrm>
            <a:off x="3509050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7"/>
          </p:nvPr>
        </p:nvSpPr>
        <p:spPr>
          <a:xfrm>
            <a:off x="9195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title" idx="8"/>
          </p:nvPr>
        </p:nvSpPr>
        <p:spPr>
          <a:xfrm>
            <a:off x="35282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title" idx="14"/>
          </p:nvPr>
        </p:nvSpPr>
        <p:spPr>
          <a:xfrm>
            <a:off x="6136975" y="2977575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15"/>
          </p:nvPr>
        </p:nvSpPr>
        <p:spPr>
          <a:xfrm>
            <a:off x="6136975" y="1319650"/>
            <a:ext cx="36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9" name="Google Shape;319;p35"/>
          <p:cNvSpPr txBox="1">
            <a:spLocks noGrp="1"/>
          </p:cNvSpPr>
          <p:nvPr>
            <p:ph type="subTitle" idx="16"/>
          </p:nvPr>
        </p:nvSpPr>
        <p:spPr>
          <a:xfrm>
            <a:off x="788675" y="1685349"/>
            <a:ext cx="2305500" cy="1069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Define the problem and assemble the dataset</a:t>
            </a:r>
            <a:endParaRPr dirty="0"/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17"/>
          </p:nvPr>
        </p:nvSpPr>
        <p:spPr>
          <a:xfrm>
            <a:off x="788675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Evaluation protocol</a:t>
            </a:r>
            <a:endParaRPr dirty="0"/>
          </a:p>
        </p:txBody>
      </p:sp>
      <p:sp>
        <p:nvSpPr>
          <p:cNvPr id="321" name="Google Shape;321;p35"/>
          <p:cNvSpPr txBox="1">
            <a:spLocks noGrp="1"/>
          </p:cNvSpPr>
          <p:nvPr>
            <p:ph type="subTitle" idx="18"/>
          </p:nvPr>
        </p:nvSpPr>
        <p:spPr>
          <a:xfrm>
            <a:off x="3418500" y="3503023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Data preparation 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9"/>
          </p:nvPr>
        </p:nvSpPr>
        <p:spPr>
          <a:xfrm>
            <a:off x="3418500" y="1685349"/>
            <a:ext cx="2305500" cy="8074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 model that overfits</a:t>
            </a:r>
            <a:endParaRPr dirty="0"/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20"/>
          </p:nvPr>
        </p:nvSpPr>
        <p:spPr>
          <a:xfrm>
            <a:off x="6061700" y="3360316"/>
            <a:ext cx="2305500" cy="1055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 model that does better than a baseline</a:t>
            </a:r>
            <a:endParaRPr dirty="0"/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21"/>
          </p:nvPr>
        </p:nvSpPr>
        <p:spPr>
          <a:xfrm>
            <a:off x="6048325" y="1848775"/>
            <a:ext cx="2305500" cy="38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Measure of success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FC82F-11B1-1F5C-8AE5-0C9DFD23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C83C7-408B-D132-8BD4-EDA6C043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that does better than a baseline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3810C9-F89A-7F8D-0742-CDE1411F4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0040" y="2153942"/>
            <a:ext cx="7783920" cy="83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 trained 4 models: Logistic Regression, Random Forest, SVM, and Naive Bayes.</a:t>
            </a:r>
          </a:p>
          <a:p>
            <a:r>
              <a:rPr lang="en-US" dirty="0"/>
              <a:t>All models performed better than the baseline accuracy.</a:t>
            </a:r>
          </a:p>
          <a:p>
            <a:r>
              <a:rPr lang="en-US" dirty="0"/>
              <a:t>We compare their performance using accuracy scores.</a:t>
            </a:r>
          </a:p>
        </p:txBody>
      </p:sp>
    </p:spTree>
    <p:extLst>
      <p:ext uri="{BB962C8B-B14F-4D97-AF65-F5344CB8AC3E}">
        <p14:creationId xmlns:p14="http://schemas.microsoft.com/office/powerpoint/2010/main" val="4179668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>
          <a:extLst>
            <a:ext uri="{FF2B5EF4-FFF2-40B4-BE49-F238E27FC236}">
              <a16:creationId xmlns:a16="http://schemas.microsoft.com/office/drawing/2014/main" id="{26E7CF65-C86F-E282-3F95-5E8D07575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>
            <a:extLst>
              <a:ext uri="{FF2B5EF4-FFF2-40B4-BE49-F238E27FC236}">
                <a16:creationId xmlns:a16="http://schemas.microsoft.com/office/drawing/2014/main" id="{A0450B04-87CD-8FCC-FA98-019D4F0FE3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Models Better than Baseline</a:t>
            </a:r>
            <a:endParaRPr dirty="0"/>
          </a:p>
        </p:txBody>
      </p:sp>
      <p:sp>
        <p:nvSpPr>
          <p:cNvPr id="620" name="Google Shape;620;p51">
            <a:extLst>
              <a:ext uri="{FF2B5EF4-FFF2-40B4-BE49-F238E27FC236}">
                <a16:creationId xmlns:a16="http://schemas.microsoft.com/office/drawing/2014/main" id="{FCA9EB08-2BD7-7029-BF8C-8EE21CDC3E45}"/>
              </a:ext>
            </a:extLst>
          </p:cNvPr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Simple model that predicts fit/unfit using a straight-line boundary.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1" name="Google Shape;621;p51">
            <a:extLst>
              <a:ext uri="{FF2B5EF4-FFF2-40B4-BE49-F238E27FC236}">
                <a16:creationId xmlns:a16="http://schemas.microsoft.com/office/drawing/2014/main" id="{A7451ADC-EE00-3A81-980A-1AEFE6B22BE2}"/>
              </a:ext>
            </a:extLst>
          </p:cNvPr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Combines many trees to capture complex patterns and improve accuracy.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>
            <a:extLst>
              <a:ext uri="{FF2B5EF4-FFF2-40B4-BE49-F238E27FC236}">
                <a16:creationId xmlns:a16="http://schemas.microsoft.com/office/drawing/2014/main" id="{294DD846-2C66-AB9E-C59C-07FFC09BB437}"/>
              </a:ext>
            </a:extLst>
          </p:cNvPr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Finds the best boundary between classes, works well with high-dimensional data.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>
            <a:extLst>
              <a:ext uri="{FF2B5EF4-FFF2-40B4-BE49-F238E27FC236}">
                <a16:creationId xmlns:a16="http://schemas.microsoft.com/office/drawing/2014/main" id="{3B64EF5E-CA34-6FC8-413E-A8AF767C4879}"/>
              </a:ext>
            </a:extLst>
          </p:cNvPr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Probabilistic model assuming feature independence, fast and simple.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4" name="Google Shape;624;p51">
            <a:extLst>
              <a:ext uri="{FF2B5EF4-FFF2-40B4-BE49-F238E27FC236}">
                <a16:creationId xmlns:a16="http://schemas.microsoft.com/office/drawing/2014/main" id="{A36F159D-5373-005D-B6F6-F9E42624DE35}"/>
              </a:ext>
            </a:extLst>
          </p:cNvPr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Models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5" name="Google Shape;625;p51">
            <a:extLst>
              <a:ext uri="{FF2B5EF4-FFF2-40B4-BE49-F238E27FC236}">
                <a16:creationId xmlns:a16="http://schemas.microsoft.com/office/drawing/2014/main" id="{2D3A24E2-439A-7128-21B4-C3AC7826A325}"/>
              </a:ext>
            </a:extLst>
          </p:cNvPr>
          <p:cNvSpPr txBox="1"/>
          <p:nvPr/>
        </p:nvSpPr>
        <p:spPr>
          <a:xfrm>
            <a:off x="2884875" y="1387140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Logistic Regression</a:t>
            </a:r>
            <a:endParaRPr b="1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6" name="Google Shape;626;p51">
            <a:extLst>
              <a:ext uri="{FF2B5EF4-FFF2-40B4-BE49-F238E27FC236}">
                <a16:creationId xmlns:a16="http://schemas.microsoft.com/office/drawing/2014/main" id="{886C0C57-D74E-9894-85FE-31852A5C8224}"/>
              </a:ext>
            </a:extLst>
          </p:cNvPr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bg1"/>
                </a:solidFill>
              </a:rPr>
              <a:t>Random Forest</a:t>
            </a:r>
            <a:endParaRPr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7" name="Google Shape;627;p51">
            <a:extLst>
              <a:ext uri="{FF2B5EF4-FFF2-40B4-BE49-F238E27FC236}">
                <a16:creationId xmlns:a16="http://schemas.microsoft.com/office/drawing/2014/main" id="{F69231FE-759B-3AA7-B20E-813A5CB74AE5}"/>
              </a:ext>
            </a:extLst>
          </p:cNvPr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bg1"/>
                </a:solidFill>
              </a:rPr>
              <a:t>Supervised Learning Algorithm(SVM)</a:t>
            </a:r>
            <a:endParaRPr sz="1200" b="1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>
            <a:extLst>
              <a:ext uri="{FF2B5EF4-FFF2-40B4-BE49-F238E27FC236}">
                <a16:creationId xmlns:a16="http://schemas.microsoft.com/office/drawing/2014/main" id="{CB56ECFB-BBDA-B047-7070-D3CF18EFC017}"/>
              </a:ext>
            </a:extLst>
          </p:cNvPr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bg1"/>
                </a:solidFill>
              </a:rPr>
              <a:t>Naive Bayes</a:t>
            </a:r>
            <a:endParaRPr sz="1200" b="1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629" name="Google Shape;629;p51">
            <a:extLst>
              <a:ext uri="{FF2B5EF4-FFF2-40B4-BE49-F238E27FC236}">
                <a16:creationId xmlns:a16="http://schemas.microsoft.com/office/drawing/2014/main" id="{8BF63638-0DA1-AD55-34E2-C26EAB5E734E}"/>
              </a:ext>
            </a:extLst>
          </p:cNvPr>
          <p:cNvCxnSpPr>
            <a:stCxn id="624" idx="3"/>
            <a:endCxn id="625" idx="1"/>
          </p:cNvCxnSpPr>
          <p:nvPr/>
        </p:nvCxnSpPr>
        <p:spPr>
          <a:xfrm flipV="1">
            <a:off x="2040700" y="1624290"/>
            <a:ext cx="844175" cy="120108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>
            <a:extLst>
              <a:ext uri="{FF2B5EF4-FFF2-40B4-BE49-F238E27FC236}">
                <a16:creationId xmlns:a16="http://schemas.microsoft.com/office/drawing/2014/main" id="{319787D4-CD99-5A55-C5F6-6FE357EED5AC}"/>
              </a:ext>
            </a:extLst>
          </p:cNvPr>
          <p:cNvCxnSpPr>
            <a:stCxn id="624" idx="3"/>
            <a:endCxn id="626" idx="1"/>
          </p:cNvCxnSpPr>
          <p:nvPr/>
        </p:nvCxnSpPr>
        <p:spPr>
          <a:xfrm rot="10800000" flipH="1">
            <a:off x="2040700" y="24035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>
            <a:extLst>
              <a:ext uri="{FF2B5EF4-FFF2-40B4-BE49-F238E27FC236}">
                <a16:creationId xmlns:a16="http://schemas.microsoft.com/office/drawing/2014/main" id="{D6E880FF-445E-9CFD-AFD0-0D3E29C724D1}"/>
              </a:ext>
            </a:extLst>
          </p:cNvPr>
          <p:cNvCxnSpPr>
            <a:stCxn id="624" idx="3"/>
            <a:endCxn id="627" idx="1"/>
          </p:cNvCxnSpPr>
          <p:nvPr/>
        </p:nvCxnSpPr>
        <p:spPr>
          <a:xfrm>
            <a:off x="2040700" y="28253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>
            <a:extLst>
              <a:ext uri="{FF2B5EF4-FFF2-40B4-BE49-F238E27FC236}">
                <a16:creationId xmlns:a16="http://schemas.microsoft.com/office/drawing/2014/main" id="{751673EB-6B76-97E0-C4B1-B396A355AA26}"/>
              </a:ext>
            </a:extLst>
          </p:cNvPr>
          <p:cNvCxnSpPr>
            <a:stCxn id="624" idx="3"/>
            <a:endCxn id="628" idx="1"/>
          </p:cNvCxnSpPr>
          <p:nvPr/>
        </p:nvCxnSpPr>
        <p:spPr>
          <a:xfrm>
            <a:off x="2040700" y="28253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20961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8C7B8-CA7B-B482-A906-D408C5BA3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84B4ADF7-1E2B-0816-FB22-F8DAB9F54BB5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126" b="518"/>
          <a:stretch>
            <a:fillRect/>
          </a:stretch>
        </p:blipFill>
        <p:spPr>
          <a:xfrm>
            <a:off x="0" y="-335280"/>
            <a:ext cx="9144000" cy="5791200"/>
          </a:xfrm>
        </p:spPr>
      </p:pic>
    </p:spTree>
    <p:extLst>
      <p:ext uri="{BB962C8B-B14F-4D97-AF65-F5344CB8AC3E}">
        <p14:creationId xmlns:p14="http://schemas.microsoft.com/office/powerpoint/2010/main" val="152279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/>
          <p:cNvSpPr txBox="1">
            <a:spLocks noGrp="1"/>
          </p:cNvSpPr>
          <p:nvPr>
            <p:ph type="title"/>
          </p:nvPr>
        </p:nvSpPr>
        <p:spPr>
          <a:xfrm>
            <a:off x="1644450" y="91806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F542A-4453-9664-F842-203B6C635DC7}"/>
              </a:ext>
            </a:extLst>
          </p:cNvPr>
          <p:cNvSpPr txBox="1"/>
          <p:nvPr/>
        </p:nvSpPr>
        <p:spPr>
          <a:xfrm>
            <a:off x="1352550" y="1910030"/>
            <a:ext cx="6438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We followed 6 steps to build a machine learning project to predict fitness. We prepared the data, trained multiple models, and evaluated them. Among all models, </a:t>
            </a:r>
            <a:r>
              <a:rPr lang="en-US" sz="1600" b="1" dirty="0"/>
              <a:t>Naive Bayes achieved the best accuracy</a:t>
            </a:r>
            <a:r>
              <a:rPr lang="en-US" sz="1600" dirty="0"/>
              <a:t> for our dataset, showing that simple probabilistic models can work very well.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A57D67E6-0E9C-9C91-9495-78D5B14D4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3">
            <a:extLst>
              <a:ext uri="{FF2B5EF4-FFF2-40B4-BE49-F238E27FC236}">
                <a16:creationId xmlns:a16="http://schemas.microsoft.com/office/drawing/2014/main" id="{D9EA4B8D-B016-663A-1FC7-886384F87B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4450" y="1733400"/>
            <a:ext cx="58551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795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title"/>
          </p:nvPr>
        </p:nvSpPr>
        <p:spPr>
          <a:xfrm>
            <a:off x="1216474" y="1977149"/>
            <a:ext cx="7035428" cy="18142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Define the problem and assemble the dataset</a:t>
            </a:r>
          </a:p>
        </p:txBody>
      </p:sp>
      <p:sp>
        <p:nvSpPr>
          <p:cNvPr id="331" name="Google Shape;331;p36"/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Define the problem and assemble the dataset</a:t>
            </a:r>
            <a:endParaRPr dirty="0"/>
          </a:p>
        </p:txBody>
      </p:sp>
      <p:sp>
        <p:nvSpPr>
          <p:cNvPr id="646" name="Google Shape;646;p52"/>
          <p:cNvSpPr txBox="1">
            <a:spLocks noGrp="1"/>
          </p:cNvSpPr>
          <p:nvPr>
            <p:ph type="subTitle" idx="1"/>
          </p:nvPr>
        </p:nvSpPr>
        <p:spPr>
          <a:xfrm>
            <a:off x="4651268" y="1736553"/>
            <a:ext cx="3772800" cy="27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4325" lvl="0" indent="-304800"/>
            <a:r>
              <a:rPr lang="en-US" dirty="0"/>
              <a:t>Synthetic dataset from Kaggle</a:t>
            </a:r>
          </a:p>
          <a:p>
            <a:pPr marL="314325" lvl="0" indent="-304800"/>
            <a:r>
              <a:rPr lang="en-US" b="1" dirty="0"/>
              <a:t>Features:</a:t>
            </a:r>
            <a:r>
              <a:rPr lang="en-US" dirty="0"/>
              <a:t> Age, Height, Weight, Gender, Exercise Duration, Heart Rate</a:t>
            </a:r>
            <a:br>
              <a:rPr lang="en-US" dirty="0"/>
            </a:br>
            <a:r>
              <a:rPr lang="en-US" b="1" dirty="0"/>
              <a:t>Target:</a:t>
            </a:r>
            <a:r>
              <a:rPr lang="en-US" dirty="0"/>
              <a:t> </a:t>
            </a:r>
            <a:r>
              <a:rPr lang="en-US" dirty="0" err="1"/>
              <a:t>is_fit</a:t>
            </a:r>
            <a:r>
              <a:rPr lang="en-US" dirty="0"/>
              <a:t> (0 = Not Fit, 1 = Fit)</a:t>
            </a:r>
          </a:p>
        </p:txBody>
      </p:sp>
      <p:sp>
        <p:nvSpPr>
          <p:cNvPr id="647" name="Google Shape;647;p52"/>
          <p:cNvSpPr txBox="1">
            <a:spLocks noGrp="1"/>
          </p:cNvSpPr>
          <p:nvPr>
            <p:ph type="subTitle" idx="2"/>
          </p:nvPr>
        </p:nvSpPr>
        <p:spPr>
          <a:xfrm>
            <a:off x="720000" y="1925443"/>
            <a:ext cx="3772800" cy="2547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7175" lvl="0" indent="-304800"/>
            <a:r>
              <a:rPr lang="en-US" dirty="0"/>
              <a:t>Goal: Predict whether a person is </a:t>
            </a:r>
            <a:r>
              <a:rPr lang="en-US" b="1" dirty="0"/>
              <a:t>Fit</a:t>
            </a:r>
            <a:r>
              <a:rPr lang="en-US" dirty="0"/>
              <a:t> or </a:t>
            </a:r>
            <a:r>
              <a:rPr lang="en-US" b="1" dirty="0"/>
              <a:t>Not Fit</a:t>
            </a:r>
          </a:p>
          <a:p>
            <a:pPr marL="257175" lvl="0" indent="-304800"/>
            <a:endParaRPr lang="en-US" b="1" dirty="0"/>
          </a:p>
          <a:p>
            <a:pPr marL="257175" lvl="0" indent="-304800"/>
            <a:r>
              <a:rPr lang="en-US" dirty="0"/>
              <a:t>Problem type: </a:t>
            </a:r>
            <a:r>
              <a:rPr lang="en-US" b="1" dirty="0"/>
              <a:t>Binary Classification</a:t>
            </a:r>
            <a:endParaRPr dirty="0"/>
          </a:p>
        </p:txBody>
      </p:sp>
      <p:sp>
        <p:nvSpPr>
          <p:cNvPr id="648" name="Google Shape;648;p52"/>
          <p:cNvSpPr txBox="1">
            <a:spLocks noGrp="1"/>
          </p:cNvSpPr>
          <p:nvPr>
            <p:ph type="subTitle" idx="3"/>
          </p:nvPr>
        </p:nvSpPr>
        <p:spPr>
          <a:xfrm>
            <a:off x="720000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Define the problem</a:t>
            </a:r>
            <a:endParaRPr dirty="0"/>
          </a:p>
        </p:txBody>
      </p:sp>
      <p:sp>
        <p:nvSpPr>
          <p:cNvPr id="649" name="Google Shape;649;p52"/>
          <p:cNvSpPr txBox="1">
            <a:spLocks noGrp="1"/>
          </p:cNvSpPr>
          <p:nvPr>
            <p:ph type="subTitle" idx="4"/>
          </p:nvPr>
        </p:nvSpPr>
        <p:spPr>
          <a:xfrm>
            <a:off x="4651268" y="1451250"/>
            <a:ext cx="3772800" cy="36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assemble the dataset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F366D8A-EED9-1F95-9119-7D11990EC72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557" t="367" r="3534" b="6468"/>
          <a:stretch>
            <a:fillRect/>
          </a:stretch>
        </p:blipFill>
        <p:spPr>
          <a:xfrm>
            <a:off x="0" y="263447"/>
            <a:ext cx="9144000" cy="4616605"/>
          </a:xfrm>
        </p:spPr>
      </p:pic>
    </p:spTree>
    <p:extLst>
      <p:ext uri="{BB962C8B-B14F-4D97-AF65-F5344CB8AC3E}">
        <p14:creationId xmlns:p14="http://schemas.microsoft.com/office/powerpoint/2010/main" val="421854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>
          <a:extLst>
            <a:ext uri="{FF2B5EF4-FFF2-40B4-BE49-F238E27FC236}">
              <a16:creationId xmlns:a16="http://schemas.microsoft.com/office/drawing/2014/main" id="{090BF1B7-0C01-2DE9-2B0B-97914283C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>
            <a:extLst>
              <a:ext uri="{FF2B5EF4-FFF2-40B4-BE49-F238E27FC236}">
                <a16:creationId xmlns:a16="http://schemas.microsoft.com/office/drawing/2014/main" id="{18183147-E4B9-9FD5-7C21-FBCC464A23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54286" y="2099682"/>
            <a:ext cx="7035428" cy="944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A model that overfits</a:t>
            </a:r>
          </a:p>
        </p:txBody>
      </p:sp>
      <p:sp>
        <p:nvSpPr>
          <p:cNvPr id="331" name="Google Shape;331;p36">
            <a:extLst>
              <a:ext uri="{FF2B5EF4-FFF2-40B4-BE49-F238E27FC236}">
                <a16:creationId xmlns:a16="http://schemas.microsoft.com/office/drawing/2014/main" id="{6CBAE3D6-4E99-802F-CFA5-0B9EF812A71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533550"/>
            <a:ext cx="824400" cy="70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143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A467-D063-7575-E7A6-978A719A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model that overfits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BCF3F-D575-E08D-C5CF-4C3F9DD2B1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800" indent="0">
              <a:buNone/>
            </a:pPr>
            <a:r>
              <a:rPr lang="en-US" dirty="0"/>
              <a:t>Overfitting happens when a model </a:t>
            </a:r>
            <a:r>
              <a:rPr lang="en-US" b="1" dirty="0"/>
              <a:t>memorizes the training data</a:t>
            </a:r>
            <a:r>
              <a:rPr lang="en-US" dirty="0"/>
              <a:t> instead of learning general patterns.</a:t>
            </a:r>
          </a:p>
          <a:p>
            <a:pPr marL="177800" indent="0">
              <a:buNone/>
            </a:pPr>
            <a:endParaRPr lang="en-US" dirty="0"/>
          </a:p>
          <a:p>
            <a:r>
              <a:rPr lang="en-US" dirty="0"/>
              <a:t>In our project, the first model showed:</a:t>
            </a:r>
          </a:p>
          <a:p>
            <a:pPr lvl="1"/>
            <a:r>
              <a:rPr lang="en-US" b="1" dirty="0"/>
              <a:t>Very high accuracy on training data</a:t>
            </a:r>
            <a:endParaRPr lang="en-US" dirty="0"/>
          </a:p>
          <a:p>
            <a:pPr lvl="1"/>
            <a:r>
              <a:rPr lang="en-US" b="1" dirty="0"/>
              <a:t>Much lower accuracy on test data</a:t>
            </a:r>
            <a:endParaRPr lang="en-US" dirty="0"/>
          </a:p>
          <a:p>
            <a:endParaRPr lang="en-US" dirty="0"/>
          </a:p>
          <a:p>
            <a:r>
              <a:rPr lang="en-US" dirty="0"/>
              <a:t>Overfitting is a common problem in ML and requires solutions such as regularization, cross-validation, or simpler models.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71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25F7-F8FE-7327-CD4C-6A897A9F1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2A1EA2-ABA6-EB0C-3CCE-BD348971E00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882" t="2272" r="1543" b="1847"/>
          <a:stretch>
            <a:fillRect/>
          </a:stretch>
        </p:blipFill>
        <p:spPr>
          <a:xfrm>
            <a:off x="0" y="0"/>
            <a:ext cx="9144000" cy="5143500"/>
          </a:xfrm>
        </p:spPr>
      </p:pic>
    </p:spTree>
    <p:extLst>
      <p:ext uri="{BB962C8B-B14F-4D97-AF65-F5344CB8AC3E}">
        <p14:creationId xmlns:p14="http://schemas.microsoft.com/office/powerpoint/2010/main" val="367429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1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How we addressed Overfitting</a:t>
            </a:r>
            <a:endParaRPr dirty="0"/>
          </a:p>
        </p:txBody>
      </p:sp>
      <p:sp>
        <p:nvSpPr>
          <p:cNvPr id="620" name="Google Shape;620;p51"/>
          <p:cNvSpPr txBox="1"/>
          <p:nvPr/>
        </p:nvSpPr>
        <p:spPr>
          <a:xfrm>
            <a:off x="5098326" y="120775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Logistic Regression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5094378" y="2051967"/>
            <a:ext cx="3332400" cy="7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Decision Tree, Random Forest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5094375" y="2898883"/>
            <a:ext cx="3332400" cy="6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Train/Test split to check generalization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5098326" y="3738900"/>
            <a:ext cx="3332400" cy="7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improved stability and avoided feature dominance</a:t>
            </a:r>
            <a:endParaRPr dirty="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665800" y="2586275"/>
            <a:ext cx="13749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rPr>
              <a:t>Solutions</a:t>
            </a:r>
            <a:endParaRPr sz="1900" dirty="0">
              <a:solidFill>
                <a:schemeClr val="dk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5" name="Google Shape;625;p51"/>
          <p:cNvSpPr txBox="1"/>
          <p:nvPr/>
        </p:nvSpPr>
        <p:spPr>
          <a:xfrm>
            <a:off x="2884875" y="132264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Used simpler models</a:t>
            </a:r>
            <a:endParaRPr b="1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6" name="Google Shape;626;p51"/>
          <p:cNvSpPr txBox="1"/>
          <p:nvPr/>
        </p:nvSpPr>
        <p:spPr>
          <a:xfrm>
            <a:off x="2884875" y="216636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bg1"/>
                </a:solidFill>
              </a:rPr>
              <a:t>Tried tree-based models</a:t>
            </a:r>
            <a:endParaRPr sz="1200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7" name="Google Shape;627;p51"/>
          <p:cNvSpPr txBox="1"/>
          <p:nvPr/>
        </p:nvSpPr>
        <p:spPr>
          <a:xfrm>
            <a:off x="2884875" y="3010078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bg1"/>
                </a:solidFill>
              </a:rPr>
              <a:t>Applied proper evaluation protocol</a:t>
            </a:r>
            <a:endParaRPr sz="1200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sp>
        <p:nvSpPr>
          <p:cNvPr id="628" name="Google Shape;628;p51"/>
          <p:cNvSpPr txBox="1"/>
          <p:nvPr/>
        </p:nvSpPr>
        <p:spPr>
          <a:xfrm>
            <a:off x="2884875" y="3853793"/>
            <a:ext cx="2163600" cy="4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sz="1200" b="1" dirty="0">
                <a:solidFill>
                  <a:schemeClr val="bg1"/>
                </a:solidFill>
              </a:rPr>
              <a:t>Used scaling and preprocessing</a:t>
            </a:r>
            <a:endParaRPr sz="1200" dirty="0">
              <a:solidFill>
                <a:schemeClr val="bg1"/>
              </a:solidFill>
              <a:latin typeface="Figtree Black"/>
              <a:ea typeface="Figtree Black"/>
              <a:cs typeface="Figtree Black"/>
              <a:sym typeface="Figtree Black"/>
            </a:endParaRPr>
          </a:p>
        </p:txBody>
      </p:sp>
      <p:cxnSp>
        <p:nvCxnSpPr>
          <p:cNvPr id="629" name="Google Shape;629;p51"/>
          <p:cNvCxnSpPr>
            <a:stCxn id="624" idx="3"/>
            <a:endCxn id="625" idx="1"/>
          </p:cNvCxnSpPr>
          <p:nvPr/>
        </p:nvCxnSpPr>
        <p:spPr>
          <a:xfrm rot="10800000" flipH="1">
            <a:off x="2040700" y="15596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/>
          <p:cNvCxnSpPr>
            <a:stCxn id="624" idx="3"/>
            <a:endCxn id="626" idx="1"/>
          </p:cNvCxnSpPr>
          <p:nvPr/>
        </p:nvCxnSpPr>
        <p:spPr>
          <a:xfrm rot="10800000" flipH="1">
            <a:off x="2040700" y="24035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/>
          <p:cNvCxnSpPr>
            <a:stCxn id="624" idx="3"/>
            <a:endCxn id="627" idx="1"/>
          </p:cNvCxnSpPr>
          <p:nvPr/>
        </p:nvCxnSpPr>
        <p:spPr>
          <a:xfrm>
            <a:off x="2040700" y="2825375"/>
            <a:ext cx="844200" cy="4218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2" name="Google Shape;632;p51"/>
          <p:cNvCxnSpPr>
            <a:stCxn id="624" idx="3"/>
            <a:endCxn id="628" idx="1"/>
          </p:cNvCxnSpPr>
          <p:nvPr/>
        </p:nvCxnSpPr>
        <p:spPr>
          <a:xfrm>
            <a:off x="2040700" y="2825375"/>
            <a:ext cx="844200" cy="12657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842</Words>
  <Application>Microsoft Office PowerPoint</Application>
  <PresentationFormat>On-screen Show (16:9)</PresentationFormat>
  <Paragraphs>99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Hanken Grotesk</vt:lpstr>
      <vt:lpstr>Lato</vt:lpstr>
      <vt:lpstr>Figtree Black</vt:lpstr>
      <vt:lpstr>Elegant Black &amp; White Thesis Defense by Slidesgo</vt:lpstr>
      <vt:lpstr>Fitness Classification with Machine Learning</vt:lpstr>
      <vt:lpstr>ML Workflow</vt:lpstr>
      <vt:lpstr>Define the problem and assemble the dataset</vt:lpstr>
      <vt:lpstr>Define the problem and assemble the dataset</vt:lpstr>
      <vt:lpstr>PowerPoint Presentation</vt:lpstr>
      <vt:lpstr>A model that overfits</vt:lpstr>
      <vt:lpstr>A model that overfits </vt:lpstr>
      <vt:lpstr>PowerPoint Presentation</vt:lpstr>
      <vt:lpstr>How we addressed Overfitting</vt:lpstr>
      <vt:lpstr>Measure of success</vt:lpstr>
      <vt:lpstr>Measure of success </vt:lpstr>
      <vt:lpstr>PowerPoint Presentation</vt:lpstr>
      <vt:lpstr>Evaluation protocol</vt:lpstr>
      <vt:lpstr>Evaluation protocol</vt:lpstr>
      <vt:lpstr>We applied an 80/20 train-test split to ensure fair evaluation. The training set is used to build the model, while the test set is kept unseen to measure generalization. </vt:lpstr>
      <vt:lpstr>Data preparation </vt:lpstr>
      <vt:lpstr>Data preparation </vt:lpstr>
      <vt:lpstr>PowerPoint Presentation</vt:lpstr>
      <vt:lpstr>A model that does better than a baseline</vt:lpstr>
      <vt:lpstr>A model that does better than a baseline</vt:lpstr>
      <vt:lpstr>Models Better than Baseline</vt:lpstr>
      <vt:lpstr>PowerPoint Presentation</vt:lpstr>
      <vt:lpstr>Conclusion 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Lenovo</cp:lastModifiedBy>
  <cp:revision>2</cp:revision>
  <dcterms:modified xsi:type="dcterms:W3CDTF">2025-09-18T17:06:51Z</dcterms:modified>
</cp:coreProperties>
</file>