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9" r:id="rId23"/>
    <p:sldId id="260" r:id="rId2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0" d="100"/>
          <a:sy n="90" d="100"/>
        </p:scale>
        <p:origin x="6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3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2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2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0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7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1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0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5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0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33918" y="368135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2-3 Trees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203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(8)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6590872" y="190413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6865705" y="2099772"/>
            <a:ext cx="117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742200" y="571066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8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86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(8)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742200" y="571066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470990" y="2005592"/>
            <a:ext cx="516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9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(3)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742200" y="571066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321249" y="2011627"/>
            <a:ext cx="815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3 5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1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742200" y="571066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163024" y="2011627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2 3 5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BDD3FB-CDF0-1F9C-040B-972FB37BE537}"/>
              </a:ext>
            </a:extLst>
          </p:cNvPr>
          <p:cNvSpPr txBox="1"/>
          <p:nvPr/>
        </p:nvSpPr>
        <p:spPr>
          <a:xfrm>
            <a:off x="2959997" y="2113000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Split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6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823110" y="556505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163024" y="2011627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2 5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0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823110" y="556505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163024" y="2011627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624646" y="180995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783366" y="1952894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 </a:t>
            </a:r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7A701-F5DD-CD63-7E60-228FB74AC7F6}"/>
              </a:ext>
            </a:extLst>
          </p:cNvPr>
          <p:cNvCxnSpPr>
            <a:stCxn id="10" idx="4"/>
          </p:cNvCxnSpPr>
          <p:nvPr/>
        </p:nvCxnSpPr>
        <p:spPr>
          <a:xfrm>
            <a:off x="7315200" y="1351476"/>
            <a:ext cx="0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2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(4)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823110" y="556505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163024" y="2011627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624646" y="180995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783366" y="1952894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4 5  </a:t>
            </a:r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7A701-F5DD-CD63-7E60-228FB74AC7F6}"/>
              </a:ext>
            </a:extLst>
          </p:cNvPr>
          <p:cNvCxnSpPr>
            <a:stCxn id="10" idx="4"/>
          </p:cNvCxnSpPr>
          <p:nvPr/>
        </p:nvCxnSpPr>
        <p:spPr>
          <a:xfrm>
            <a:off x="7315200" y="1351476"/>
            <a:ext cx="0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1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(7)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823110" y="556505"/>
            <a:ext cx="98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163024" y="2011627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624646" y="180995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783366" y="1952894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4 5 7   </a:t>
            </a:r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7A701-F5DD-CD63-7E60-228FB74AC7F6}"/>
              </a:ext>
            </a:extLst>
          </p:cNvPr>
          <p:cNvCxnSpPr>
            <a:stCxn id="10" idx="4"/>
          </p:cNvCxnSpPr>
          <p:nvPr/>
        </p:nvCxnSpPr>
        <p:spPr>
          <a:xfrm>
            <a:off x="7315200" y="1351476"/>
            <a:ext cx="0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0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(7)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8176946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8578922" y="2005592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723878" y="537461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3 5 8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5004800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5163024" y="2011627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19DA4-7D6A-2327-FD5A-18FEFE52D43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7265" y="1208538"/>
            <a:ext cx="81575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E6C0FF-20DE-9B5D-EB2A-FF644120C1D8}"/>
              </a:ext>
            </a:extLst>
          </p:cNvPr>
          <p:cNvCxnSpPr>
            <a:stCxn id="10" idx="5"/>
          </p:cNvCxnSpPr>
          <p:nvPr/>
        </p:nvCxnSpPr>
        <p:spPr>
          <a:xfrm>
            <a:off x="7827377" y="1208538"/>
            <a:ext cx="885108" cy="60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624646" y="180995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783366" y="1952894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4 7  </a:t>
            </a:r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47A701-F5DD-CD63-7E60-228FB74AC7F6}"/>
              </a:ext>
            </a:extLst>
          </p:cNvPr>
          <p:cNvCxnSpPr>
            <a:stCxn id="10" idx="4"/>
          </p:cNvCxnSpPr>
          <p:nvPr/>
        </p:nvCxnSpPr>
        <p:spPr>
          <a:xfrm>
            <a:off x="7315200" y="1351476"/>
            <a:ext cx="0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6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(7)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9816958" y="180995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10284432" y="1965580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6590872" y="37543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6723878" y="537461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3 5 8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4253572" y="1809954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4412934" y="2005588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104753" y="180995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262977" y="1974246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  </a:t>
            </a:r>
            <a:endParaRPr lang="en-US" sz="3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F77ABC-B2E7-A092-5724-39EA9D90C23A}"/>
              </a:ext>
            </a:extLst>
          </p:cNvPr>
          <p:cNvSpPr/>
          <p:nvPr/>
        </p:nvSpPr>
        <p:spPr>
          <a:xfrm>
            <a:off x="7960855" y="1809955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EB0B8-037D-2E0F-F8E0-044C25726DF2}"/>
              </a:ext>
            </a:extLst>
          </p:cNvPr>
          <p:cNvSpPr txBox="1"/>
          <p:nvPr/>
        </p:nvSpPr>
        <p:spPr>
          <a:xfrm>
            <a:off x="8146381" y="1974245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7  </a:t>
            </a:r>
            <a:endParaRPr lang="en-US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BD6D55-0CD7-4A86-4F93-57FE5A793B8A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6829081" y="1351476"/>
            <a:ext cx="486119" cy="45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B22857-63EB-34FE-AF55-120BF3740897}"/>
              </a:ext>
            </a:extLst>
          </p:cNvPr>
          <p:cNvCxnSpPr>
            <a:stCxn id="10" idx="4"/>
            <a:endCxn id="16" idx="1"/>
          </p:cNvCxnSpPr>
          <p:nvPr/>
        </p:nvCxnSpPr>
        <p:spPr>
          <a:xfrm>
            <a:off x="7315200" y="1351476"/>
            <a:ext cx="857806" cy="601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FD2FD7-A9A5-C2DF-E0A2-D64B517900F5}"/>
              </a:ext>
            </a:extLst>
          </p:cNvPr>
          <p:cNvCxnSpPr>
            <a:stCxn id="10" idx="4"/>
          </p:cNvCxnSpPr>
          <p:nvPr/>
        </p:nvCxnSpPr>
        <p:spPr>
          <a:xfrm flipH="1">
            <a:off x="5198724" y="1351476"/>
            <a:ext cx="2116476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5970F7-0426-BB94-2B31-B8F3E612EA7F}"/>
              </a:ext>
            </a:extLst>
          </p:cNvPr>
          <p:cNvCxnSpPr>
            <a:stCxn id="10" idx="4"/>
          </p:cNvCxnSpPr>
          <p:nvPr/>
        </p:nvCxnSpPr>
        <p:spPr>
          <a:xfrm>
            <a:off x="7315200" y="1351476"/>
            <a:ext cx="2969232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2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473523"/>
            <a:ext cx="6934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Definition and Importance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858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19325" y="3827502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62149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are 2-3 Trees?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425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2-3 trees are balanced search trees that store multiple keys in each node, providing efficient search operations.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8583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84758" y="382750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862149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Balanced Search Trees Matter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6897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2-3 trees maintain balance through their structure, ensuring guaranteed height and optimal performance in searches.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(7)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10301293" y="33874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10768767" y="3610455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7075207" y="1952893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7208213" y="2083020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4737907" y="338741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4896131" y="3583053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589088" y="3387418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752234" y="3592844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  </a:t>
            </a:r>
            <a:endParaRPr lang="en-US" sz="3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F77ABC-B2E7-A092-5724-39EA9D90C23A}"/>
              </a:ext>
            </a:extLst>
          </p:cNvPr>
          <p:cNvSpPr/>
          <p:nvPr/>
        </p:nvSpPr>
        <p:spPr>
          <a:xfrm>
            <a:off x="8445190" y="3387417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EB0B8-037D-2E0F-F8E0-044C25726DF2}"/>
              </a:ext>
            </a:extLst>
          </p:cNvPr>
          <p:cNvSpPr txBox="1"/>
          <p:nvPr/>
        </p:nvSpPr>
        <p:spPr>
          <a:xfrm>
            <a:off x="8603415" y="3616550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7  </a:t>
            </a:r>
            <a:endParaRPr lang="en-US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BD6D55-0CD7-4A86-4F93-57FE5A793B8A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 flipH="1">
            <a:off x="7313416" y="2928938"/>
            <a:ext cx="486119" cy="458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B22857-63EB-34FE-AF55-120BF3740897}"/>
              </a:ext>
            </a:extLst>
          </p:cNvPr>
          <p:cNvCxnSpPr>
            <a:stCxn id="10" idx="4"/>
            <a:endCxn id="16" idx="1"/>
          </p:cNvCxnSpPr>
          <p:nvPr/>
        </p:nvCxnSpPr>
        <p:spPr>
          <a:xfrm>
            <a:off x="7799535" y="2928938"/>
            <a:ext cx="857806" cy="601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FD2FD7-A9A5-C2DF-E0A2-D64B517900F5}"/>
              </a:ext>
            </a:extLst>
          </p:cNvPr>
          <p:cNvCxnSpPr>
            <a:stCxn id="10" idx="4"/>
          </p:cNvCxnSpPr>
          <p:nvPr/>
        </p:nvCxnSpPr>
        <p:spPr>
          <a:xfrm flipH="1">
            <a:off x="5683059" y="2928938"/>
            <a:ext cx="2116476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5970F7-0426-BB94-2B31-B8F3E612EA7F}"/>
              </a:ext>
            </a:extLst>
          </p:cNvPr>
          <p:cNvCxnSpPr>
            <a:stCxn id="10" idx="4"/>
          </p:cNvCxnSpPr>
          <p:nvPr/>
        </p:nvCxnSpPr>
        <p:spPr>
          <a:xfrm>
            <a:off x="7799535" y="2928938"/>
            <a:ext cx="2969232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57BBF79-7FDD-04A5-297F-F41988338F4C}"/>
              </a:ext>
            </a:extLst>
          </p:cNvPr>
          <p:cNvSpPr/>
          <p:nvPr/>
        </p:nvSpPr>
        <p:spPr>
          <a:xfrm>
            <a:off x="7075207" y="705681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13D6E-AADF-6591-B79B-3CD18B303F7A}"/>
              </a:ext>
            </a:extLst>
          </p:cNvPr>
          <p:cNvSpPr txBox="1"/>
          <p:nvPr/>
        </p:nvSpPr>
        <p:spPr>
          <a:xfrm>
            <a:off x="7208213" y="932679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99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10301293" y="33874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10768767" y="3610455"/>
            <a:ext cx="51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 9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7C980-D3EC-2F8C-4587-DBB29368301B}"/>
              </a:ext>
            </a:extLst>
          </p:cNvPr>
          <p:cNvSpPr/>
          <p:nvPr/>
        </p:nvSpPr>
        <p:spPr>
          <a:xfrm>
            <a:off x="9113064" y="1952893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42C2C-DA47-D7F6-6FAE-21127354AACC}"/>
              </a:ext>
            </a:extLst>
          </p:cNvPr>
          <p:cNvSpPr txBox="1"/>
          <p:nvPr/>
        </p:nvSpPr>
        <p:spPr>
          <a:xfrm>
            <a:off x="9247366" y="2143211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8 </a:t>
            </a:r>
            <a:endParaRPr lang="en-US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A9731-A4FF-B4A1-51BB-39DD98B8AC3C}"/>
              </a:ext>
            </a:extLst>
          </p:cNvPr>
          <p:cNvSpPr/>
          <p:nvPr/>
        </p:nvSpPr>
        <p:spPr>
          <a:xfrm>
            <a:off x="3871763" y="3387415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0B773-DB70-772E-9353-963566133E44}"/>
              </a:ext>
            </a:extLst>
          </p:cNvPr>
          <p:cNvSpPr txBox="1"/>
          <p:nvPr/>
        </p:nvSpPr>
        <p:spPr>
          <a:xfrm>
            <a:off x="4059569" y="3583049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  </a:t>
            </a:r>
            <a:endParaRPr lang="en-US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FAB3B5-9AAC-4033-FA89-598FAB6DE99F}"/>
              </a:ext>
            </a:extLst>
          </p:cNvPr>
          <p:cNvSpPr/>
          <p:nvPr/>
        </p:nvSpPr>
        <p:spPr>
          <a:xfrm>
            <a:off x="6029089" y="3387416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B1B95-4BA1-02C4-2AAE-B82BED18DE4E}"/>
              </a:ext>
            </a:extLst>
          </p:cNvPr>
          <p:cNvSpPr txBox="1"/>
          <p:nvPr/>
        </p:nvSpPr>
        <p:spPr>
          <a:xfrm>
            <a:off x="6228729" y="3640890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  </a:t>
            </a:r>
            <a:endParaRPr lang="en-US" sz="3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F77ABC-B2E7-A092-5724-39EA9D90C23A}"/>
              </a:ext>
            </a:extLst>
          </p:cNvPr>
          <p:cNvSpPr/>
          <p:nvPr/>
        </p:nvSpPr>
        <p:spPr>
          <a:xfrm>
            <a:off x="8445190" y="3387417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6EB0B8-037D-2E0F-F8E0-044C25726DF2}"/>
              </a:ext>
            </a:extLst>
          </p:cNvPr>
          <p:cNvSpPr txBox="1"/>
          <p:nvPr/>
        </p:nvSpPr>
        <p:spPr>
          <a:xfrm>
            <a:off x="8603415" y="3616550"/>
            <a:ext cx="113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7  </a:t>
            </a:r>
            <a:endParaRPr lang="en-US" sz="3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B22857-63EB-34FE-AF55-120BF3740897}"/>
              </a:ext>
            </a:extLst>
          </p:cNvPr>
          <p:cNvCxnSpPr>
            <a:stCxn id="10" idx="4"/>
            <a:endCxn id="16" idx="1"/>
          </p:cNvCxnSpPr>
          <p:nvPr/>
        </p:nvCxnSpPr>
        <p:spPr>
          <a:xfrm flipH="1">
            <a:off x="8657341" y="2928938"/>
            <a:ext cx="1180051" cy="601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57BBF79-7FDD-04A5-297F-F41988338F4C}"/>
              </a:ext>
            </a:extLst>
          </p:cNvPr>
          <p:cNvSpPr/>
          <p:nvPr/>
        </p:nvSpPr>
        <p:spPr>
          <a:xfrm>
            <a:off x="7233431" y="714527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13D6E-AADF-6591-B79B-3CD18B303F7A}"/>
              </a:ext>
            </a:extLst>
          </p:cNvPr>
          <p:cNvSpPr txBox="1"/>
          <p:nvPr/>
        </p:nvSpPr>
        <p:spPr>
          <a:xfrm>
            <a:off x="7384370" y="924324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 </a:t>
            </a:r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9740A8-2B3A-906F-900E-B12D16BFF28F}"/>
              </a:ext>
            </a:extLst>
          </p:cNvPr>
          <p:cNvSpPr/>
          <p:nvPr/>
        </p:nvSpPr>
        <p:spPr>
          <a:xfrm>
            <a:off x="5392184" y="1952892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FF757-5B15-B8FE-4B9A-473DCB38CDB5}"/>
              </a:ext>
            </a:extLst>
          </p:cNvPr>
          <p:cNvSpPr txBox="1"/>
          <p:nvPr/>
        </p:nvSpPr>
        <p:spPr>
          <a:xfrm>
            <a:off x="5525190" y="2120287"/>
            <a:ext cx="1182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 </a:t>
            </a:r>
            <a:endParaRPr lang="en-US" sz="3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1CE3FF-8F33-B054-7DFF-42B34F99C9DA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5008122" y="2928937"/>
            <a:ext cx="1108390" cy="528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F7BBAA-66E3-91A7-4290-85CBF62AA649}"/>
              </a:ext>
            </a:extLst>
          </p:cNvPr>
          <p:cNvCxnSpPr>
            <a:stCxn id="15" idx="4"/>
            <a:endCxn id="12" idx="0"/>
          </p:cNvCxnSpPr>
          <p:nvPr/>
        </p:nvCxnSpPr>
        <p:spPr>
          <a:xfrm>
            <a:off x="6116512" y="2928937"/>
            <a:ext cx="636905" cy="45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6449F1-748D-CCAA-BD1D-E0B4C37B3522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6434964" y="1690572"/>
            <a:ext cx="1522795" cy="291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526E3D-62F4-1442-70D8-F2CBF058D4A2}"/>
              </a:ext>
            </a:extLst>
          </p:cNvPr>
          <p:cNvCxnSpPr>
            <a:stCxn id="17" idx="4"/>
          </p:cNvCxnSpPr>
          <p:nvPr/>
        </p:nvCxnSpPr>
        <p:spPr>
          <a:xfrm>
            <a:off x="7957759" y="1690572"/>
            <a:ext cx="1936087" cy="27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8020F3-2C22-66CF-4D9F-1278A8D4B719}"/>
              </a:ext>
            </a:extLst>
          </p:cNvPr>
          <p:cNvCxnSpPr>
            <a:stCxn id="10" idx="4"/>
          </p:cNvCxnSpPr>
          <p:nvPr/>
        </p:nvCxnSpPr>
        <p:spPr>
          <a:xfrm>
            <a:off x="9837392" y="2928938"/>
            <a:ext cx="931375" cy="45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7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CFBD8-9A19-96E1-709C-2F14AC6BDE4E}"/>
              </a:ext>
            </a:extLst>
          </p:cNvPr>
          <p:cNvSpPr txBox="1"/>
          <p:nvPr/>
        </p:nvSpPr>
        <p:spPr>
          <a:xfrm>
            <a:off x="-776536" y="977956"/>
            <a:ext cx="82090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 Complexity</a:t>
            </a:r>
            <a:endParaRPr lang="en-US" sz="4400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64FAB1-5821-C1C0-F788-05D6776426DF}"/>
              </a:ext>
            </a:extLst>
          </p:cNvPr>
          <p:cNvSpPr txBox="1"/>
          <p:nvPr/>
        </p:nvSpPr>
        <p:spPr>
          <a:xfrm>
            <a:off x="1467292" y="2411627"/>
            <a:ext cx="1275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E868FC-DB17-0EA0-F852-B7916BB90D6C}"/>
              </a:ext>
            </a:extLst>
          </p:cNvPr>
          <p:cNvSpPr txBox="1"/>
          <p:nvPr/>
        </p:nvSpPr>
        <p:spPr>
          <a:xfrm>
            <a:off x="2328530" y="2739744"/>
            <a:ext cx="8527312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the worst case, the insertion process involves traversing the tree from the root to a leaf, and possibly performing splits along the way.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tree has a maximum height of log₂(n), where n is the number of keys.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Therefore, the overall time complexity for insertion is O(log n).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057650" y="4579028"/>
            <a:ext cx="6515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959185" y="1824097"/>
            <a:ext cx="6934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 and Conquer</a:t>
            </a:r>
          </a:p>
        </p:txBody>
      </p:sp>
      <p:sp>
        <p:nvSpPr>
          <p:cNvPr id="5" name="Shape 3"/>
          <p:cNvSpPr/>
          <p:nvPr/>
        </p:nvSpPr>
        <p:spPr>
          <a:xfrm>
            <a:off x="1315760" y="33275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497151" y="3301474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997094" y="3411507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</a:t>
            </a:r>
            <a:r>
              <a:rPr lang="en-US" sz="2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 and Conquer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strategy?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997094" y="438116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 a problem-solving approach that involves transforming the original problem into a different form that is easier to solve. 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36720" y="341150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8195251" y="341624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795670" y="3420427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r>
              <a:rPr lang="en-US" sz="20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can we apply Transform and Conquer strategy using 2-3 Trees?</a:t>
            </a:r>
          </a:p>
        </p:txBody>
      </p:sp>
      <p:sp>
        <p:nvSpPr>
          <p:cNvPr id="12" name="Text 10"/>
          <p:cNvSpPr/>
          <p:nvPr/>
        </p:nvSpPr>
        <p:spPr>
          <a:xfrm>
            <a:off x="8795670" y="4342567"/>
            <a:ext cx="4444008" cy="1811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original problem is maintaining a balanced search structure, and I will use the Transform and conquer strategy by transforming the tree structure to achieve a balanced tree using 2-3 Trees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649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A5EE9-8E14-EDCB-E6DF-D45BCD4689E9}"/>
              </a:ext>
            </a:extLst>
          </p:cNvPr>
          <p:cNvSpPr txBox="1"/>
          <p:nvPr/>
        </p:nvSpPr>
        <p:spPr>
          <a:xfrm>
            <a:off x="3210674" y="3359649"/>
            <a:ext cx="82090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Construction and Insertion</a:t>
            </a:r>
            <a:endParaRPr lang="en-US" sz="4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(9)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6590872" y="6678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7140539" y="863454"/>
            <a:ext cx="29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820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(9)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6590872" y="6678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7140539" y="863454"/>
            <a:ext cx="29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9</a:t>
            </a:r>
            <a:endParaRPr lang="en-US" sz="3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BE1C7-99D5-514F-8E80-7F6C36246820}"/>
              </a:ext>
            </a:extLst>
          </p:cNvPr>
          <p:cNvCxnSpPr/>
          <p:nvPr/>
        </p:nvCxnSpPr>
        <p:spPr>
          <a:xfrm flipH="1">
            <a:off x="8260422" y="1160980"/>
            <a:ext cx="17568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BB2E3F-4D2D-8229-E305-3FC4E930BF6B}"/>
              </a:ext>
            </a:extLst>
          </p:cNvPr>
          <p:cNvSpPr txBox="1"/>
          <p:nvPr/>
        </p:nvSpPr>
        <p:spPr>
          <a:xfrm>
            <a:off x="10238197" y="863453"/>
            <a:ext cx="180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Root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2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(5)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6590872" y="6678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6865705" y="863454"/>
            <a:ext cx="89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9 5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55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(5)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6590872" y="6678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6865705" y="863454"/>
            <a:ext cx="898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5 9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7E5C9-05AE-8E19-4968-FAEAB1CA24AF}"/>
              </a:ext>
            </a:extLst>
          </p:cNvPr>
          <p:cNvSpPr txBox="1"/>
          <p:nvPr/>
        </p:nvSpPr>
        <p:spPr>
          <a:xfrm>
            <a:off x="8489022" y="986564"/>
            <a:ext cx="1130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718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  <p:txBody>
          <a:bodyPr/>
          <a:lstStyle/>
          <a:p>
            <a:pPr marL="0" indent="0">
              <a:lnSpc>
                <a:spcPts val="5468"/>
              </a:lnSpc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9C02-ABFE-D496-5201-7C8989A8AB5A}"/>
              </a:ext>
            </a:extLst>
          </p:cNvPr>
          <p:cNvSpPr txBox="1"/>
          <p:nvPr/>
        </p:nvSpPr>
        <p:spPr>
          <a:xfrm>
            <a:off x="1525712" y="3708971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Insert (8)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8695C-8481-47C1-390C-4CA088DED2F7}"/>
              </a:ext>
            </a:extLst>
          </p:cNvPr>
          <p:cNvSpPr/>
          <p:nvPr/>
        </p:nvSpPr>
        <p:spPr>
          <a:xfrm>
            <a:off x="6516384" y="667820"/>
            <a:ext cx="1448656" cy="976045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02D9E-6508-E4E5-F1A7-27D56FA2836F}"/>
              </a:ext>
            </a:extLst>
          </p:cNvPr>
          <p:cNvSpPr txBox="1"/>
          <p:nvPr/>
        </p:nvSpPr>
        <p:spPr>
          <a:xfrm>
            <a:off x="6728288" y="863454"/>
            <a:ext cx="117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5 8 9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0FBA6-E309-40A0-5D7D-D01286C5DD0B}"/>
              </a:ext>
            </a:extLst>
          </p:cNvPr>
          <p:cNvSpPr txBox="1"/>
          <p:nvPr/>
        </p:nvSpPr>
        <p:spPr>
          <a:xfrm>
            <a:off x="8397411" y="863454"/>
            <a:ext cx="16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60A9F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Split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4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380</Words>
  <Application>Microsoft Office PowerPoint</Application>
  <PresentationFormat>Custom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Roboto</vt:lpstr>
      <vt:lpstr>Roboto Slab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</cp:lastModifiedBy>
  <cp:revision>4</cp:revision>
  <dcterms:created xsi:type="dcterms:W3CDTF">2024-01-02T14:11:15Z</dcterms:created>
  <dcterms:modified xsi:type="dcterms:W3CDTF">2024-01-02T20:14:03Z</dcterms:modified>
</cp:coreProperties>
</file>