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74" r:id="rId6"/>
    <p:sldId id="261" r:id="rId7"/>
    <p:sldId id="287" r:id="rId8"/>
    <p:sldId id="305" r:id="rId9"/>
    <p:sldId id="301" r:id="rId10"/>
    <p:sldId id="271" r:id="rId11"/>
    <p:sldId id="285" r:id="rId12"/>
    <p:sldId id="296" r:id="rId13"/>
    <p:sldId id="293" r:id="rId14"/>
    <p:sldId id="292" r:id="rId15"/>
    <p:sldId id="286" r:id="rId16"/>
    <p:sldId id="262" r:id="rId17"/>
    <p:sldId id="269" r:id="rId18"/>
    <p:sldId id="288" r:id="rId19"/>
    <p:sldId id="291" r:id="rId20"/>
    <p:sldId id="298" r:id="rId21"/>
    <p:sldId id="278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E5C"/>
    <a:srgbClr val="38C8AD"/>
    <a:srgbClr val="1AB2D0"/>
    <a:srgbClr val="107082"/>
    <a:srgbClr val="393939"/>
    <a:srgbClr val="404040"/>
    <a:srgbClr val="345F60"/>
    <a:srgbClr val="5CAFB5"/>
    <a:srgbClr val="546F76"/>
    <a:srgbClr val="C5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950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893279918959514E-2"/>
          <c:w val="0.92693749999999997"/>
          <c:h val="0.797954449618046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Signature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21-436F-A7D8-17C8F78359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 of CMD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21-436F-A7D8-17C8F78359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Size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21-436F-A7D8-17C8F78359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PeripheralID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21-436F-A7D8-17C8F78359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DataSize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21-436F-A7D8-17C8F78359A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21-436F-A7D8-17C8F78359A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...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21-436F-A7D8-17C8F78359A2}"/>
              </c:ext>
            </c:extLst>
          </c:dPt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21-436F-A7D8-17C8F7835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9956768"/>
        <c:axId val="-69951328"/>
      </c:barChart>
      <c:catAx>
        <c:axId val="-69956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9951328"/>
        <c:crosses val="autoZero"/>
        <c:auto val="1"/>
        <c:lblAlgn val="ctr"/>
        <c:lblOffset val="100"/>
        <c:noMultiLvlLbl val="0"/>
      </c:catAx>
      <c:valAx>
        <c:axId val="-699513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6995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0.10175</cdr:x>
      <cdr:y>0.60668</cdr:y>
    </cdr:from>
    <cdr:to>
      <cdr:x>0.21582</cdr:x>
      <cdr:y>0.66007</cdr:y>
    </cdr:to>
    <cdr:sp macro="" textlink="">
      <cdr:nvSpPr>
        <cdr:cNvPr id="4" name="TextBox 111"/>
        <cdr:cNvSpPr txBox="1"/>
      </cdr:nvSpPr>
      <cdr:spPr>
        <a:xfrm xmlns:a="http://schemas.openxmlformats.org/drawingml/2006/main">
          <a:off x="1318060" y="3671656"/>
          <a:ext cx="1477528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500" b="1" dirty="0">
              <a:solidFill>
                <a:schemeClr val="bg1"/>
              </a:solidFill>
            </a:rPr>
            <a:t>SIGNATURE</a:t>
          </a:r>
        </a:p>
      </cdr:txBody>
    </cdr:sp>
  </cdr:relSizeAnchor>
  <cdr:relSizeAnchor xmlns:cdr="http://schemas.openxmlformats.org/drawingml/2006/chartDrawing">
    <cdr:from>
      <cdr:x>0.8654</cdr:x>
      <cdr:y>0.86153</cdr:y>
    </cdr:from>
    <cdr:to>
      <cdr:x>0.94354</cdr:x>
      <cdr:y>0.91493</cdr:y>
    </cdr:to>
    <cdr:sp macro="" textlink="">
      <cdr:nvSpPr>
        <cdr:cNvPr id="5" name="TextBox 111"/>
        <cdr:cNvSpPr txBox="1"/>
      </cdr:nvSpPr>
      <cdr:spPr>
        <a:xfrm xmlns:a="http://schemas.openxmlformats.org/drawingml/2006/main">
          <a:off x="11209858" y="5214051"/>
          <a:ext cx="1012213" cy="3231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500" b="1" dirty="0">
              <a:solidFill>
                <a:schemeClr val="bg1"/>
              </a:solidFill>
            </a:rPr>
            <a:t>........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6/25/2020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19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56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50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328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64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31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71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21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2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17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5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6edea84dffc69d2c190c427be484143c.png" TargetMode="External"/><Relationship Id="rId9" Type="http://schemas.openxmlformats.org/officeDocument/2006/relationships/hyperlink" Target="https://github.com/Ahmed-Zoher/HIL-TestBench-Over-Linux-OS-using-RaspberryPi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2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6.wdp"/><Relationship Id="rId5" Type="http://schemas.openxmlformats.org/officeDocument/2006/relationships/image" Target="../media/image46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eg"/><Relationship Id="rId11" Type="http://schemas.openxmlformats.org/officeDocument/2006/relationships/image" Target="../media/image56.jpg"/><Relationship Id="rId5" Type="http://schemas.openxmlformats.org/officeDocument/2006/relationships/image" Target="../media/image50.jpeg"/><Relationship Id="rId10" Type="http://schemas.openxmlformats.org/officeDocument/2006/relationships/image" Target="../media/image55.jpeg"/><Relationship Id="rId4" Type="http://schemas.openxmlformats.org/officeDocument/2006/relationships/image" Target="../media/image49.jpeg"/><Relationship Id="rId9" Type="http://schemas.openxmlformats.org/officeDocument/2006/relationships/image" Target="../media/image54.jp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6edea84dffc69d2c190c427be484143c.png" TargetMode="External"/><Relationship Id="rId9" Type="http://schemas.openxmlformats.org/officeDocument/2006/relationships/hyperlink" Target="https://github.com/Ahmed-Zoher/HIL-TestBench-Over-Linux-OS-using-RaspberryPi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57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4.jpg"/><Relationship Id="rId5" Type="http://schemas.openxmlformats.org/officeDocument/2006/relationships/image" Target="../media/image51.jpeg"/><Relationship Id="rId4" Type="http://schemas.openxmlformats.org/officeDocument/2006/relationships/image" Target="../media/image5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9" b="8219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8755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9896" y="357080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208237"/>
            <a:ext cx="3571782" cy="2387600"/>
          </a:xfrm>
        </p:spPr>
        <p:txBody>
          <a:bodyPr/>
          <a:lstStyle/>
          <a:p>
            <a:r>
              <a:rPr lang="en-US" dirty="0"/>
              <a:t>TEST BENCH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9896" y="5073674"/>
            <a:ext cx="3571782" cy="1219200"/>
          </a:xfrm>
        </p:spPr>
        <p:txBody>
          <a:bodyPr/>
          <a:lstStyle/>
          <a:p>
            <a:r>
              <a:rPr lang="en-US" dirty="0"/>
              <a:t>A new way to test and validate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7" y="831392"/>
            <a:ext cx="11340000" cy="432000"/>
          </a:xfrm>
        </p:spPr>
        <p:txBody>
          <a:bodyPr/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593993" y="2205683"/>
            <a:ext cx="2811618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82176" y="1631450"/>
            <a:ext cx="4348065" cy="4348065"/>
          </a:xfrm>
        </p:spPr>
        <p:txBody>
          <a:bodyPr/>
          <a:lstStyle/>
          <a:p>
            <a:r>
              <a:rPr lang="en-US" dirty="0"/>
              <a:t>Create Services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BE848-3222-4622-8610-FFB9FFFD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22492" y="4156760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6492" y="4294698"/>
            <a:ext cx="2154736" cy="720000"/>
          </a:xfrm>
        </p:spPr>
        <p:txBody>
          <a:bodyPr/>
          <a:lstStyle/>
          <a:p>
            <a:r>
              <a:rPr lang="en-US"/>
              <a:t>Provides </a:t>
            </a:r>
            <a:r>
              <a:rPr lang="en-US" dirty="0"/>
              <a:t>services, their parameters and return values.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64570" y="2205683"/>
            <a:ext cx="2811618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36958" y="1806186"/>
            <a:ext cx="3998591" cy="3998591"/>
          </a:xfrm>
        </p:spPr>
        <p:txBody>
          <a:bodyPr/>
          <a:lstStyle/>
          <a:p>
            <a:r>
              <a:rPr lang="en-US" dirty="0"/>
              <a:t>Implement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D00D-52E6-45D5-93DA-8687991C2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05081" y="4156760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0379" y="4294698"/>
            <a:ext cx="1980000" cy="720000"/>
          </a:xfrm>
        </p:spPr>
        <p:txBody>
          <a:bodyPr/>
          <a:lstStyle/>
          <a:p>
            <a:r>
              <a:rPr lang="en-US" dirty="0"/>
              <a:t>Provides implementation of the methods declared by the services.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8481" y="2308127"/>
            <a:ext cx="3120238" cy="3120238"/>
          </a:xfrm>
        </p:spPr>
        <p:txBody>
          <a:bodyPr/>
          <a:lstStyle/>
          <a:p>
            <a:r>
              <a:rPr lang="en-US" dirty="0"/>
              <a:t>Create Stubs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0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698"/>
            <a:ext cx="1980000" cy="720000"/>
          </a:xfrm>
        </p:spPr>
        <p:txBody>
          <a:bodyPr/>
          <a:lstStyle/>
          <a:p>
            <a:r>
              <a:rPr lang="en-US" dirty="0"/>
              <a:t>Create Local objects that implements same methods as services.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80771" y="2205683"/>
            <a:ext cx="2597043" cy="1440000"/>
          </a:xfrm>
        </p:spPr>
        <p:txBody>
          <a:bodyPr/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 Side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86" y="2649982"/>
            <a:ext cx="665811" cy="5925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75" y="2649981"/>
            <a:ext cx="665811" cy="5925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0" y="2630113"/>
            <a:ext cx="543060" cy="54306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8" y="182906"/>
            <a:ext cx="1551982" cy="6488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2837" y="6274803"/>
            <a:ext cx="37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93939"/>
                </a:solidFill>
              </a:rPr>
              <a:t>* gRPC: (Google Remote Procedure call)</a:t>
            </a:r>
          </a:p>
        </p:txBody>
      </p:sp>
    </p:spTree>
    <p:extLst>
      <p:ext uri="{BB962C8B-B14F-4D97-AF65-F5344CB8AC3E}">
        <p14:creationId xmlns:p14="http://schemas.microsoft.com/office/powerpoint/2010/main" val="41267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337" y="4066088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0337" y="1756317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270" y="2701904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Server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2940" y="312095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996" y="3231747"/>
            <a:ext cx="2493885" cy="720000"/>
          </a:xfrm>
        </p:spPr>
        <p:txBody>
          <a:bodyPr/>
          <a:lstStyle/>
          <a:p>
            <a:r>
              <a:rPr lang="en-US" dirty="0"/>
              <a:t>Run a gRPC server to handle client call and start receiving requests.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98" y="4990465"/>
            <a:ext cx="2381684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&amp; Respond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939" y="5475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480" y="5593900"/>
            <a:ext cx="2493580" cy="720000"/>
          </a:xfrm>
        </p:spPr>
        <p:txBody>
          <a:bodyPr/>
          <a:lstStyle/>
          <a:p>
            <a:r>
              <a:rPr lang="en-US" dirty="0"/>
              <a:t>Execute service methods according to incoming requests and encode response.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71094" y="2704866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Client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87094" y="3093662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1094" y="3271026"/>
            <a:ext cx="1980000" cy="720000"/>
          </a:xfrm>
        </p:spPr>
        <p:txBody>
          <a:bodyPr/>
          <a:lstStyle/>
          <a:p>
            <a:r>
              <a:rPr lang="en-US" dirty="0"/>
              <a:t>Run the gRPC client to make the calls.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25155"/>
            <a:ext cx="420000" cy="421200"/>
          </a:xfrm>
        </p:spPr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421396" y="6430455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 txBox="1">
            <a:spLocks/>
          </p:cNvSpPr>
          <p:nvPr/>
        </p:nvSpPr>
        <p:spPr>
          <a:xfrm>
            <a:off x="642000" y="813613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Work Flow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8" y="182906"/>
            <a:ext cx="1551982" cy="64887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55824" y="5483104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7104" y="4098155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9457037" y="5031774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methods</a:t>
            </a:r>
          </a:p>
        </p:txBody>
      </p:sp>
      <p:sp>
        <p:nvSpPr>
          <p:cNvPr id="3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1094" y="5596780"/>
            <a:ext cx="2129758" cy="720000"/>
          </a:xfrm>
        </p:spPr>
        <p:txBody>
          <a:bodyPr/>
          <a:lstStyle/>
          <a:p>
            <a:r>
              <a:rPr lang="en-US" dirty="0"/>
              <a:t>Call the methods and wrap the parameters in the appropriate message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7104" y="1756317"/>
            <a:ext cx="919657" cy="847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34" y="1927414"/>
            <a:ext cx="665811" cy="5925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64" y="1943499"/>
            <a:ext cx="543060" cy="543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3" y="4262610"/>
            <a:ext cx="460408" cy="4604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6" y="4244876"/>
            <a:ext cx="445826" cy="445826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sp>
        <p:nvSpPr>
          <p:cNvPr id="4" name="Rounded Rectangle 3"/>
          <p:cNvSpPr/>
          <p:nvPr/>
        </p:nvSpPr>
        <p:spPr>
          <a:xfrm>
            <a:off x="3379770" y="2579696"/>
            <a:ext cx="1702851" cy="1983169"/>
          </a:xfrm>
          <a:prstGeom prst="roundRect">
            <a:avLst/>
          </a:prstGeom>
          <a:solidFill>
            <a:srgbClr val="5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85786" y="2699700"/>
            <a:ext cx="1485253" cy="1244638"/>
          </a:xfrm>
          <a:prstGeom prst="roundRect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18" y="2644096"/>
            <a:ext cx="1463521" cy="1040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6557" y="3536006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24975" y="4142110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Service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97563" y="2562404"/>
            <a:ext cx="1702851" cy="1983169"/>
          </a:xfrm>
          <a:prstGeom prst="roundRect">
            <a:avLst/>
          </a:prstGeom>
          <a:solidFill>
            <a:srgbClr val="5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503579" y="2682408"/>
            <a:ext cx="1485253" cy="1244638"/>
          </a:xfrm>
          <a:prstGeom prst="roundRect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60366" y="3517418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  Stub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26977" y="4142110"/>
            <a:ext cx="144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95" y="2701254"/>
            <a:ext cx="828419" cy="828419"/>
          </a:xfrm>
          <a:prstGeom prst="rect">
            <a:avLst/>
          </a:prstGeom>
        </p:spPr>
      </p:pic>
      <p:sp>
        <p:nvSpPr>
          <p:cNvPr id="43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5248701" y="3241213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45F60"/>
                </a:solidFill>
              </a:rPr>
              <a:t>Response</a:t>
            </a:r>
          </a:p>
        </p:txBody>
      </p:sp>
      <p:sp>
        <p:nvSpPr>
          <p:cNvPr id="25" name="Down Arrow 24"/>
          <p:cNvSpPr/>
          <p:nvPr/>
        </p:nvSpPr>
        <p:spPr>
          <a:xfrm rot="5400000" flipH="1">
            <a:off x="6150012" y="1933833"/>
            <a:ext cx="178292" cy="2314942"/>
          </a:xfrm>
          <a:prstGeom prst="downArrow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 txBox="1">
            <a:spLocks/>
          </p:cNvSpPr>
          <p:nvPr/>
        </p:nvSpPr>
        <p:spPr>
          <a:xfrm>
            <a:off x="5175291" y="2750956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45F60"/>
                </a:solidFill>
              </a:rPr>
              <a:t>Request</a:t>
            </a:r>
          </a:p>
        </p:txBody>
      </p:sp>
      <p:sp>
        <p:nvSpPr>
          <p:cNvPr id="48" name="Down Arrow 47"/>
          <p:cNvSpPr/>
          <p:nvPr/>
        </p:nvSpPr>
        <p:spPr>
          <a:xfrm rot="5400000" flipH="1" flipV="1">
            <a:off x="6146919" y="2390131"/>
            <a:ext cx="198065" cy="2329915"/>
          </a:xfrm>
          <a:prstGeom prst="downArrow">
            <a:avLst/>
          </a:prstGeom>
          <a:solidFill>
            <a:srgbClr val="34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17" grpId="0" build="p"/>
      <p:bldP spid="14" grpId="0" build="p"/>
      <p:bldP spid="18" grpId="0" build="p"/>
      <p:bldP spid="15" grpId="0" build="p"/>
      <p:bldP spid="19" grpId="0" build="p"/>
      <p:bldP spid="16" grpId="0" build="p"/>
      <p:bldP spid="31" grpId="0" animBg="1"/>
      <p:bldP spid="33" grpId="0"/>
      <p:bldP spid="34" grpId="0" build="p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1913206"/>
            <a:ext cx="3975100" cy="1744662"/>
          </a:xfrm>
        </p:spPr>
        <p:txBody>
          <a:bodyPr/>
          <a:lstStyle/>
          <a:p>
            <a:r>
              <a:rPr lang="en-US" sz="3000" dirty="0"/>
              <a:t>Now it’s time to take a quick tour.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236"/>
          <a:stretch>
            <a:fillRect/>
          </a:stretch>
        </p:blipFill>
        <p:spPr/>
      </p:pic>
      <p:pic>
        <p:nvPicPr>
          <p:cNvPr id="7" name="Picture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47" y="1913206"/>
            <a:ext cx="3948679" cy="2832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39" y="5141564"/>
            <a:ext cx="262969" cy="230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6" b="92786" l="10000" r="902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4381500"/>
            <a:ext cx="935957" cy="569564"/>
          </a:xfrm>
          <a:prstGeom prst="rect">
            <a:avLst/>
          </a:prstGeom>
        </p:spPr>
      </p:pic>
      <p:sp>
        <p:nvSpPr>
          <p:cNvPr id="6" name="TextBox 5">
            <a:hlinkClick r:id="rId9"/>
          </p:cNvPr>
          <p:cNvSpPr txBox="1"/>
          <p:nvPr/>
        </p:nvSpPr>
        <p:spPr>
          <a:xfrm>
            <a:off x="1012415" y="4504699"/>
            <a:ext cx="4387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linkClick r:id="rId9"/>
              </a:rPr>
              <a:t>GitHub Repo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414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Our product provides automation to the testing process through a user friendly GUI.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/>
              <a:t>User Friendly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953844" cy="720000"/>
          </a:xfrm>
        </p:spPr>
        <p:txBody>
          <a:bodyPr/>
          <a:lstStyle/>
          <a:p>
            <a:r>
              <a:rPr lang="en-US" dirty="0"/>
              <a:t>Provides a user friendly GUI for both direct and HIL mode.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6" y="2994747"/>
            <a:ext cx="2018697" cy="720000"/>
          </a:xfrm>
        </p:spPr>
        <p:txBody>
          <a:bodyPr/>
          <a:lstStyle/>
          <a:p>
            <a:r>
              <a:rPr lang="en-US" dirty="0"/>
              <a:t>We offer support to users to help them efficiently use our products.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Drivers and features are tested and reliable.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Anyone can enhance and tailor it to their needs.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7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996" y="1394091"/>
            <a:ext cx="522000" cy="522000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Placeholder 34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r="8421"/>
          <a:stretch>
            <a:fillRect/>
          </a:stretch>
        </p:blipFill>
        <p:spPr/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70" y="4088400"/>
            <a:ext cx="445826" cy="445826"/>
          </a:xfrm>
          <a:prstGeom prst="rect">
            <a:avLst/>
          </a:prstGeom>
          <a:effectLst>
            <a:innerShdw blurRad="114300">
              <a:schemeClr val="tx1">
                <a:lumMod val="65000"/>
                <a:lumOff val="35000"/>
              </a:schemeClr>
            </a:inn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510" y="4052527"/>
            <a:ext cx="856741" cy="494942"/>
          </a:xfrm>
          <a:prstGeom prst="rect">
            <a:avLst/>
          </a:prstGeom>
          <a:effectLst>
            <a:innerShdw blurRad="114300" dist="508000">
              <a:schemeClr val="tx1">
                <a:lumMod val="65000"/>
                <a:lumOff val="35000"/>
              </a:schemeClr>
            </a:inn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45" y="1463894"/>
            <a:ext cx="469270" cy="426983"/>
          </a:xfrm>
          <a:prstGeom prst="rect">
            <a:avLst/>
          </a:prstGeom>
          <a:effectLst>
            <a:innerShdw blurRad="114300" dist="508000">
              <a:schemeClr val="tx1">
                <a:lumMod val="65000"/>
                <a:lumOff val="3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1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main peripherals and basic communications in direct mode such as DIO, PWM, ICU, UART and SPI.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main peripherals and basic communications in HIL mode.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2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Automotive communications, ADC and DAC in direct mode.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testing Automotive communications, ADC and DAC in HIL mode.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Phase 3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the communication medium to be wireless to enable over the air testing.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connect to multiple test benches.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78" y1="72174" x2="40778" y2="72174"/>
                        <a14:foregroundMark x1="34333" y1="62174" x2="34333" y2="62174"/>
                        <a14:foregroundMark x1="30444" y1="49710" x2="30444" y2="49710"/>
                        <a14:foregroundMark x1="34333" y1="38261" x2="34333" y2="38261"/>
                        <a14:foregroundMark x1="41000" y1="31014" x2="41000" y2="31014"/>
                        <a14:foregroundMark x1="50000" y1="22174" x2="50000" y2="22174"/>
                        <a14:foregroundMark x1="59556" y1="28696" x2="59556" y2="28696"/>
                        <a14:foregroundMark x1="67444" y1="36087" x2="67444" y2="36087"/>
                        <a14:foregroundMark x1="68889" y1="49275" x2="68889" y2="49275"/>
                        <a14:foregroundMark x1="69111" y1="50580" x2="69111" y2="50580"/>
                        <a14:foregroundMark x1="73667" y1="49130" x2="73667" y2="49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35" y="5132807"/>
            <a:ext cx="925241" cy="709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06" b="95508" l="10000" r="90000">
                        <a14:foregroundMark x1="38261" y1="42773" x2="38261" y2="42773"/>
                        <a14:foregroundMark x1="46630" y1="60156" x2="46630" y2="6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8" y="5257800"/>
            <a:ext cx="825423" cy="4593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79" y="5129650"/>
            <a:ext cx="925241" cy="7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7" y="668213"/>
            <a:ext cx="4416225" cy="988724"/>
          </a:xfrm>
        </p:spPr>
        <p:txBody>
          <a:bodyPr anchor="b"/>
          <a:lstStyle/>
          <a:p>
            <a:r>
              <a:rPr lang="en-US" dirty="0"/>
              <a:t>Our system </a:t>
            </a:r>
            <a:r>
              <a:rPr lang="en-US" b="1" dirty="0"/>
              <a:t>facilitates </a:t>
            </a:r>
            <a:r>
              <a:rPr lang="en-US" dirty="0"/>
              <a:t>and </a:t>
            </a:r>
            <a:r>
              <a:rPr lang="en-US" b="1" dirty="0"/>
              <a:t>automates</a:t>
            </a:r>
            <a:r>
              <a:rPr lang="en-US" dirty="0"/>
              <a:t> the testing process which consequently results in: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0" b="14040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6119445" y="618978"/>
            <a:ext cx="633046" cy="126609"/>
          </a:xfrm>
          <a:prstGeom prst="rect">
            <a:avLst/>
          </a:prstGeom>
          <a:solidFill>
            <a:srgbClr val="546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3513" y="529714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9445" y="806713"/>
            <a:ext cx="618978" cy="417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1309" y="756657"/>
            <a:ext cx="105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C5E5E4"/>
                </a:solidFill>
                <a:latin typeface="Acme" panose="02000706050000020004" pitchFamily="2" charset="0"/>
              </a:rPr>
              <a:t>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1648" y="745587"/>
            <a:ext cx="1434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546F76"/>
                </a:solidFill>
              </a:rPr>
              <a:t>Sunday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1064456" y="1305821"/>
            <a:ext cx="4416225" cy="11031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600" b="1" dirty="0"/>
              <a:t>Early testing. </a:t>
            </a:r>
          </a:p>
          <a:p>
            <a:pPr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Ability to test </a:t>
            </a:r>
            <a:r>
              <a:rPr lang="en-US" sz="1600" b="1" dirty="0"/>
              <a:t>complex scenarios</a:t>
            </a:r>
            <a:r>
              <a:rPr lang="en-US" dirty="0"/>
              <a:t>.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6" y="292436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system provides a </a:t>
            </a:r>
            <a:r>
              <a:rPr lang="en-US" b="1" dirty="0"/>
              <a:t>GUI</a:t>
            </a:r>
            <a:r>
              <a:rPr lang="en-US" dirty="0"/>
              <a:t> through which the user can choose to start testing via </a:t>
            </a:r>
            <a:r>
              <a:rPr lang="en-US" b="1" dirty="0"/>
              <a:t>Direct Mode </a:t>
            </a:r>
            <a:r>
              <a:rPr lang="en-US" dirty="0"/>
              <a:t>or </a:t>
            </a:r>
            <a:r>
              <a:rPr lang="en-US" b="1" dirty="0"/>
              <a:t>HIL Mode.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7" y="514562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5" y="4034999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Direct Mode </a:t>
            </a:r>
            <a:r>
              <a:rPr lang="en-US" dirty="0"/>
              <a:t>sends data frames </a:t>
            </a:r>
            <a:r>
              <a:rPr lang="en-US" b="1" dirty="0"/>
              <a:t>cyclically,</a:t>
            </a:r>
            <a:r>
              <a:rPr lang="en-US" dirty="0"/>
              <a:t> containing the data input by user to be updated on the target.</a:t>
            </a:r>
            <a:endParaRPr lang="en-US" b="1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 txBox="1">
            <a:spLocks/>
          </p:cNvSpPr>
          <p:nvPr/>
        </p:nvSpPr>
        <p:spPr>
          <a:xfrm>
            <a:off x="486655" y="5302431"/>
            <a:ext cx="4416225" cy="5599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HIL mode </a:t>
            </a:r>
            <a:r>
              <a:rPr lang="en-US" dirty="0"/>
              <a:t>provides a test bench skeleton for the user where they can write scripts containing their own test cases.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076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91" y="2179351"/>
            <a:ext cx="11340000" cy="432000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463" y="2852328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9518" y="3018560"/>
            <a:ext cx="2124000" cy="701538"/>
          </a:xfrm>
        </p:spPr>
        <p:txBody>
          <a:bodyPr/>
          <a:lstStyle/>
          <a:p>
            <a:r>
              <a:rPr lang="en-US" dirty="0"/>
              <a:t>Ahmed Refaat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39518" y="3865238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2335" y="2911230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05390" y="3077462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Zoher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05391" y="3924140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5331" y="2905400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499818" y="3071632"/>
            <a:ext cx="2354069" cy="701538"/>
          </a:xfrm>
        </p:spPr>
        <p:txBody>
          <a:bodyPr/>
          <a:lstStyle/>
          <a:p>
            <a:r>
              <a:rPr lang="en-US" dirty="0"/>
              <a:t>Hazem Mekkawy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99819" y="3918310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3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149" y="4814582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24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983206" y="4994462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Alaa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83207" y="5841140"/>
            <a:ext cx="1548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058" y="4822400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sp>
        <p:nvSpPr>
          <p:cNvPr id="28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09546" y="4988632"/>
            <a:ext cx="2124000" cy="701538"/>
          </a:xfrm>
        </p:spPr>
        <p:txBody>
          <a:bodyPr/>
          <a:lstStyle/>
          <a:p>
            <a:r>
              <a:rPr lang="en-US" dirty="0"/>
              <a:t>Waleed Adel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09546" y="5835310"/>
            <a:ext cx="1548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9" y="2847625"/>
            <a:ext cx="1391939" cy="13919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256208" y="2879383"/>
            <a:ext cx="1387429" cy="1360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23917" r="48847" b="50648"/>
          <a:stretch/>
        </p:blipFill>
        <p:spPr>
          <a:xfrm flipH="1">
            <a:off x="7965330" y="2910722"/>
            <a:ext cx="1352367" cy="1347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t="6291" r="29504" b="60177"/>
          <a:stretch/>
        </p:blipFill>
        <p:spPr>
          <a:xfrm>
            <a:off x="2432365" y="4812464"/>
            <a:ext cx="1330295" cy="1352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r="2349" b="21231"/>
          <a:stretch/>
        </p:blipFill>
        <p:spPr>
          <a:xfrm>
            <a:off x="6166491" y="4822400"/>
            <a:ext cx="1401568" cy="134243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 txBox="1">
            <a:spLocks/>
          </p:cNvSpPr>
          <p:nvPr/>
        </p:nvSpPr>
        <p:spPr>
          <a:xfrm>
            <a:off x="511258" y="774056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Supervisor</a:t>
            </a:r>
          </a:p>
        </p:txBody>
      </p:sp>
      <p:sp>
        <p:nvSpPr>
          <p:cNvPr id="38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5390" y="420689"/>
            <a:ext cx="2124000" cy="701538"/>
          </a:xfrm>
        </p:spPr>
        <p:txBody>
          <a:bodyPr/>
          <a:lstStyle/>
          <a:p>
            <a:r>
              <a:rPr lang="en-US" dirty="0"/>
              <a:t>Ahmed </a:t>
            </a:r>
            <a:r>
              <a:rPr lang="en-US" dirty="0" err="1"/>
              <a:t>Torky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97869" y="122611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61" y="410320"/>
            <a:ext cx="1352367" cy="135236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60" y="420689"/>
            <a:ext cx="1366516" cy="13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0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1913206"/>
            <a:ext cx="3975100" cy="1744662"/>
          </a:xfrm>
        </p:spPr>
        <p:txBody>
          <a:bodyPr/>
          <a:lstStyle/>
          <a:p>
            <a:r>
              <a:rPr lang="en-US" sz="3000" dirty="0"/>
              <a:t>Now it’s time for the demo.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236"/>
          <a:stretch>
            <a:fillRect/>
          </a:stretch>
        </p:blipFill>
        <p:spPr/>
      </p:pic>
      <p:pic>
        <p:nvPicPr>
          <p:cNvPr id="7" name="Picture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847" y="1913206"/>
            <a:ext cx="3948679" cy="2832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39" y="5141564"/>
            <a:ext cx="262969" cy="230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16" b="92786" l="10000" r="902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4381500"/>
            <a:ext cx="935957" cy="569564"/>
          </a:xfrm>
          <a:prstGeom prst="rect">
            <a:avLst/>
          </a:prstGeom>
        </p:spPr>
      </p:pic>
      <p:sp>
        <p:nvSpPr>
          <p:cNvPr id="6" name="TextBox 5">
            <a:hlinkClick r:id="rId9"/>
          </p:cNvPr>
          <p:cNvSpPr txBox="1"/>
          <p:nvPr/>
        </p:nvSpPr>
        <p:spPr>
          <a:xfrm>
            <a:off x="1012415" y="4504699"/>
            <a:ext cx="4387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linkClick r:id="rId9"/>
              </a:rPr>
              <a:t>GitHub Repo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3127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539896" y="2739072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017C2-6D2F-4A04-B8AA-99B9DFAB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4" y="5475128"/>
            <a:ext cx="1043642" cy="10436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539896" y="2739072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BUG-z</a:t>
            </a: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579777"/>
            <a:ext cx="3571782" cy="769375"/>
          </a:xfrm>
        </p:spPr>
        <p:txBody>
          <a:bodyPr/>
          <a:lstStyle/>
          <a:p>
            <a:r>
              <a:rPr lang="en-US" sz="4300" dirty="0"/>
              <a:t>QUESTIONS?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9">
            <a:extLst>
              <a:ext uri="{FF2B5EF4-FFF2-40B4-BE49-F238E27FC236}">
                <a16:creationId xmlns:a16="http://schemas.microsoft.com/office/drawing/2014/main" id="{4BADFFEB-FB35-4B32-98C4-F58F7FFC1C1A}"/>
              </a:ext>
            </a:extLst>
          </p:cNvPr>
          <p:cNvSpPr txBox="1">
            <a:spLocks/>
          </p:cNvSpPr>
          <p:nvPr/>
        </p:nvSpPr>
        <p:spPr>
          <a:xfrm>
            <a:off x="1574266" y="5770843"/>
            <a:ext cx="180891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Zoher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FE3FD-817C-4888-BE35-CAC9A0CB7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3" y="619582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48F3BCA-AE23-4A59-882C-46366E42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2" y="5589208"/>
            <a:ext cx="818058" cy="801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97657A0-EB15-444D-A174-5959AAB2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0" y="466800"/>
            <a:ext cx="1043642" cy="1043642"/>
          </a:xfrm>
          <a:prstGeom prst="rect">
            <a:avLst/>
          </a:prstGeom>
        </p:spPr>
      </p:pic>
      <p:sp>
        <p:nvSpPr>
          <p:cNvPr id="30" name="Text Placeholder 79">
            <a:extLst>
              <a:ext uri="{FF2B5EF4-FFF2-40B4-BE49-F238E27FC236}">
                <a16:creationId xmlns:a16="http://schemas.microsoft.com/office/drawing/2014/main" id="{6663CFFB-0140-4033-A50D-A5FF397288AD}"/>
              </a:ext>
            </a:extLst>
          </p:cNvPr>
          <p:cNvSpPr txBox="1">
            <a:spLocks/>
          </p:cNvSpPr>
          <p:nvPr/>
        </p:nvSpPr>
        <p:spPr>
          <a:xfrm>
            <a:off x="1574272" y="762515"/>
            <a:ext cx="202676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Hazem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Mekawy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525B5A-5FF3-46D1-8FA7-6BB14554B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9" y="1187500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DAC837A-EB56-4DC4-A98B-50B47A8FAC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8" y="580880"/>
            <a:ext cx="818058" cy="8019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F0491C-1A31-400E-B28C-78247044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1701241"/>
            <a:ext cx="1043642" cy="1043642"/>
          </a:xfrm>
          <a:prstGeom prst="rect">
            <a:avLst/>
          </a:prstGeom>
        </p:spPr>
      </p:pic>
      <p:sp>
        <p:nvSpPr>
          <p:cNvPr id="34" name="Text Placeholder 79">
            <a:extLst>
              <a:ext uri="{FF2B5EF4-FFF2-40B4-BE49-F238E27FC236}">
                <a16:creationId xmlns:a16="http://schemas.microsoft.com/office/drawing/2014/main" id="{076A6E66-5C86-4A23-93FF-746283BB956C}"/>
              </a:ext>
            </a:extLst>
          </p:cNvPr>
          <p:cNvSpPr txBox="1">
            <a:spLocks/>
          </p:cNvSpPr>
          <p:nvPr/>
        </p:nvSpPr>
        <p:spPr>
          <a:xfrm>
            <a:off x="1574267" y="1996956"/>
            <a:ext cx="2111608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Waleed Adel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35066F-D449-47B4-ABAF-FABB0BCC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242194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B306F00-09B1-470F-A112-2B4D0FD057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3" y="1815321"/>
            <a:ext cx="818058" cy="8019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500449-9585-476F-8775-A15B4FB6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2979686"/>
            <a:ext cx="1043642" cy="1043642"/>
          </a:xfrm>
          <a:prstGeom prst="rect">
            <a:avLst/>
          </a:prstGeom>
        </p:spPr>
      </p:pic>
      <p:sp>
        <p:nvSpPr>
          <p:cNvPr id="38" name="Text Placeholder 79">
            <a:extLst>
              <a:ext uri="{FF2B5EF4-FFF2-40B4-BE49-F238E27FC236}">
                <a16:creationId xmlns:a16="http://schemas.microsoft.com/office/drawing/2014/main" id="{14C7D714-56FF-4A1D-B4BB-F915E6454619}"/>
              </a:ext>
            </a:extLst>
          </p:cNvPr>
          <p:cNvSpPr txBox="1">
            <a:spLocks/>
          </p:cNvSpPr>
          <p:nvPr/>
        </p:nvSpPr>
        <p:spPr>
          <a:xfrm>
            <a:off x="1574267" y="3275401"/>
            <a:ext cx="1808917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Alaa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2B88C-797F-4303-88AF-908BF7AD5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3700386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6022B5E-A42D-4F64-A736-07DAC2CBD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2" b="21436"/>
          <a:stretch/>
        </p:blipFill>
        <p:spPr>
          <a:xfrm>
            <a:off x="465633" y="3093766"/>
            <a:ext cx="818058" cy="801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520C7E1-1517-4036-9CC4-78BA35D9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4155496"/>
            <a:ext cx="1043642" cy="1043642"/>
          </a:xfrm>
          <a:prstGeom prst="rect">
            <a:avLst/>
          </a:prstGeom>
        </p:spPr>
      </p:pic>
      <p:sp>
        <p:nvSpPr>
          <p:cNvPr id="42" name="Text Placeholder 79">
            <a:extLst>
              <a:ext uri="{FF2B5EF4-FFF2-40B4-BE49-F238E27FC236}">
                <a16:creationId xmlns:a16="http://schemas.microsoft.com/office/drawing/2014/main" id="{905C0713-346E-46A1-9E13-D3D48649E943}"/>
              </a:ext>
            </a:extLst>
          </p:cNvPr>
          <p:cNvSpPr txBox="1">
            <a:spLocks/>
          </p:cNvSpPr>
          <p:nvPr/>
        </p:nvSpPr>
        <p:spPr>
          <a:xfrm>
            <a:off x="1574267" y="4451211"/>
            <a:ext cx="2111608" cy="45759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Refaat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472ACF-1D2B-4435-90F9-D32CF38BC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2434" y="4876196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DB1D87C-5790-481F-8592-C953B3B2D1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7" y="4268288"/>
            <a:ext cx="818058" cy="81805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3190F35-3FE6-4DAD-BDC0-E88D397647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6" t="6291" r="29504" b="60177"/>
          <a:stretch/>
        </p:blipFill>
        <p:spPr>
          <a:xfrm>
            <a:off x="465634" y="3079438"/>
            <a:ext cx="818058" cy="8316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F8900D6-4A16-4607-B256-98686865D01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9" r="2349" b="21231"/>
          <a:stretch/>
        </p:blipFill>
        <p:spPr>
          <a:xfrm>
            <a:off x="465632" y="1800803"/>
            <a:ext cx="818058" cy="816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D1CAB6-49F6-4ACD-BBDC-73155D89BA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t="23917" r="48847" b="50648"/>
          <a:stretch/>
        </p:blipFill>
        <p:spPr>
          <a:xfrm flipH="1">
            <a:off x="465634" y="573826"/>
            <a:ext cx="818056" cy="801992"/>
          </a:xfrm>
          <a:prstGeom prst="rect">
            <a:avLst/>
          </a:prstGeom>
        </p:spPr>
      </p:pic>
      <p:sp>
        <p:nvSpPr>
          <p:cNvPr id="51" name="Text Placeholder 74">
            <a:extLst>
              <a:ext uri="{FF2B5EF4-FFF2-40B4-BE49-F238E27FC236}">
                <a16:creationId xmlns:a16="http://schemas.microsoft.com/office/drawing/2014/main" id="{D0E9A7B1-5E35-458A-9789-5A243754827C}"/>
              </a:ext>
            </a:extLst>
          </p:cNvPr>
          <p:cNvSpPr txBox="1">
            <a:spLocks/>
          </p:cNvSpPr>
          <p:nvPr/>
        </p:nvSpPr>
        <p:spPr>
          <a:xfrm>
            <a:off x="1706189" y="4997049"/>
            <a:ext cx="2076240" cy="1516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ahmed.refaat.rashad@gmail.com </a:t>
            </a:r>
          </a:p>
        </p:txBody>
      </p:sp>
      <p:sp>
        <p:nvSpPr>
          <p:cNvPr id="52" name="Text Placeholder 74">
            <a:extLst>
              <a:ext uri="{FF2B5EF4-FFF2-40B4-BE49-F238E27FC236}">
                <a16:creationId xmlns:a16="http://schemas.microsoft.com/office/drawing/2014/main" id="{C0D5AE4D-1DD7-4D58-80E9-F2EE35552FD5}"/>
              </a:ext>
            </a:extLst>
          </p:cNvPr>
          <p:cNvSpPr txBox="1">
            <a:spLocks/>
          </p:cNvSpPr>
          <p:nvPr/>
        </p:nvSpPr>
        <p:spPr>
          <a:xfrm>
            <a:off x="1706188" y="6270315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ahmed.o.zoher@gmail.com</a:t>
            </a:r>
          </a:p>
        </p:txBody>
      </p:sp>
      <p:sp>
        <p:nvSpPr>
          <p:cNvPr id="53" name="Text Placeholder 74">
            <a:extLst>
              <a:ext uri="{FF2B5EF4-FFF2-40B4-BE49-F238E27FC236}">
                <a16:creationId xmlns:a16="http://schemas.microsoft.com/office/drawing/2014/main" id="{03FD250B-374A-460F-80FF-F56DED961A03}"/>
              </a:ext>
            </a:extLst>
          </p:cNvPr>
          <p:cNvSpPr txBox="1">
            <a:spLocks/>
          </p:cNvSpPr>
          <p:nvPr/>
        </p:nvSpPr>
        <p:spPr>
          <a:xfrm>
            <a:off x="1706189" y="3791644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mayelfkiy@gmail.com</a:t>
            </a:r>
          </a:p>
        </p:txBody>
      </p:sp>
      <p:sp>
        <p:nvSpPr>
          <p:cNvPr id="54" name="Text Placeholder 74">
            <a:extLst>
              <a:ext uri="{FF2B5EF4-FFF2-40B4-BE49-F238E27FC236}">
                <a16:creationId xmlns:a16="http://schemas.microsoft.com/office/drawing/2014/main" id="{4475AA55-0244-49DD-9D7A-FC3223F7E149}"/>
              </a:ext>
            </a:extLst>
          </p:cNvPr>
          <p:cNvSpPr txBox="1">
            <a:spLocks/>
          </p:cNvSpPr>
          <p:nvPr/>
        </p:nvSpPr>
        <p:spPr>
          <a:xfrm>
            <a:off x="1706189" y="2561614"/>
            <a:ext cx="2124000" cy="20822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waleedadelhassan@gmail.com</a:t>
            </a:r>
          </a:p>
        </p:txBody>
      </p:sp>
      <p:sp>
        <p:nvSpPr>
          <p:cNvPr id="55" name="Text Placeholder 74">
            <a:extLst>
              <a:ext uri="{FF2B5EF4-FFF2-40B4-BE49-F238E27FC236}">
                <a16:creationId xmlns:a16="http://schemas.microsoft.com/office/drawing/2014/main" id="{44955804-97A2-49B0-98B6-59586BCE343E}"/>
              </a:ext>
            </a:extLst>
          </p:cNvPr>
          <p:cNvSpPr txBox="1">
            <a:spLocks/>
          </p:cNvSpPr>
          <p:nvPr/>
        </p:nvSpPr>
        <p:spPr>
          <a:xfrm>
            <a:off x="1706194" y="1306780"/>
            <a:ext cx="2255922" cy="18740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hazemfawzy.mekawy@gmail.com</a:t>
            </a:r>
          </a:p>
        </p:txBody>
      </p:sp>
    </p:spTree>
    <p:extLst>
      <p:ext uri="{BB962C8B-B14F-4D97-AF65-F5344CB8AC3E}">
        <p14:creationId xmlns:p14="http://schemas.microsoft.com/office/powerpoint/2010/main" val="9342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642391"/>
            <a:ext cx="11340000" cy="432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Complex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Systems are becoming more complex and require interactions of many components.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02387" y="1716449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792000" y="3971432"/>
            <a:ext cx="1980000" cy="360000"/>
          </a:xfrm>
        </p:spPr>
        <p:txBody>
          <a:bodyPr/>
          <a:lstStyle/>
          <a:p>
            <a:r>
              <a:rPr lang="en-US" dirty="0"/>
              <a:t>Human Error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Delayed Testing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51562" y="4605832"/>
            <a:ext cx="2329132" cy="720000"/>
          </a:xfrm>
        </p:spPr>
        <p:txBody>
          <a:bodyPr/>
          <a:lstStyle/>
          <a:p>
            <a:r>
              <a:rPr lang="en-US" dirty="0"/>
              <a:t>Tests are delayed until final assembly which results in significant risks. Changes can be catastrophic and result in delivery delays and financial losses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Timing Constrains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820456" y="4603924"/>
            <a:ext cx="1980000" cy="720000"/>
          </a:xfrm>
        </p:spPr>
        <p:txBody>
          <a:bodyPr/>
          <a:lstStyle/>
          <a:p>
            <a:r>
              <a:rPr lang="en-US" dirty="0"/>
              <a:t>Manual debugging is more prone to error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10596" y="1715832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771463" y="3971432"/>
            <a:ext cx="1980000" cy="360000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10596" y="4649641"/>
            <a:ext cx="1980000" cy="720000"/>
          </a:xfrm>
        </p:spPr>
        <p:txBody>
          <a:bodyPr/>
          <a:lstStyle/>
          <a:p>
            <a:r>
              <a:rPr lang="en-US" dirty="0"/>
              <a:t>Bigger and more complex scenarios are required to be tested.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451756" y="4550099"/>
            <a:ext cx="1980000" cy="720000"/>
          </a:xfrm>
        </p:spPr>
        <p:txBody>
          <a:bodyPr/>
          <a:lstStyle/>
          <a:p>
            <a:r>
              <a:rPr lang="en-US" dirty="0"/>
              <a:t>Classic debugging approach doesn’t provide real-time simulation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Previously mentioned problems can ideally be solved by the following three concepts: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2008" y="4764931"/>
            <a:ext cx="1945994" cy="720000"/>
          </a:xfrm>
        </p:spPr>
        <p:txBody>
          <a:bodyPr/>
          <a:lstStyle/>
          <a:p>
            <a:r>
              <a:rPr lang="en-US" dirty="0"/>
              <a:t>Simulate sensors, actuators and any signals necessary before full system completion to prevent delays.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/>
              <a:t>Automate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Writing automated test cases to overcome human error, complexity and timing.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Early testing will ideally lead to uncovering of defects earlier so they can be fixed.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2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1527" y="2691354"/>
            <a:ext cx="522000" cy="52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43052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5108" y="2681986"/>
            <a:ext cx="516155" cy="516155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r="8570"/>
          <a:stretch>
            <a:fillRect/>
          </a:stretch>
        </p:blipFill>
        <p:spPr/>
      </p:pic>
      <p:sp>
        <p:nvSpPr>
          <p:cNvPr id="28" name="Rectangle 27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2814889" y="4442046"/>
            <a:ext cx="3439618" cy="1634503"/>
            <a:chOff x="76039" y="1090148"/>
            <a:chExt cx="3439618" cy="1634503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7866" y="1090148"/>
              <a:ext cx="516155" cy="51615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76039" y="1627847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Communication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725549" y="2007996"/>
              <a:ext cx="279010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UDP in direct mode to obtain higher speed. Whilst gRPC uses TCP.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2241" y="1694290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471838" y="4977450"/>
            <a:ext cx="2738374" cy="1075439"/>
            <a:chOff x="918113" y="3332706"/>
            <a:chExt cx="2738374" cy="1075439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1229239" y="3332706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998131" y="3691490"/>
              <a:ext cx="2658356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 is used to input direct values (Direct Mode) or write scripts to be executed on remote target (HIL Mode).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8113" y="340696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498418" y="4969554"/>
            <a:ext cx="2710235" cy="1112162"/>
            <a:chOff x="739427" y="5174083"/>
            <a:chExt cx="2710235" cy="1112162"/>
          </a:xfrm>
        </p:grpSpPr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1058268" y="5174083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Raspberry Pi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841631" y="5569590"/>
              <a:ext cx="255106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Used as a golden controller with reliable drivers, it applies given values or script to the UUT.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9427" y="5258777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9542761" y="4985497"/>
            <a:ext cx="2718234" cy="1287047"/>
            <a:chOff x="8641020" y="2936899"/>
            <a:chExt cx="2718234" cy="1287047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36899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Unit under test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808193" y="3319356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microcontroller that contains the peripherals that needs to be tested.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3005633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348" y="4375778"/>
            <a:ext cx="612335" cy="6123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 t="17846" r="10999" b="38052"/>
          <a:stretch/>
        </p:blipFill>
        <p:spPr>
          <a:xfrm>
            <a:off x="2115019" y="1259875"/>
            <a:ext cx="7427742" cy="30245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04" y="4377852"/>
            <a:ext cx="665811" cy="5925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6" y="4396768"/>
            <a:ext cx="543060" cy="5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698709"/>
              </p:ext>
            </p:extLst>
          </p:nvPr>
        </p:nvGraphicFramePr>
        <p:xfrm>
          <a:off x="1111341" y="2726784"/>
          <a:ext cx="9847384" cy="215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21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36932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369323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369320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6078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Server/Client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PI</a:t>
                      </a:r>
                      <a:r>
                        <a:rPr lang="en-US" sz="2000" b="1" baseline="0" dirty="0">
                          <a:solidFill>
                            <a:schemeClr val="accent1"/>
                          </a:solidFill>
                          <a:latin typeface="+mj-lt"/>
                        </a:rPr>
                        <a:t> Drivers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  <a:latin typeface="+mj-lt"/>
                        </a:rPr>
                        <a:t>GUI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endParaRPr lang="en-US" sz="2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546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Python:</a:t>
                      </a:r>
                      <a:r>
                        <a:rPr lang="da-DK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PyQt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 txBox="1">
            <a:spLocks/>
          </p:cNvSpPr>
          <p:nvPr/>
        </p:nvSpPr>
        <p:spPr bwMode="gray">
          <a:xfrm>
            <a:off x="680729" y="816988"/>
            <a:ext cx="6299682" cy="9432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V="1">
            <a:off x="554120" y="1472082"/>
            <a:ext cx="5720072" cy="455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88908" y="4872251"/>
            <a:ext cx="9884732" cy="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2365" y="3894625"/>
            <a:ext cx="2353105" cy="72000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Python -&gt; </a:t>
            </a:r>
            <a:r>
              <a:rPr lang="en-US" sz="1600" dirty="0" err="1"/>
              <a:t>PyQt</a:t>
            </a:r>
            <a:r>
              <a:rPr lang="en-US" sz="1600" dirty="0"/>
              <a:t>  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01944" y="3878018"/>
            <a:ext cx="2463731" cy="720000"/>
          </a:xfrm>
          <a:prstGeom prst="rect">
            <a:avLst/>
          </a:prstGeom>
        </p:spPr>
        <p:txBody>
          <a:bodyPr/>
          <a:lstStyle/>
          <a:p>
            <a:r>
              <a:rPr lang="en-US" sz="1500" dirty="0"/>
              <a:t>C -&gt; Web sockets (Direct Mode)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692506" y="3894625"/>
            <a:ext cx="2109435" cy="720000"/>
          </a:xfrm>
          <a:prstGeom prst="rect">
            <a:avLst/>
          </a:prstGeom>
        </p:spPr>
        <p:txBody>
          <a:bodyPr/>
          <a:lstStyle/>
          <a:p>
            <a:r>
              <a:rPr lang="en-US" sz="1600" dirty="0"/>
              <a:t>Google Remote procedure Call (HIL Mode)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69" y="3213343"/>
            <a:ext cx="562248" cy="5622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30" y="3032421"/>
            <a:ext cx="748360" cy="86220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13" y="3120778"/>
            <a:ext cx="811333" cy="576948"/>
          </a:xfrm>
          <a:prstGeom prst="rect">
            <a:avLst/>
          </a:prstGeom>
        </p:spPr>
      </p:pic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 txBox="1">
            <a:spLocks/>
          </p:cNvSpPr>
          <p:nvPr/>
        </p:nvSpPr>
        <p:spPr>
          <a:xfrm>
            <a:off x="4009460" y="3878018"/>
            <a:ext cx="1764507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5219" y="3902628"/>
            <a:ext cx="2343361" cy="720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600" dirty="0"/>
              <a:t>PiGPIO library in Python (HIL Mode) &amp; C (Direct Mode)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746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88" y="3179290"/>
            <a:ext cx="596301" cy="5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6" b="17616"/>
          <a:stretch>
            <a:fillRect/>
          </a:stretch>
        </p:blipFill>
        <p:spPr>
          <a:xfrm>
            <a:off x="-512106" y="0"/>
            <a:ext cx="13142793" cy="63653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262"/>
            <a:ext cx="12192000" cy="6897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3821372"/>
            <a:ext cx="6299682" cy="943227"/>
          </a:xfrm>
        </p:spPr>
        <p:txBody>
          <a:bodyPr/>
          <a:lstStyle/>
          <a:p>
            <a:r>
              <a:rPr lang="en-US" dirty="0"/>
              <a:t>DIRECT MODE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Desired value are directly chosen by the user through the GUI and are cyclically sent to the Pi.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02" y="715079"/>
            <a:ext cx="11340000" cy="432000"/>
          </a:xfrm>
        </p:spPr>
        <p:txBody>
          <a:bodyPr/>
          <a:lstStyle/>
          <a:p>
            <a:r>
              <a:rPr lang="en-US" dirty="0"/>
              <a:t>Frame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14626" y="1539740"/>
            <a:ext cx="11339513" cy="360000"/>
          </a:xfrm>
        </p:spPr>
        <p:txBody>
          <a:bodyPr/>
          <a:lstStyle/>
          <a:p>
            <a:r>
              <a:rPr lang="en-US" dirty="0"/>
              <a:t>An agreed upon frame between the PC client and the golden MCU in direct mode.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628722" y="2972884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9" name="Chart 98"/>
          <p:cNvGraphicFramePr/>
          <p:nvPr>
            <p:extLst>
              <p:ext uri="{D42A27DB-BD31-4B8C-83A1-F6EECF244321}">
                <p14:modId xmlns:p14="http://schemas.microsoft.com/office/powerpoint/2010/main" val="624745680"/>
              </p:ext>
            </p:extLst>
          </p:nvPr>
        </p:nvGraphicFramePr>
        <p:xfrm>
          <a:off x="225894" y="-706663"/>
          <a:ext cx="12753399" cy="731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378500" y="4356154"/>
            <a:ext cx="1448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6" name="Right Brace 115"/>
          <p:cNvSpPr/>
          <p:nvPr/>
        </p:nvSpPr>
        <p:spPr>
          <a:xfrm rot="16200000">
            <a:off x="2314030" y="2092943"/>
            <a:ext cx="389499" cy="3685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1"/>
          <p:cNvSpPr txBox="1"/>
          <p:nvPr/>
        </p:nvSpPr>
        <p:spPr>
          <a:xfrm>
            <a:off x="3170957" y="4361794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Total Size</a:t>
            </a:r>
          </a:p>
        </p:txBody>
      </p:sp>
      <p:sp>
        <p:nvSpPr>
          <p:cNvPr id="118" name="TextBox 111"/>
          <p:cNvSpPr txBox="1"/>
          <p:nvPr/>
        </p:nvSpPr>
        <p:spPr>
          <a:xfrm>
            <a:off x="4367796" y="4355149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Peripheral ID</a:t>
            </a:r>
          </a:p>
        </p:txBody>
      </p:sp>
      <p:sp>
        <p:nvSpPr>
          <p:cNvPr id="119" name="TextBox 111"/>
          <p:cNvSpPr txBox="1"/>
          <p:nvPr/>
        </p:nvSpPr>
        <p:spPr>
          <a:xfrm>
            <a:off x="6173741" y="4361794"/>
            <a:ext cx="1477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Data Size</a:t>
            </a:r>
          </a:p>
        </p:txBody>
      </p:sp>
      <p:sp>
        <p:nvSpPr>
          <p:cNvPr id="120" name="TextBox 111"/>
          <p:cNvSpPr txBox="1"/>
          <p:nvPr/>
        </p:nvSpPr>
        <p:spPr>
          <a:xfrm>
            <a:off x="7667536" y="4355148"/>
            <a:ext cx="19495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Peripheral Data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80859" y="3092288"/>
            <a:ext cx="1833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Frame Header</a:t>
            </a:r>
          </a:p>
        </p:txBody>
      </p:sp>
      <p:sp>
        <p:nvSpPr>
          <p:cNvPr id="122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50621" y="2976816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123" name="Right Brace 122"/>
          <p:cNvSpPr/>
          <p:nvPr/>
        </p:nvSpPr>
        <p:spPr>
          <a:xfrm rot="16200000">
            <a:off x="7065917" y="1827034"/>
            <a:ext cx="326060" cy="4153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79657" y="2972884"/>
            <a:ext cx="1833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Peripheral #1 Data Frame</a:t>
            </a:r>
          </a:p>
        </p:txBody>
      </p:sp>
      <p:sp>
        <p:nvSpPr>
          <p:cNvPr id="125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009504" y="2949781"/>
            <a:ext cx="1782114" cy="57170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126" name="Right Brace 125"/>
          <p:cNvSpPr/>
          <p:nvPr/>
        </p:nvSpPr>
        <p:spPr>
          <a:xfrm rot="16200000">
            <a:off x="10787347" y="2812868"/>
            <a:ext cx="226429" cy="2214605"/>
          </a:xfrm>
          <a:prstGeom prst="rightBrace">
            <a:avLst>
              <a:gd name="adj1" fmla="val 8333"/>
              <a:gd name="adj2" fmla="val 508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242939" y="2952057"/>
            <a:ext cx="1833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Peripheral #n Data Frame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82660" y="4355150"/>
            <a:ext cx="965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CMD #</a:t>
            </a:r>
          </a:p>
        </p:txBody>
      </p:sp>
      <p:sp>
        <p:nvSpPr>
          <p:cNvPr id="130" name="TextBox 111"/>
          <p:cNvSpPr txBox="1"/>
          <p:nvPr/>
        </p:nvSpPr>
        <p:spPr>
          <a:xfrm>
            <a:off x="10242455" y="4361795"/>
            <a:ext cx="19495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1"/>
                </a:solidFill>
              </a:rPr>
              <a:t>............</a:t>
            </a:r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Diagram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735938" cy="814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617" y="1805862"/>
            <a:ext cx="376304" cy="3763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29072" y="1722438"/>
            <a:ext cx="4122920" cy="735800"/>
          </a:xfrm>
        </p:spPr>
        <p:txBody>
          <a:bodyPr/>
          <a:lstStyle/>
          <a:p>
            <a:r>
              <a:rPr lang="en-US" sz="3000" dirty="0">
                <a:solidFill>
                  <a:srgbClr val="6EB616"/>
                </a:solidFill>
              </a:rPr>
              <a:t>Total Cycle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03D2ED-1358-4F55-BCB3-94A5C18E1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5492" y="1586709"/>
            <a:ext cx="734741" cy="814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3000" dirty="0"/>
              <a:t>Main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 t="8805" r="22072" b="33585"/>
          <a:stretch/>
        </p:blipFill>
        <p:spPr>
          <a:xfrm>
            <a:off x="1167738" y="2401320"/>
            <a:ext cx="4106174" cy="39508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22703" r="20016" b="29186"/>
          <a:stretch/>
        </p:blipFill>
        <p:spPr>
          <a:xfrm>
            <a:off x="7158681" y="2870915"/>
            <a:ext cx="4487595" cy="32994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7" descr="Network" title="Placeholder Icon">
            <a:extLst>
              <a:ext uri="{FF2B5EF4-FFF2-40B4-BE49-F238E27FC236}">
                <a16:creationId xmlns:a16="http://schemas.microsoft.com/office/drawing/2014/main" id="{D63A7C78-623A-4758-B41F-76E2554278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0820" y="1798082"/>
            <a:ext cx="384084" cy="3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6" b="17616"/>
          <a:stretch>
            <a:fillRect/>
          </a:stretch>
        </p:blipFill>
        <p:spPr>
          <a:xfrm>
            <a:off x="-512106" y="0"/>
            <a:ext cx="13142793" cy="63653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262"/>
            <a:ext cx="12192000" cy="6897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HIL MODE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test case script skeleton is generated for the user where they can call the desired APIs on the Pi remotely from their own PC via GRPC.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20709" y="6470663"/>
            <a:ext cx="1350604" cy="2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5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886</Words>
  <Application>Microsoft Office PowerPoint</Application>
  <PresentationFormat>Widescreen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Acme</vt:lpstr>
      <vt:lpstr>Arial</vt:lpstr>
      <vt:lpstr>Arial </vt:lpstr>
      <vt:lpstr>Arial Black</vt:lpstr>
      <vt:lpstr>Calibri</vt:lpstr>
      <vt:lpstr>Tahoma</vt:lpstr>
      <vt:lpstr>Times New Roman</vt:lpstr>
      <vt:lpstr>Wingdings</vt:lpstr>
      <vt:lpstr>Office Theme</vt:lpstr>
      <vt:lpstr>TEST BENCH</vt:lpstr>
      <vt:lpstr>The Problem</vt:lpstr>
      <vt:lpstr>Solution</vt:lpstr>
      <vt:lpstr>Block Diagram</vt:lpstr>
      <vt:lpstr>PowerPoint Presentation</vt:lpstr>
      <vt:lpstr>DIRECT MODE</vt:lpstr>
      <vt:lpstr>Frame Format</vt:lpstr>
      <vt:lpstr>Flow Control Diagram</vt:lpstr>
      <vt:lpstr>HIL MODE</vt:lpstr>
      <vt:lpstr>Initialization</vt:lpstr>
      <vt:lpstr>PowerPoint Presentation</vt:lpstr>
      <vt:lpstr>User Experience</vt:lpstr>
      <vt:lpstr>Product</vt:lpstr>
      <vt:lpstr>Growth Strategy</vt:lpstr>
      <vt:lpstr>Summary</vt:lpstr>
      <vt:lpstr>Team</vt:lpstr>
      <vt:lpstr>DEMO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2020-06-20T16:12:22Z</dcterms:created>
  <dcterms:modified xsi:type="dcterms:W3CDTF">2020-06-25T20:30:55Z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