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ITC Motter Corpus Semicondensed"/>
      <p:regular r:id="rId17"/>
    </p:embeddedFont>
    <p:embeddedFont>
      <p:font typeface="Rubik"/>
      <p:regular r:id="rId18"/>
    </p:embeddedFont>
    <p:embeddedFont>
      <p:font typeface="Rubik Bold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2.fntdata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1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microsoft.com/office/2016/11/relationships/changesInfo" Target="changesInfos/changesInfo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font" Target="fonts/font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li" userId="ea947496-eb0a-4d96-879a-58de9db51ec7" providerId="ADAL" clId="{F6475A20-B1D5-33C0-99D0-C3392F8F810E}"/>
    <pc:docChg chg="undo custSel mod addSld modSld addMainMaster delMainMaster modMainMaster setSldSz">
      <pc:chgData name="Ahmed Ali" userId="ea947496-eb0a-4d96-879a-58de9db51ec7" providerId="ADAL" clId="{F6475A20-B1D5-33C0-99D0-C3392F8F810E}" dt="2025-10-14T00:22:27.944" v="12" actId="14100"/>
      <pc:docMkLst>
        <pc:docMk/>
      </pc:docMkLst>
      <pc:sldChg chg="delSp delAnim">
        <pc:chgData name="Ahmed Ali" userId="ea947496-eb0a-4d96-879a-58de9db51ec7" providerId="ADAL" clId="{F6475A20-B1D5-33C0-99D0-C3392F8F810E}" dt="2025-10-14T00:15:10.380" v="0" actId="478"/>
        <pc:sldMkLst>
          <pc:docMk/>
          <pc:sldMk cId="0" sldId="256"/>
        </pc:sldMkLst>
        <pc:picChg chg="del">
          <ac:chgData name="Ahmed Ali" userId="ea947496-eb0a-4d96-879a-58de9db51ec7" providerId="ADAL" clId="{F6475A20-B1D5-33C0-99D0-C3392F8F810E}" dt="2025-10-14T00:15:10.380" v="0" actId="478"/>
          <ac:picMkLst>
            <pc:docMk/>
            <pc:sldMk cId="0" sldId="256"/>
            <ac:picMk id="18" creationId="{B9D24B00-8D39-C956-05BE-A4E8FAFFD812}"/>
          </ac:picMkLst>
        </pc:picChg>
      </pc:sldChg>
      <pc:sldChg chg="delSp delAnim">
        <pc:chgData name="Ahmed Ali" userId="ea947496-eb0a-4d96-879a-58de9db51ec7" providerId="ADAL" clId="{F6475A20-B1D5-33C0-99D0-C3392F8F810E}" dt="2025-10-14T00:15:14.847" v="1" actId="478"/>
        <pc:sldMkLst>
          <pc:docMk/>
          <pc:sldMk cId="0" sldId="257"/>
        </pc:sldMkLst>
        <pc:picChg chg="del">
          <ac:chgData name="Ahmed Ali" userId="ea947496-eb0a-4d96-879a-58de9db51ec7" providerId="ADAL" clId="{F6475A20-B1D5-33C0-99D0-C3392F8F810E}" dt="2025-10-14T00:15:14.847" v="1" actId="478"/>
          <ac:picMkLst>
            <pc:docMk/>
            <pc:sldMk cId="0" sldId="257"/>
            <ac:picMk id="15" creationId="{03612EDF-8E8F-7FC0-F5CB-AE0219A51871}"/>
          </ac:picMkLst>
        </pc:picChg>
      </pc:sldChg>
      <pc:sldChg chg="addSp delSp modSp new mod setBg addAnim">
        <pc:chgData name="Ahmed Ali" userId="ea947496-eb0a-4d96-879a-58de9db51ec7" providerId="ADAL" clId="{F6475A20-B1D5-33C0-99D0-C3392F8F810E}" dt="2025-10-14T00:22:27.944" v="12" actId="14100"/>
        <pc:sldMkLst>
          <pc:docMk/>
          <pc:sldMk cId="859519055" sldId="270"/>
        </pc:sldMkLst>
        <pc:spChg chg="add del">
          <ac:chgData name="Ahmed Ali" userId="ea947496-eb0a-4d96-879a-58de9db51ec7" providerId="ADAL" clId="{F6475A20-B1D5-33C0-99D0-C3392F8F810E}" dt="2025-10-14T00:18:07.749" v="9" actId="22"/>
          <ac:spMkLst>
            <pc:docMk/>
            <pc:sldMk cId="859519055" sldId="270"/>
            <ac:spMk id="3" creationId="{A71F1C86-BEC3-A184-225E-43BBB3DDF1D5}"/>
          </ac:spMkLst>
        </pc:spChg>
        <pc:picChg chg="add mod">
          <ac:chgData name="Ahmed Ali" userId="ea947496-eb0a-4d96-879a-58de9db51ec7" providerId="ADAL" clId="{F6475A20-B1D5-33C0-99D0-C3392F8F810E}" dt="2025-10-14T00:22:27.944" v="12" actId="14100"/>
          <ac:picMkLst>
            <pc:docMk/>
            <pc:sldMk cId="859519055" sldId="270"/>
            <ac:picMk id="4" creationId="{CD930C0D-8EE0-5E1F-C2C9-0EE41D2E46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 /><Relationship Id="rId2" Type="http://schemas.openxmlformats.org/officeDocument/2006/relationships/audio" Target="../media/media1.m4a" /><Relationship Id="rId1" Type="http://schemas.microsoft.com/office/2007/relationships/media" Target="../media/media1.m4a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750" y="666750"/>
            <a:ext cx="8324850" cy="6587588"/>
            <a:chOff x="0" y="0"/>
            <a:chExt cx="2192553" cy="17350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2553" cy="1735003"/>
            </a:xfrm>
            <a:custGeom>
              <a:avLst/>
              <a:gdLst/>
              <a:ahLst/>
              <a:cxnLst/>
              <a:rect l="l" t="t" r="r" b="b"/>
              <a:pathLst>
                <a:path w="2192553" h="1735003">
                  <a:moveTo>
                    <a:pt x="37199" y="0"/>
                  </a:moveTo>
                  <a:lnTo>
                    <a:pt x="2155354" y="0"/>
                  </a:lnTo>
                  <a:cubicBezTo>
                    <a:pt x="2165220" y="0"/>
                    <a:pt x="2174682" y="3919"/>
                    <a:pt x="2181658" y="10895"/>
                  </a:cubicBezTo>
                  <a:cubicBezTo>
                    <a:pt x="2188634" y="17872"/>
                    <a:pt x="2192553" y="27333"/>
                    <a:pt x="2192553" y="37199"/>
                  </a:cubicBezTo>
                  <a:lnTo>
                    <a:pt x="2192553" y="1697804"/>
                  </a:lnTo>
                  <a:cubicBezTo>
                    <a:pt x="2192553" y="1707669"/>
                    <a:pt x="2188634" y="1717131"/>
                    <a:pt x="2181658" y="1724107"/>
                  </a:cubicBezTo>
                  <a:cubicBezTo>
                    <a:pt x="2174682" y="1731083"/>
                    <a:pt x="2165220" y="1735003"/>
                    <a:pt x="2155354" y="1735003"/>
                  </a:cubicBezTo>
                  <a:lnTo>
                    <a:pt x="37199" y="1735003"/>
                  </a:lnTo>
                  <a:cubicBezTo>
                    <a:pt x="27333" y="1735003"/>
                    <a:pt x="17872" y="1731083"/>
                    <a:pt x="10895" y="1724107"/>
                  </a:cubicBezTo>
                  <a:cubicBezTo>
                    <a:pt x="3919" y="1717131"/>
                    <a:pt x="0" y="1707669"/>
                    <a:pt x="0" y="1697804"/>
                  </a:cubicBezTo>
                  <a:lnTo>
                    <a:pt x="0" y="37199"/>
                  </a:lnTo>
                  <a:cubicBezTo>
                    <a:pt x="0" y="27333"/>
                    <a:pt x="3919" y="17872"/>
                    <a:pt x="10895" y="10895"/>
                  </a:cubicBezTo>
                  <a:cubicBezTo>
                    <a:pt x="17872" y="3919"/>
                    <a:pt x="27333" y="0"/>
                    <a:pt x="37199" y="0"/>
                  </a:cubicBezTo>
                  <a:close/>
                </a:path>
              </a:pathLst>
            </a:custGeom>
            <a:solidFill>
              <a:srgbClr val="1E379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92553" cy="17731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2883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750" y="7559138"/>
            <a:ext cx="5448300" cy="2061112"/>
            <a:chOff x="0" y="0"/>
            <a:chExt cx="1434943" cy="5428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34943" cy="542844"/>
            </a:xfrm>
            <a:custGeom>
              <a:avLst/>
              <a:gdLst/>
              <a:ahLst/>
              <a:cxnLst/>
              <a:rect l="l" t="t" r="r" b="b"/>
              <a:pathLst>
                <a:path w="1434943" h="542844">
                  <a:moveTo>
                    <a:pt x="56839" y="0"/>
                  </a:moveTo>
                  <a:lnTo>
                    <a:pt x="1378104" y="0"/>
                  </a:lnTo>
                  <a:cubicBezTo>
                    <a:pt x="1409495" y="0"/>
                    <a:pt x="1434943" y="25448"/>
                    <a:pt x="1434943" y="56839"/>
                  </a:cubicBezTo>
                  <a:lnTo>
                    <a:pt x="1434943" y="486005"/>
                  </a:lnTo>
                  <a:cubicBezTo>
                    <a:pt x="1434943" y="517397"/>
                    <a:pt x="1409495" y="542844"/>
                    <a:pt x="1378104" y="542844"/>
                  </a:cubicBezTo>
                  <a:lnTo>
                    <a:pt x="56839" y="542844"/>
                  </a:lnTo>
                  <a:cubicBezTo>
                    <a:pt x="25448" y="542844"/>
                    <a:pt x="0" y="517397"/>
                    <a:pt x="0" y="486005"/>
                  </a:cubicBezTo>
                  <a:lnTo>
                    <a:pt x="0" y="56839"/>
                  </a:lnTo>
                  <a:cubicBezTo>
                    <a:pt x="0" y="25448"/>
                    <a:pt x="25448" y="0"/>
                    <a:pt x="56839" y="0"/>
                  </a:cubicBezTo>
                  <a:close/>
                </a:path>
              </a:pathLst>
            </a:custGeom>
            <a:solidFill>
              <a:srgbClr val="1E379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34943" cy="5809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2883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296400" y="666750"/>
            <a:ext cx="8324850" cy="8953500"/>
            <a:chOff x="0" y="0"/>
            <a:chExt cx="1066627" cy="11471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66627" cy="1147174"/>
            </a:xfrm>
            <a:custGeom>
              <a:avLst/>
              <a:gdLst/>
              <a:ahLst/>
              <a:cxnLst/>
              <a:rect l="l" t="t" r="r" b="b"/>
              <a:pathLst>
                <a:path w="1066627" h="1147174">
                  <a:moveTo>
                    <a:pt x="65098" y="0"/>
                  </a:moveTo>
                  <a:lnTo>
                    <a:pt x="1001529" y="0"/>
                  </a:lnTo>
                  <a:cubicBezTo>
                    <a:pt x="1018794" y="0"/>
                    <a:pt x="1035352" y="6859"/>
                    <a:pt x="1047561" y="19067"/>
                  </a:cubicBezTo>
                  <a:cubicBezTo>
                    <a:pt x="1059769" y="31275"/>
                    <a:pt x="1066627" y="47833"/>
                    <a:pt x="1066627" y="65098"/>
                  </a:cubicBezTo>
                  <a:lnTo>
                    <a:pt x="1066627" y="1082075"/>
                  </a:lnTo>
                  <a:cubicBezTo>
                    <a:pt x="1066627" y="1099340"/>
                    <a:pt x="1059769" y="1115898"/>
                    <a:pt x="1047561" y="1128107"/>
                  </a:cubicBezTo>
                  <a:cubicBezTo>
                    <a:pt x="1035352" y="1140315"/>
                    <a:pt x="1018794" y="1147174"/>
                    <a:pt x="1001529" y="1147174"/>
                  </a:cubicBezTo>
                  <a:lnTo>
                    <a:pt x="65098" y="1147174"/>
                  </a:lnTo>
                  <a:cubicBezTo>
                    <a:pt x="47833" y="1147174"/>
                    <a:pt x="31275" y="1140315"/>
                    <a:pt x="19067" y="1128107"/>
                  </a:cubicBezTo>
                  <a:cubicBezTo>
                    <a:pt x="6859" y="1115898"/>
                    <a:pt x="0" y="1099340"/>
                    <a:pt x="0" y="1082075"/>
                  </a:cubicBezTo>
                  <a:lnTo>
                    <a:pt x="0" y="65098"/>
                  </a:lnTo>
                  <a:cubicBezTo>
                    <a:pt x="0" y="47833"/>
                    <a:pt x="6859" y="31275"/>
                    <a:pt x="19067" y="19067"/>
                  </a:cubicBezTo>
                  <a:cubicBezTo>
                    <a:pt x="31275" y="6859"/>
                    <a:pt x="47833" y="0"/>
                    <a:pt x="65098" y="0"/>
                  </a:cubicBezTo>
                  <a:close/>
                </a:path>
              </a:pathLst>
            </a:custGeom>
            <a:blipFill>
              <a:blip r:embed="rId2"/>
              <a:stretch>
                <a:fillRect t="-258" b="-258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6419850" y="7559138"/>
            <a:ext cx="2571750" cy="2061112"/>
            <a:chOff x="0" y="0"/>
            <a:chExt cx="677333" cy="5428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77333" cy="542844"/>
            </a:xfrm>
            <a:custGeom>
              <a:avLst/>
              <a:gdLst/>
              <a:ahLst/>
              <a:cxnLst/>
              <a:rect l="l" t="t" r="r" b="b"/>
              <a:pathLst>
                <a:path w="677333" h="542844">
                  <a:moveTo>
                    <a:pt x="120415" y="0"/>
                  </a:moveTo>
                  <a:lnTo>
                    <a:pt x="556919" y="0"/>
                  </a:lnTo>
                  <a:cubicBezTo>
                    <a:pt x="623422" y="0"/>
                    <a:pt x="677333" y="53912"/>
                    <a:pt x="677333" y="120415"/>
                  </a:cubicBezTo>
                  <a:lnTo>
                    <a:pt x="677333" y="422429"/>
                  </a:lnTo>
                  <a:cubicBezTo>
                    <a:pt x="677333" y="488933"/>
                    <a:pt x="623422" y="542844"/>
                    <a:pt x="556919" y="542844"/>
                  </a:cubicBezTo>
                  <a:lnTo>
                    <a:pt x="120415" y="542844"/>
                  </a:lnTo>
                  <a:cubicBezTo>
                    <a:pt x="88479" y="542844"/>
                    <a:pt x="57851" y="530158"/>
                    <a:pt x="35269" y="507576"/>
                  </a:cubicBezTo>
                  <a:cubicBezTo>
                    <a:pt x="12687" y="484993"/>
                    <a:pt x="0" y="454365"/>
                    <a:pt x="0" y="422429"/>
                  </a:cubicBezTo>
                  <a:lnTo>
                    <a:pt x="0" y="120415"/>
                  </a:lnTo>
                  <a:cubicBezTo>
                    <a:pt x="0" y="88479"/>
                    <a:pt x="12687" y="57851"/>
                    <a:pt x="35269" y="35269"/>
                  </a:cubicBezTo>
                  <a:cubicBezTo>
                    <a:pt x="57851" y="12687"/>
                    <a:pt x="88479" y="0"/>
                    <a:pt x="120415" y="0"/>
                  </a:cubicBezTo>
                  <a:close/>
                </a:path>
              </a:pathLst>
            </a:custGeom>
            <a:solidFill>
              <a:srgbClr val="F0F4F8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677333" cy="5809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2883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10800000">
            <a:off x="7248914" y="8142019"/>
            <a:ext cx="913622" cy="895350"/>
            <a:chOff x="0" y="0"/>
            <a:chExt cx="635000" cy="6223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" cy="622300"/>
            </a:xfrm>
            <a:custGeom>
              <a:avLst/>
              <a:gdLst/>
              <a:ahLst/>
              <a:cxnLst/>
              <a:rect l="l" t="t" r="r" b="b"/>
              <a:pathLst>
                <a:path w="635000" h="622300">
                  <a:moveTo>
                    <a:pt x="547370" y="62230"/>
                  </a:moveTo>
                  <a:lnTo>
                    <a:pt x="401320" y="267970"/>
                  </a:lnTo>
                  <a:lnTo>
                    <a:pt x="635000" y="346710"/>
                  </a:lnTo>
                  <a:lnTo>
                    <a:pt x="605790" y="445770"/>
                  </a:lnTo>
                  <a:lnTo>
                    <a:pt x="369570" y="367030"/>
                  </a:lnTo>
                  <a:lnTo>
                    <a:pt x="369570" y="622300"/>
                  </a:lnTo>
                  <a:lnTo>
                    <a:pt x="267970" y="622300"/>
                  </a:lnTo>
                  <a:lnTo>
                    <a:pt x="267970" y="367030"/>
                  </a:lnTo>
                  <a:lnTo>
                    <a:pt x="31750" y="445770"/>
                  </a:lnTo>
                  <a:lnTo>
                    <a:pt x="0" y="346710"/>
                  </a:lnTo>
                  <a:lnTo>
                    <a:pt x="236220" y="267970"/>
                  </a:lnTo>
                  <a:lnTo>
                    <a:pt x="90170" y="62230"/>
                  </a:lnTo>
                  <a:lnTo>
                    <a:pt x="172720" y="0"/>
                  </a:lnTo>
                  <a:lnTo>
                    <a:pt x="318770" y="205740"/>
                  </a:lnTo>
                  <a:lnTo>
                    <a:pt x="464820" y="0"/>
                  </a:lnTo>
                  <a:lnTo>
                    <a:pt x="547370" y="62230"/>
                  </a:lnTo>
                  <a:close/>
                </a:path>
              </a:pathLst>
            </a:custGeom>
            <a:solidFill>
              <a:srgbClr val="3C40C6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146050" y="101600"/>
              <a:ext cx="342900" cy="3810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83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45747" y="1187741"/>
            <a:ext cx="6916790" cy="800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800"/>
              </a:lnSpc>
            </a:pPr>
            <a:r>
              <a:rPr lang="en-US" sz="8000">
                <a:solidFill>
                  <a:srgbClr val="F0F4F8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The Role of GitHub Copilot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45747" y="8215825"/>
            <a:ext cx="4353750" cy="2571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883"/>
              </a:lnSpc>
            </a:pPr>
            <a:r>
              <a:rPr lang="en-US" sz="2059" dirty="0">
                <a:solidFill>
                  <a:srgbClr val="F0F4F8"/>
                </a:solidFill>
                <a:latin typeface="Rubik"/>
                <a:ea typeface="Rubik"/>
                <a:cs typeface="Rubik"/>
                <a:sym typeface="Rubik"/>
              </a:rPr>
              <a:t>Group members: Ahmed, </a:t>
            </a:r>
            <a:r>
              <a:rPr lang="en-US" sz="2059" dirty="0" err="1">
                <a:solidFill>
                  <a:srgbClr val="F0F4F8"/>
                </a:solidFill>
                <a:latin typeface="Rubik"/>
                <a:ea typeface="Rubik"/>
                <a:cs typeface="Rubik"/>
                <a:sym typeface="Rubik"/>
              </a:rPr>
              <a:t>Guangyuan</a:t>
            </a:r>
            <a:r>
              <a:rPr lang="en-US" sz="2059" dirty="0">
                <a:solidFill>
                  <a:srgbClr val="F0F4F8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2059" dirty="0" err="1">
                <a:solidFill>
                  <a:srgbClr val="F0F4F8"/>
                </a:solidFill>
                <a:latin typeface="Rubik"/>
                <a:ea typeface="Rubik"/>
                <a:cs typeface="Rubik"/>
                <a:sym typeface="Rubik"/>
              </a:rPr>
              <a:t>Pharrel</a:t>
            </a:r>
            <a:r>
              <a:rPr lang="en-US" sz="2059" dirty="0">
                <a:solidFill>
                  <a:srgbClr val="F0F4F8"/>
                </a:solidFill>
                <a:latin typeface="Rubik"/>
                <a:ea typeface="Rubik"/>
                <a:cs typeface="Rubik"/>
                <a:sym typeface="Rubik"/>
              </a:rPr>
              <a:t> and </a:t>
            </a:r>
            <a:r>
              <a:rPr lang="en-US" sz="2059" dirty="0" err="1">
                <a:solidFill>
                  <a:srgbClr val="F0F4F8"/>
                </a:solidFill>
                <a:latin typeface="Rubik"/>
                <a:ea typeface="Rubik"/>
                <a:cs typeface="Rubik"/>
                <a:sym typeface="Rubik"/>
              </a:rPr>
              <a:t>Rayhan</a:t>
            </a:r>
            <a:r>
              <a:rPr lang="en-US" sz="2059" dirty="0">
                <a:solidFill>
                  <a:srgbClr val="F0F4F8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7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934200"/>
            <a:ext cx="18288000" cy="3352800"/>
            <a:chOff x="0" y="0"/>
            <a:chExt cx="4816593" cy="8830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83042"/>
            </a:xfrm>
            <a:custGeom>
              <a:avLst/>
              <a:gdLst/>
              <a:ahLst/>
              <a:cxnLst/>
              <a:rect l="l" t="t" r="r" b="b"/>
              <a:pathLst>
                <a:path w="4816592" h="883042">
                  <a:moveTo>
                    <a:pt x="0" y="0"/>
                  </a:moveTo>
                  <a:lnTo>
                    <a:pt x="4816592" y="0"/>
                  </a:lnTo>
                  <a:lnTo>
                    <a:pt x="4816592" y="883042"/>
                  </a:lnTo>
                  <a:lnTo>
                    <a:pt x="0" y="883042"/>
                  </a:lnTo>
                  <a:close/>
                </a:path>
              </a:pathLst>
            </a:custGeom>
            <a:solidFill>
              <a:srgbClr val="F0F4F8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940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750" y="666750"/>
            <a:ext cx="16954500" cy="8953500"/>
            <a:chOff x="0" y="0"/>
            <a:chExt cx="4465383" cy="2358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65383" cy="2358124"/>
            </a:xfrm>
            <a:custGeom>
              <a:avLst/>
              <a:gdLst/>
              <a:ahLst/>
              <a:cxnLst/>
              <a:rect l="l" t="t" r="r" b="b"/>
              <a:pathLst>
                <a:path w="4465383" h="2358124">
                  <a:moveTo>
                    <a:pt x="18265" y="0"/>
                  </a:moveTo>
                  <a:lnTo>
                    <a:pt x="4447118" y="0"/>
                  </a:lnTo>
                  <a:cubicBezTo>
                    <a:pt x="4457205" y="0"/>
                    <a:pt x="4465383" y="8178"/>
                    <a:pt x="4465383" y="18265"/>
                  </a:cubicBezTo>
                  <a:lnTo>
                    <a:pt x="4465383" y="2339858"/>
                  </a:lnTo>
                  <a:cubicBezTo>
                    <a:pt x="4465383" y="2349946"/>
                    <a:pt x="4457205" y="2358124"/>
                    <a:pt x="4447118" y="2358124"/>
                  </a:cubicBezTo>
                  <a:lnTo>
                    <a:pt x="18265" y="2358124"/>
                  </a:lnTo>
                  <a:cubicBezTo>
                    <a:pt x="8178" y="2358124"/>
                    <a:pt x="0" y="2349946"/>
                    <a:pt x="0" y="2339858"/>
                  </a:cubicBezTo>
                  <a:lnTo>
                    <a:pt x="0" y="18265"/>
                  </a:lnTo>
                  <a:cubicBezTo>
                    <a:pt x="0" y="8178"/>
                    <a:pt x="8178" y="0"/>
                    <a:pt x="18265" y="0"/>
                  </a:cubicBezTo>
                  <a:close/>
                </a:path>
              </a:pathLst>
            </a:custGeom>
            <a:solidFill>
              <a:srgbClr val="3C40C6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465383" cy="2415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05025" y="1562100"/>
            <a:ext cx="14077950" cy="1405890"/>
            <a:chOff x="0" y="0"/>
            <a:chExt cx="18770600" cy="1874520"/>
          </a:xfrm>
        </p:grpSpPr>
        <p:sp>
          <p:nvSpPr>
            <p:cNvPr id="9" name="TextBox 9"/>
            <p:cNvSpPr txBox="1"/>
            <p:nvPr/>
          </p:nvSpPr>
          <p:spPr>
            <a:xfrm>
              <a:off x="0" y="-133350"/>
              <a:ext cx="18770600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920"/>
                </a:lnSpc>
                <a:spcBef>
                  <a:spcPct val="0"/>
                </a:spcBef>
              </a:pPr>
              <a:r>
                <a:rPr lang="en-US" sz="6600" b="1">
                  <a:solidFill>
                    <a:srgbClr val="F0F4F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The Future of AI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339850"/>
              <a:ext cx="187706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Transforming software development landscapes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05025" y="5143500"/>
            <a:ext cx="4010025" cy="2686050"/>
            <a:chOff x="0" y="0"/>
            <a:chExt cx="5346700" cy="358140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11530"/>
              <a:ext cx="5346700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Future AI tools will enhance coding efficiency, integrating seamlessly to support developers in real-time.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SMARTER AI TOOLS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138988" y="5143500"/>
            <a:ext cx="4010025" cy="2686050"/>
            <a:chOff x="0" y="0"/>
            <a:chExt cx="5346700" cy="358140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811530"/>
              <a:ext cx="5346700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IDE integration will allow AI tools to provide contextual support, significantly improving coding processes and workflows.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DEEPER IDE INTEGRATION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172950" y="5143500"/>
            <a:ext cx="4010025" cy="3105150"/>
            <a:chOff x="0" y="0"/>
            <a:chExt cx="5346700" cy="414020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811530"/>
              <a:ext cx="5346700" cy="3328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Developing ethical frameworks will ensure responsible AI use, addressing biases and promoting transparency in software development.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ETHICAL FRAMEWORKS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934200"/>
            <a:ext cx="18288000" cy="3352800"/>
            <a:chOff x="0" y="0"/>
            <a:chExt cx="4816593" cy="8830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83042"/>
            </a:xfrm>
            <a:custGeom>
              <a:avLst/>
              <a:gdLst/>
              <a:ahLst/>
              <a:cxnLst/>
              <a:rect l="l" t="t" r="r" b="b"/>
              <a:pathLst>
                <a:path w="4816592" h="883042">
                  <a:moveTo>
                    <a:pt x="0" y="0"/>
                  </a:moveTo>
                  <a:lnTo>
                    <a:pt x="4816592" y="0"/>
                  </a:lnTo>
                  <a:lnTo>
                    <a:pt x="4816592" y="883042"/>
                  </a:lnTo>
                  <a:lnTo>
                    <a:pt x="0" y="883042"/>
                  </a:lnTo>
                  <a:close/>
                </a:path>
              </a:pathLst>
            </a:custGeom>
            <a:solidFill>
              <a:srgbClr val="F0F4F8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940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750" y="666750"/>
            <a:ext cx="16954500" cy="8953500"/>
            <a:chOff x="0" y="0"/>
            <a:chExt cx="4465383" cy="2358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65383" cy="2358124"/>
            </a:xfrm>
            <a:custGeom>
              <a:avLst/>
              <a:gdLst/>
              <a:ahLst/>
              <a:cxnLst/>
              <a:rect l="l" t="t" r="r" b="b"/>
              <a:pathLst>
                <a:path w="4465383" h="2358124">
                  <a:moveTo>
                    <a:pt x="18265" y="0"/>
                  </a:moveTo>
                  <a:lnTo>
                    <a:pt x="4447118" y="0"/>
                  </a:lnTo>
                  <a:cubicBezTo>
                    <a:pt x="4457205" y="0"/>
                    <a:pt x="4465383" y="8178"/>
                    <a:pt x="4465383" y="18265"/>
                  </a:cubicBezTo>
                  <a:lnTo>
                    <a:pt x="4465383" y="2339858"/>
                  </a:lnTo>
                  <a:cubicBezTo>
                    <a:pt x="4465383" y="2349946"/>
                    <a:pt x="4457205" y="2358124"/>
                    <a:pt x="4447118" y="2358124"/>
                  </a:cubicBezTo>
                  <a:lnTo>
                    <a:pt x="18265" y="2358124"/>
                  </a:lnTo>
                  <a:cubicBezTo>
                    <a:pt x="8178" y="2358124"/>
                    <a:pt x="0" y="2349946"/>
                    <a:pt x="0" y="2339858"/>
                  </a:cubicBezTo>
                  <a:lnTo>
                    <a:pt x="0" y="18265"/>
                  </a:lnTo>
                  <a:cubicBezTo>
                    <a:pt x="0" y="8178"/>
                    <a:pt x="8178" y="0"/>
                    <a:pt x="18265" y="0"/>
                  </a:cubicBezTo>
                  <a:close/>
                </a:path>
              </a:pathLst>
            </a:custGeom>
            <a:solidFill>
              <a:srgbClr val="1E3799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465383" cy="2415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05025" y="1428750"/>
            <a:ext cx="12639675" cy="7167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920"/>
              </a:lnSpc>
            </a:pPr>
            <a:r>
              <a:rPr lang="en-US" sz="6600">
                <a:solidFill>
                  <a:srgbClr val="F0F4F8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The Future of Development with GitHub Copilot</a:t>
            </a:r>
          </a:p>
        </p:txBody>
      </p:sp>
      <p:grpSp>
        <p:nvGrpSpPr>
          <p:cNvPr id="9" name="Group 9"/>
          <p:cNvGrpSpPr/>
          <p:nvPr/>
        </p:nvGrpSpPr>
        <p:grpSpPr>
          <a:xfrm rot="-10800000">
            <a:off x="2105025" y="7829550"/>
            <a:ext cx="913622" cy="895350"/>
            <a:chOff x="0" y="0"/>
            <a:chExt cx="635000" cy="6223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" cy="622300"/>
            </a:xfrm>
            <a:custGeom>
              <a:avLst/>
              <a:gdLst/>
              <a:ahLst/>
              <a:cxnLst/>
              <a:rect l="l" t="t" r="r" b="b"/>
              <a:pathLst>
                <a:path w="635000" h="622300">
                  <a:moveTo>
                    <a:pt x="547370" y="62230"/>
                  </a:moveTo>
                  <a:lnTo>
                    <a:pt x="401320" y="267970"/>
                  </a:lnTo>
                  <a:lnTo>
                    <a:pt x="635000" y="346710"/>
                  </a:lnTo>
                  <a:lnTo>
                    <a:pt x="605790" y="445770"/>
                  </a:lnTo>
                  <a:lnTo>
                    <a:pt x="369570" y="367030"/>
                  </a:lnTo>
                  <a:lnTo>
                    <a:pt x="369570" y="622300"/>
                  </a:lnTo>
                  <a:lnTo>
                    <a:pt x="267970" y="622300"/>
                  </a:lnTo>
                  <a:lnTo>
                    <a:pt x="267970" y="367030"/>
                  </a:lnTo>
                  <a:lnTo>
                    <a:pt x="31750" y="445770"/>
                  </a:lnTo>
                  <a:lnTo>
                    <a:pt x="0" y="346710"/>
                  </a:lnTo>
                  <a:lnTo>
                    <a:pt x="236220" y="267970"/>
                  </a:lnTo>
                  <a:lnTo>
                    <a:pt x="90170" y="62230"/>
                  </a:lnTo>
                  <a:lnTo>
                    <a:pt x="172720" y="0"/>
                  </a:lnTo>
                  <a:lnTo>
                    <a:pt x="318770" y="205740"/>
                  </a:lnTo>
                  <a:lnTo>
                    <a:pt x="464820" y="0"/>
                  </a:lnTo>
                  <a:lnTo>
                    <a:pt x="547370" y="62230"/>
                  </a:lnTo>
                  <a:close/>
                </a:path>
              </a:pathLst>
            </a:custGeom>
            <a:solidFill>
              <a:srgbClr val="F0F4F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46050" y="82550"/>
              <a:ext cx="342900" cy="400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7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934200"/>
            <a:ext cx="18288000" cy="3352800"/>
            <a:chOff x="0" y="0"/>
            <a:chExt cx="4816593" cy="8830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83042"/>
            </a:xfrm>
            <a:custGeom>
              <a:avLst/>
              <a:gdLst/>
              <a:ahLst/>
              <a:cxnLst/>
              <a:rect l="l" t="t" r="r" b="b"/>
              <a:pathLst>
                <a:path w="4816592" h="883042">
                  <a:moveTo>
                    <a:pt x="0" y="0"/>
                  </a:moveTo>
                  <a:lnTo>
                    <a:pt x="4816592" y="0"/>
                  </a:lnTo>
                  <a:lnTo>
                    <a:pt x="4816592" y="883042"/>
                  </a:lnTo>
                  <a:lnTo>
                    <a:pt x="0" y="883042"/>
                  </a:lnTo>
                  <a:close/>
                </a:path>
              </a:pathLst>
            </a:custGeom>
            <a:solidFill>
              <a:srgbClr val="F0F4F8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940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750" y="666750"/>
            <a:ext cx="16954500" cy="8953500"/>
            <a:chOff x="0" y="0"/>
            <a:chExt cx="4465383" cy="2358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65383" cy="2358124"/>
            </a:xfrm>
            <a:custGeom>
              <a:avLst/>
              <a:gdLst/>
              <a:ahLst/>
              <a:cxnLst/>
              <a:rect l="l" t="t" r="r" b="b"/>
              <a:pathLst>
                <a:path w="4465383" h="2358124">
                  <a:moveTo>
                    <a:pt x="18265" y="0"/>
                  </a:moveTo>
                  <a:lnTo>
                    <a:pt x="4447118" y="0"/>
                  </a:lnTo>
                  <a:cubicBezTo>
                    <a:pt x="4457205" y="0"/>
                    <a:pt x="4465383" y="8178"/>
                    <a:pt x="4465383" y="18265"/>
                  </a:cubicBezTo>
                  <a:lnTo>
                    <a:pt x="4465383" y="2339858"/>
                  </a:lnTo>
                  <a:cubicBezTo>
                    <a:pt x="4465383" y="2349946"/>
                    <a:pt x="4457205" y="2358124"/>
                    <a:pt x="4447118" y="2358124"/>
                  </a:cubicBezTo>
                  <a:lnTo>
                    <a:pt x="18265" y="2358124"/>
                  </a:lnTo>
                  <a:cubicBezTo>
                    <a:pt x="8178" y="2358124"/>
                    <a:pt x="0" y="2349946"/>
                    <a:pt x="0" y="2339858"/>
                  </a:cubicBezTo>
                  <a:lnTo>
                    <a:pt x="0" y="18265"/>
                  </a:lnTo>
                  <a:cubicBezTo>
                    <a:pt x="0" y="8178"/>
                    <a:pt x="8178" y="0"/>
                    <a:pt x="18265" y="0"/>
                  </a:cubicBezTo>
                  <a:close/>
                </a:path>
              </a:pathLst>
            </a:custGeom>
            <a:solidFill>
              <a:srgbClr val="3C40C6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465383" cy="2415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05025" y="1562100"/>
            <a:ext cx="14077950" cy="1405890"/>
            <a:chOff x="0" y="0"/>
            <a:chExt cx="18770600" cy="1874520"/>
          </a:xfrm>
        </p:grpSpPr>
        <p:sp>
          <p:nvSpPr>
            <p:cNvPr id="9" name="TextBox 9"/>
            <p:cNvSpPr txBox="1"/>
            <p:nvPr/>
          </p:nvSpPr>
          <p:spPr>
            <a:xfrm>
              <a:off x="0" y="-133350"/>
              <a:ext cx="18770600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920"/>
                </a:lnSpc>
                <a:spcBef>
                  <a:spcPct val="0"/>
                </a:spcBef>
              </a:pPr>
              <a:r>
                <a:rPr lang="en-US" sz="6600" b="1">
                  <a:solidFill>
                    <a:srgbClr val="F0F4F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References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339850"/>
              <a:ext cx="187706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Citing essential resources and information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05025" y="5143500"/>
            <a:ext cx="4010025" cy="2686050"/>
            <a:chOff x="0" y="0"/>
            <a:chExt cx="5346700" cy="358140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11530"/>
              <a:ext cx="5346700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GitHub’s official documentation provides comprehensive guidance on how to effectively use Copilot.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GITHUB DOCS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138988" y="5143500"/>
            <a:ext cx="4010025" cy="2686050"/>
            <a:chOff x="0" y="0"/>
            <a:chExt cx="5346700" cy="358140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811530"/>
              <a:ext cx="5346700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OpenAI’s research papers detail the underlying technology and advancements in AI that power Copilot.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OPENAI RESEARCH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172950" y="5143500"/>
            <a:ext cx="4010025" cy="2686050"/>
            <a:chOff x="0" y="0"/>
            <a:chExt cx="5346700" cy="358140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811530"/>
              <a:ext cx="5346700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TechCrunch features articles that discuss the impact and trends surrounding AI tools like GitHub Copilot.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TECHCRUNCH ARTICLES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934200"/>
            <a:ext cx="18288000" cy="3352800"/>
            <a:chOff x="0" y="0"/>
            <a:chExt cx="4816593" cy="8830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83042"/>
            </a:xfrm>
            <a:custGeom>
              <a:avLst/>
              <a:gdLst/>
              <a:ahLst/>
              <a:cxnLst/>
              <a:rect l="l" t="t" r="r" b="b"/>
              <a:pathLst>
                <a:path w="4816592" h="883042">
                  <a:moveTo>
                    <a:pt x="0" y="0"/>
                  </a:moveTo>
                  <a:lnTo>
                    <a:pt x="4816592" y="0"/>
                  </a:lnTo>
                  <a:lnTo>
                    <a:pt x="4816592" y="883042"/>
                  </a:lnTo>
                  <a:lnTo>
                    <a:pt x="0" y="883042"/>
                  </a:lnTo>
                  <a:close/>
                </a:path>
              </a:pathLst>
            </a:custGeom>
            <a:solidFill>
              <a:srgbClr val="F0F4F8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940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750" y="666750"/>
            <a:ext cx="16954500" cy="8953500"/>
            <a:chOff x="0" y="0"/>
            <a:chExt cx="4465383" cy="2358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65383" cy="2358124"/>
            </a:xfrm>
            <a:custGeom>
              <a:avLst/>
              <a:gdLst/>
              <a:ahLst/>
              <a:cxnLst/>
              <a:rect l="l" t="t" r="r" b="b"/>
              <a:pathLst>
                <a:path w="4465383" h="2358124">
                  <a:moveTo>
                    <a:pt x="18265" y="0"/>
                  </a:moveTo>
                  <a:lnTo>
                    <a:pt x="4447118" y="0"/>
                  </a:lnTo>
                  <a:cubicBezTo>
                    <a:pt x="4457205" y="0"/>
                    <a:pt x="4465383" y="8178"/>
                    <a:pt x="4465383" y="18265"/>
                  </a:cubicBezTo>
                  <a:lnTo>
                    <a:pt x="4465383" y="2339858"/>
                  </a:lnTo>
                  <a:cubicBezTo>
                    <a:pt x="4465383" y="2349946"/>
                    <a:pt x="4457205" y="2358124"/>
                    <a:pt x="4447118" y="2358124"/>
                  </a:cubicBezTo>
                  <a:lnTo>
                    <a:pt x="18265" y="2358124"/>
                  </a:lnTo>
                  <a:cubicBezTo>
                    <a:pt x="8178" y="2358124"/>
                    <a:pt x="0" y="2349946"/>
                    <a:pt x="0" y="2339858"/>
                  </a:cubicBezTo>
                  <a:lnTo>
                    <a:pt x="0" y="18265"/>
                  </a:lnTo>
                  <a:cubicBezTo>
                    <a:pt x="0" y="8178"/>
                    <a:pt x="8178" y="0"/>
                    <a:pt x="18265" y="0"/>
                  </a:cubicBezTo>
                  <a:close/>
                </a:path>
              </a:pathLst>
            </a:custGeom>
            <a:solidFill>
              <a:srgbClr val="1E3799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465383" cy="2415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05025" y="1562100"/>
            <a:ext cx="14077950" cy="1405890"/>
            <a:chOff x="0" y="0"/>
            <a:chExt cx="18770600" cy="1874520"/>
          </a:xfrm>
        </p:grpSpPr>
        <p:sp>
          <p:nvSpPr>
            <p:cNvPr id="9" name="TextBox 9"/>
            <p:cNvSpPr txBox="1"/>
            <p:nvPr/>
          </p:nvSpPr>
          <p:spPr>
            <a:xfrm>
              <a:off x="0" y="-133350"/>
              <a:ext cx="18770600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920"/>
                </a:lnSpc>
                <a:spcBef>
                  <a:spcPct val="0"/>
                </a:spcBef>
              </a:pPr>
              <a:r>
                <a:rPr lang="en-US" sz="6600" b="1">
                  <a:solidFill>
                    <a:srgbClr val="F0F4F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Acknowledgments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339850"/>
              <a:ext cx="187706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Tools and resources used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05025" y="5143500"/>
            <a:ext cx="4010025" cy="3105150"/>
            <a:chOff x="0" y="0"/>
            <a:chExt cx="5346700" cy="414020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11530"/>
              <a:ext cx="5346700" cy="3328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Canva provided an intuitive platform for designing visually appealing slides with ease and efficiency throughout the presentation.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CANVA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138988" y="5143500"/>
            <a:ext cx="4010025" cy="3105150"/>
            <a:chOff x="0" y="0"/>
            <a:chExt cx="5346700" cy="414020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811530"/>
              <a:ext cx="5346700" cy="3328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GitHub served as a vital resource for code collaboration, version control, and project management during the development process.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GITHUB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172950" y="5143500"/>
            <a:ext cx="4010025" cy="3524250"/>
            <a:chOff x="0" y="0"/>
            <a:chExt cx="5346700" cy="469900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811530"/>
              <a:ext cx="5346700" cy="38874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Microsoft 365 facilitated seamless collaboration and communication among team members, enhancing productivity and organization throughout the project.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MICROSOFT 365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D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96400" y="3032662"/>
            <a:ext cx="8324850" cy="6835588"/>
            <a:chOff x="0" y="0"/>
            <a:chExt cx="2192553" cy="18003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2553" cy="1800320"/>
            </a:xfrm>
            <a:custGeom>
              <a:avLst/>
              <a:gdLst/>
              <a:ahLst/>
              <a:cxnLst/>
              <a:rect l="l" t="t" r="r" b="b"/>
              <a:pathLst>
                <a:path w="2192553" h="1800320">
                  <a:moveTo>
                    <a:pt x="37199" y="0"/>
                  </a:moveTo>
                  <a:lnTo>
                    <a:pt x="2155354" y="0"/>
                  </a:lnTo>
                  <a:cubicBezTo>
                    <a:pt x="2165220" y="0"/>
                    <a:pt x="2174682" y="3919"/>
                    <a:pt x="2181658" y="10895"/>
                  </a:cubicBezTo>
                  <a:cubicBezTo>
                    <a:pt x="2188634" y="17872"/>
                    <a:pt x="2192553" y="27333"/>
                    <a:pt x="2192553" y="37199"/>
                  </a:cubicBezTo>
                  <a:lnTo>
                    <a:pt x="2192553" y="1763120"/>
                  </a:lnTo>
                  <a:cubicBezTo>
                    <a:pt x="2192553" y="1772986"/>
                    <a:pt x="2188634" y="1782448"/>
                    <a:pt x="2181658" y="1789424"/>
                  </a:cubicBezTo>
                  <a:cubicBezTo>
                    <a:pt x="2174682" y="1796400"/>
                    <a:pt x="2165220" y="1800320"/>
                    <a:pt x="2155354" y="1800320"/>
                  </a:cubicBezTo>
                  <a:lnTo>
                    <a:pt x="37199" y="1800320"/>
                  </a:lnTo>
                  <a:cubicBezTo>
                    <a:pt x="27333" y="1800320"/>
                    <a:pt x="17872" y="1796400"/>
                    <a:pt x="10895" y="1789424"/>
                  </a:cubicBezTo>
                  <a:cubicBezTo>
                    <a:pt x="3919" y="1782448"/>
                    <a:pt x="0" y="1772986"/>
                    <a:pt x="0" y="1763120"/>
                  </a:cubicBezTo>
                  <a:lnTo>
                    <a:pt x="0" y="37199"/>
                  </a:lnTo>
                  <a:cubicBezTo>
                    <a:pt x="0" y="27333"/>
                    <a:pt x="3919" y="17872"/>
                    <a:pt x="10895" y="10895"/>
                  </a:cubicBezTo>
                  <a:cubicBezTo>
                    <a:pt x="17872" y="3919"/>
                    <a:pt x="27333" y="0"/>
                    <a:pt x="37199" y="0"/>
                  </a:cubicBezTo>
                  <a:close/>
                </a:path>
              </a:pathLst>
            </a:custGeom>
            <a:solidFill>
              <a:srgbClr val="1E379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192553" cy="1857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296400" y="666750"/>
            <a:ext cx="5448300" cy="2061112"/>
            <a:chOff x="0" y="0"/>
            <a:chExt cx="1434943" cy="5428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34943" cy="542844"/>
            </a:xfrm>
            <a:custGeom>
              <a:avLst/>
              <a:gdLst/>
              <a:ahLst/>
              <a:cxnLst/>
              <a:rect l="l" t="t" r="r" b="b"/>
              <a:pathLst>
                <a:path w="1434943" h="542844">
                  <a:moveTo>
                    <a:pt x="56839" y="0"/>
                  </a:moveTo>
                  <a:lnTo>
                    <a:pt x="1378104" y="0"/>
                  </a:lnTo>
                  <a:cubicBezTo>
                    <a:pt x="1409495" y="0"/>
                    <a:pt x="1434943" y="25448"/>
                    <a:pt x="1434943" y="56839"/>
                  </a:cubicBezTo>
                  <a:lnTo>
                    <a:pt x="1434943" y="486005"/>
                  </a:lnTo>
                  <a:cubicBezTo>
                    <a:pt x="1434943" y="517397"/>
                    <a:pt x="1409495" y="542844"/>
                    <a:pt x="1378104" y="542844"/>
                  </a:cubicBezTo>
                  <a:lnTo>
                    <a:pt x="56839" y="542844"/>
                  </a:lnTo>
                  <a:cubicBezTo>
                    <a:pt x="25448" y="542844"/>
                    <a:pt x="0" y="517397"/>
                    <a:pt x="0" y="486005"/>
                  </a:cubicBezTo>
                  <a:lnTo>
                    <a:pt x="0" y="56839"/>
                  </a:lnTo>
                  <a:cubicBezTo>
                    <a:pt x="0" y="25448"/>
                    <a:pt x="25448" y="0"/>
                    <a:pt x="56839" y="0"/>
                  </a:cubicBezTo>
                  <a:close/>
                </a:path>
              </a:pathLst>
            </a:custGeom>
            <a:solidFill>
              <a:srgbClr val="F0F4F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434943" cy="599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049500" y="666750"/>
            <a:ext cx="2571750" cy="2061112"/>
            <a:chOff x="0" y="0"/>
            <a:chExt cx="677333" cy="54284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77333" cy="542844"/>
            </a:xfrm>
            <a:custGeom>
              <a:avLst/>
              <a:gdLst/>
              <a:ahLst/>
              <a:cxnLst/>
              <a:rect l="l" t="t" r="r" b="b"/>
              <a:pathLst>
                <a:path w="677333" h="542844">
                  <a:moveTo>
                    <a:pt x="120415" y="0"/>
                  </a:moveTo>
                  <a:lnTo>
                    <a:pt x="556919" y="0"/>
                  </a:lnTo>
                  <a:cubicBezTo>
                    <a:pt x="623422" y="0"/>
                    <a:pt x="677333" y="53912"/>
                    <a:pt x="677333" y="120415"/>
                  </a:cubicBezTo>
                  <a:lnTo>
                    <a:pt x="677333" y="422429"/>
                  </a:lnTo>
                  <a:cubicBezTo>
                    <a:pt x="677333" y="488933"/>
                    <a:pt x="623422" y="542844"/>
                    <a:pt x="556919" y="542844"/>
                  </a:cubicBezTo>
                  <a:lnTo>
                    <a:pt x="120415" y="542844"/>
                  </a:lnTo>
                  <a:cubicBezTo>
                    <a:pt x="88479" y="542844"/>
                    <a:pt x="57851" y="530158"/>
                    <a:pt x="35269" y="507576"/>
                  </a:cubicBezTo>
                  <a:cubicBezTo>
                    <a:pt x="12687" y="484993"/>
                    <a:pt x="0" y="454365"/>
                    <a:pt x="0" y="422429"/>
                  </a:cubicBezTo>
                  <a:lnTo>
                    <a:pt x="0" y="120415"/>
                  </a:lnTo>
                  <a:cubicBezTo>
                    <a:pt x="0" y="88479"/>
                    <a:pt x="12687" y="57851"/>
                    <a:pt x="35269" y="35269"/>
                  </a:cubicBezTo>
                  <a:cubicBezTo>
                    <a:pt x="57851" y="12687"/>
                    <a:pt x="88479" y="0"/>
                    <a:pt x="120415" y="0"/>
                  </a:cubicBezTo>
                  <a:close/>
                </a:path>
              </a:pathLst>
            </a:custGeom>
            <a:solidFill>
              <a:srgbClr val="3C40C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677333" cy="599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15878564" y="1249631"/>
            <a:ext cx="913622" cy="895350"/>
            <a:chOff x="0" y="0"/>
            <a:chExt cx="635000" cy="6223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" cy="622300"/>
            </a:xfrm>
            <a:custGeom>
              <a:avLst/>
              <a:gdLst/>
              <a:ahLst/>
              <a:cxnLst/>
              <a:rect l="l" t="t" r="r" b="b"/>
              <a:pathLst>
                <a:path w="635000" h="622300">
                  <a:moveTo>
                    <a:pt x="547370" y="62230"/>
                  </a:moveTo>
                  <a:lnTo>
                    <a:pt x="401320" y="267970"/>
                  </a:lnTo>
                  <a:lnTo>
                    <a:pt x="635000" y="346710"/>
                  </a:lnTo>
                  <a:lnTo>
                    <a:pt x="605790" y="445770"/>
                  </a:lnTo>
                  <a:lnTo>
                    <a:pt x="369570" y="367030"/>
                  </a:lnTo>
                  <a:lnTo>
                    <a:pt x="369570" y="622300"/>
                  </a:lnTo>
                  <a:lnTo>
                    <a:pt x="267970" y="622300"/>
                  </a:lnTo>
                  <a:lnTo>
                    <a:pt x="267970" y="367030"/>
                  </a:lnTo>
                  <a:lnTo>
                    <a:pt x="31750" y="445770"/>
                  </a:lnTo>
                  <a:lnTo>
                    <a:pt x="0" y="346710"/>
                  </a:lnTo>
                  <a:lnTo>
                    <a:pt x="236220" y="267970"/>
                  </a:lnTo>
                  <a:lnTo>
                    <a:pt x="90170" y="62230"/>
                  </a:lnTo>
                  <a:lnTo>
                    <a:pt x="172720" y="0"/>
                  </a:lnTo>
                  <a:lnTo>
                    <a:pt x="318770" y="205740"/>
                  </a:lnTo>
                  <a:lnTo>
                    <a:pt x="464820" y="0"/>
                  </a:lnTo>
                  <a:lnTo>
                    <a:pt x="547370" y="62230"/>
                  </a:lnTo>
                  <a:close/>
                </a:path>
              </a:pathLst>
            </a:custGeom>
            <a:solidFill>
              <a:srgbClr val="F0F4F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46050" y="82550"/>
              <a:ext cx="342900" cy="400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66750" y="666750"/>
            <a:ext cx="8324850" cy="8953500"/>
            <a:chOff x="0" y="0"/>
            <a:chExt cx="1066627" cy="11471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6627" cy="1147174"/>
            </a:xfrm>
            <a:custGeom>
              <a:avLst/>
              <a:gdLst/>
              <a:ahLst/>
              <a:cxnLst/>
              <a:rect l="l" t="t" r="r" b="b"/>
              <a:pathLst>
                <a:path w="1066627" h="1147174">
                  <a:moveTo>
                    <a:pt x="65098" y="0"/>
                  </a:moveTo>
                  <a:lnTo>
                    <a:pt x="1001529" y="0"/>
                  </a:lnTo>
                  <a:cubicBezTo>
                    <a:pt x="1018794" y="0"/>
                    <a:pt x="1035352" y="6859"/>
                    <a:pt x="1047561" y="19067"/>
                  </a:cubicBezTo>
                  <a:cubicBezTo>
                    <a:pt x="1059769" y="31275"/>
                    <a:pt x="1066627" y="47833"/>
                    <a:pt x="1066627" y="65098"/>
                  </a:cubicBezTo>
                  <a:lnTo>
                    <a:pt x="1066627" y="1082075"/>
                  </a:lnTo>
                  <a:cubicBezTo>
                    <a:pt x="1066627" y="1099340"/>
                    <a:pt x="1059769" y="1115898"/>
                    <a:pt x="1047561" y="1128107"/>
                  </a:cubicBezTo>
                  <a:cubicBezTo>
                    <a:pt x="1035352" y="1140315"/>
                    <a:pt x="1018794" y="1147174"/>
                    <a:pt x="1001529" y="1147174"/>
                  </a:cubicBezTo>
                  <a:lnTo>
                    <a:pt x="65098" y="1147174"/>
                  </a:lnTo>
                  <a:cubicBezTo>
                    <a:pt x="47833" y="1147174"/>
                    <a:pt x="31275" y="1140315"/>
                    <a:pt x="19067" y="1128107"/>
                  </a:cubicBezTo>
                  <a:cubicBezTo>
                    <a:pt x="6859" y="1115898"/>
                    <a:pt x="0" y="1099340"/>
                    <a:pt x="0" y="1082075"/>
                  </a:cubicBezTo>
                  <a:lnTo>
                    <a:pt x="0" y="65098"/>
                  </a:lnTo>
                  <a:cubicBezTo>
                    <a:pt x="0" y="47833"/>
                    <a:pt x="6859" y="31275"/>
                    <a:pt x="19067" y="19067"/>
                  </a:cubicBezTo>
                  <a:cubicBezTo>
                    <a:pt x="31275" y="6859"/>
                    <a:pt x="47833" y="0"/>
                    <a:pt x="65098" y="0"/>
                  </a:cubicBezTo>
                  <a:close/>
                </a:path>
              </a:pathLst>
            </a:custGeom>
            <a:blipFill>
              <a:blip r:embed="rId2"/>
              <a:stretch>
                <a:fillRect t="-258" b="-258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9820664" y="3490181"/>
            <a:ext cx="6057900" cy="3122240"/>
            <a:chOff x="0" y="-57150"/>
            <a:chExt cx="8077200" cy="416298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59166"/>
              <a:ext cx="8077200" cy="34466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dirty="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Hankoo-nkoo@myseneca.ca</a:t>
              </a:r>
            </a:p>
            <a:p>
              <a:pPr marL="0" lvl="0" indent="0" algn="l">
                <a:lnSpc>
                  <a:spcPts val="3359"/>
                </a:lnSpc>
              </a:pPr>
              <a:r>
                <a:rPr lang="en-US" sz="2400" dirty="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aahmed422@myseneca.ca</a:t>
              </a:r>
            </a:p>
            <a:p>
              <a:pPr marL="0" lvl="0" indent="0" algn="l">
                <a:lnSpc>
                  <a:spcPts val="3359"/>
                </a:lnSpc>
              </a:pPr>
              <a:r>
                <a:rPr lang="en-US" sz="2400" dirty="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ggao9@myseneca.ca</a:t>
              </a:r>
            </a:p>
            <a:p>
              <a:pPr marL="0" lvl="0" indent="0" algn="l">
                <a:lnSpc>
                  <a:spcPts val="3359"/>
                </a:lnSpc>
              </a:pPr>
              <a:r>
                <a:rPr lang="en-US" sz="2400" dirty="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raddo3@myseneca.ca</a:t>
              </a:r>
            </a:p>
            <a:p>
              <a:pPr marL="0" lvl="0" indent="0" algn="l">
                <a:lnSpc>
                  <a:spcPts val="3359"/>
                </a:lnSpc>
              </a:pPr>
              <a:endParaRPr lang="en-US" sz="2400" dirty="0">
                <a:solidFill>
                  <a:srgbClr val="F0F4F8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lvl="0" indent="0" algn="l">
                <a:lnSpc>
                  <a:spcPts val="3359"/>
                </a:lnSpc>
              </a:pPr>
              <a:endParaRPr lang="en-US" sz="2400" dirty="0">
                <a:solidFill>
                  <a:srgbClr val="F0F4F8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80772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EMAIL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429875" y="6518937"/>
            <a:ext cx="6057900" cy="8410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F0F4F8"/>
                </a:solidFill>
                <a:latin typeface="Rubik"/>
                <a:ea typeface="Rubik"/>
                <a:cs typeface="Rubik"/>
                <a:sym typeface="Rubik"/>
              </a:rPr>
              <a:t>Course: Computer Programming and Analysis (CPA)   </a:t>
            </a: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F0F4F8"/>
              </a:solidFill>
              <a:latin typeface="Rubik"/>
              <a:ea typeface="Rubik"/>
              <a:cs typeface="Rubik"/>
              <a:sym typeface="Rubik"/>
            </a:endParaRPr>
          </a:p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F0F4F8"/>
                </a:solidFill>
                <a:latin typeface="Rubik"/>
                <a:ea typeface="Rubik"/>
                <a:cs typeface="Rubik"/>
                <a:sym typeface="Rubik"/>
              </a:rPr>
              <a:t>VIDEO PRESENTATION</a:t>
            </a:r>
          </a:p>
          <a:p>
            <a:pPr algn="l">
              <a:lnSpc>
                <a:spcPts val="3359"/>
              </a:lnSpc>
            </a:pPr>
            <a:endParaRPr lang="en-US" sz="2400" dirty="0">
              <a:solidFill>
                <a:srgbClr val="F0F4F8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>
              <a:lnSpc>
                <a:spcPts val="3359"/>
              </a:lnSpc>
            </a:pPr>
            <a:r>
              <a:rPr lang="en-US" sz="2400" dirty="0">
                <a:solidFill>
                  <a:srgbClr val="F0F4F8"/>
                </a:solidFill>
                <a:latin typeface="Rubik"/>
                <a:ea typeface="Rubik"/>
                <a:cs typeface="Rubik"/>
                <a:sym typeface="Rubik"/>
              </a:rPr>
              <a:t>https://youtube.com/shorts/0FNaowO28CI?si=-N2Qx4zLH_5tsemH</a:t>
            </a:r>
          </a:p>
          <a:p>
            <a:pPr marL="0" lvl="0" indent="0" algn="l">
              <a:lnSpc>
                <a:spcPts val="3359"/>
              </a:lnSpc>
            </a:pPr>
            <a:endParaRPr lang="en-US" sz="2400" dirty="0">
              <a:solidFill>
                <a:srgbClr val="F0F4F8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>
              <a:lnSpc>
                <a:spcPts val="3359"/>
              </a:lnSpc>
            </a:pPr>
            <a:endParaRPr lang="en-US" sz="2400" dirty="0">
              <a:solidFill>
                <a:srgbClr val="F0F4F8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mpAudioRecording.m4a">
            <a:hlinkClick r:id="" action="ppaction://media"/>
            <a:extLst>
              <a:ext uri="{FF2B5EF4-FFF2-40B4-BE49-F238E27FC236}">
                <a16:creationId xmlns:a16="http://schemas.microsoft.com/office/drawing/2014/main" id="{CD930C0D-8EE0-5E1F-C2C9-0EE41D2E46C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08104" y="1207604"/>
            <a:ext cx="7235687" cy="72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51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7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934200"/>
            <a:ext cx="18288000" cy="3352800"/>
            <a:chOff x="0" y="0"/>
            <a:chExt cx="4816593" cy="8830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83042"/>
            </a:xfrm>
            <a:custGeom>
              <a:avLst/>
              <a:gdLst/>
              <a:ahLst/>
              <a:cxnLst/>
              <a:rect l="l" t="t" r="r" b="b"/>
              <a:pathLst>
                <a:path w="4816592" h="883042">
                  <a:moveTo>
                    <a:pt x="0" y="0"/>
                  </a:moveTo>
                  <a:lnTo>
                    <a:pt x="4816592" y="0"/>
                  </a:lnTo>
                  <a:lnTo>
                    <a:pt x="4816592" y="883042"/>
                  </a:lnTo>
                  <a:lnTo>
                    <a:pt x="0" y="883042"/>
                  </a:lnTo>
                  <a:close/>
                </a:path>
              </a:pathLst>
            </a:custGeom>
            <a:solidFill>
              <a:srgbClr val="F0F4F8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940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750" y="666750"/>
            <a:ext cx="16954500" cy="8953500"/>
            <a:chOff x="0" y="0"/>
            <a:chExt cx="4465383" cy="2358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65383" cy="2358124"/>
            </a:xfrm>
            <a:custGeom>
              <a:avLst/>
              <a:gdLst/>
              <a:ahLst/>
              <a:cxnLst/>
              <a:rect l="l" t="t" r="r" b="b"/>
              <a:pathLst>
                <a:path w="4465383" h="2358124">
                  <a:moveTo>
                    <a:pt x="18265" y="0"/>
                  </a:moveTo>
                  <a:lnTo>
                    <a:pt x="4447118" y="0"/>
                  </a:lnTo>
                  <a:cubicBezTo>
                    <a:pt x="4457205" y="0"/>
                    <a:pt x="4465383" y="8178"/>
                    <a:pt x="4465383" y="18265"/>
                  </a:cubicBezTo>
                  <a:lnTo>
                    <a:pt x="4465383" y="2339858"/>
                  </a:lnTo>
                  <a:cubicBezTo>
                    <a:pt x="4465383" y="2349946"/>
                    <a:pt x="4457205" y="2358124"/>
                    <a:pt x="4447118" y="2358124"/>
                  </a:cubicBezTo>
                  <a:lnTo>
                    <a:pt x="18265" y="2358124"/>
                  </a:lnTo>
                  <a:cubicBezTo>
                    <a:pt x="8178" y="2358124"/>
                    <a:pt x="0" y="2349946"/>
                    <a:pt x="0" y="2339858"/>
                  </a:cubicBezTo>
                  <a:lnTo>
                    <a:pt x="0" y="18265"/>
                  </a:lnTo>
                  <a:cubicBezTo>
                    <a:pt x="0" y="8178"/>
                    <a:pt x="8178" y="0"/>
                    <a:pt x="18265" y="0"/>
                  </a:cubicBezTo>
                  <a:close/>
                </a:path>
              </a:pathLst>
            </a:custGeom>
            <a:solidFill>
              <a:srgbClr val="3C40C6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465383" cy="2415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05025" y="1562100"/>
            <a:ext cx="12639675" cy="2987060"/>
            <a:chOff x="0" y="0"/>
            <a:chExt cx="16852900" cy="3982747"/>
          </a:xfrm>
        </p:grpSpPr>
        <p:sp>
          <p:nvSpPr>
            <p:cNvPr id="9" name="TextBox 9"/>
            <p:cNvSpPr txBox="1"/>
            <p:nvPr/>
          </p:nvSpPr>
          <p:spPr>
            <a:xfrm>
              <a:off x="0" y="-133350"/>
              <a:ext cx="16852900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920"/>
                </a:lnSpc>
                <a:spcBef>
                  <a:spcPct val="0"/>
                </a:spcBef>
              </a:pPr>
              <a:r>
                <a:rPr lang="en-US" sz="6600" b="1">
                  <a:solidFill>
                    <a:srgbClr val="F0F4F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Agenda Overview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339850"/>
              <a:ext cx="168529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Key Topics for Today's Presentation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330477"/>
              <a:ext cx="16852900" cy="16522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This presentation will explore GitHub Copilot, covering its purpose, functionality, benefits, challenges, ethical considerations, and future implications in software development for all aspiring developers.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 rot="-10800000">
            <a:off x="2105025" y="7829550"/>
            <a:ext cx="913622" cy="895350"/>
            <a:chOff x="0" y="0"/>
            <a:chExt cx="635000" cy="6223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" cy="622300"/>
            </a:xfrm>
            <a:custGeom>
              <a:avLst/>
              <a:gdLst/>
              <a:ahLst/>
              <a:cxnLst/>
              <a:rect l="l" t="t" r="r" b="b"/>
              <a:pathLst>
                <a:path w="635000" h="622300">
                  <a:moveTo>
                    <a:pt x="547370" y="62230"/>
                  </a:moveTo>
                  <a:lnTo>
                    <a:pt x="401320" y="267970"/>
                  </a:lnTo>
                  <a:lnTo>
                    <a:pt x="635000" y="346710"/>
                  </a:lnTo>
                  <a:lnTo>
                    <a:pt x="605790" y="445770"/>
                  </a:lnTo>
                  <a:lnTo>
                    <a:pt x="369570" y="367030"/>
                  </a:lnTo>
                  <a:lnTo>
                    <a:pt x="369570" y="622300"/>
                  </a:lnTo>
                  <a:lnTo>
                    <a:pt x="267970" y="622300"/>
                  </a:lnTo>
                  <a:lnTo>
                    <a:pt x="267970" y="367030"/>
                  </a:lnTo>
                  <a:lnTo>
                    <a:pt x="31750" y="445770"/>
                  </a:lnTo>
                  <a:lnTo>
                    <a:pt x="0" y="346710"/>
                  </a:lnTo>
                  <a:lnTo>
                    <a:pt x="236220" y="267970"/>
                  </a:lnTo>
                  <a:lnTo>
                    <a:pt x="90170" y="62230"/>
                  </a:lnTo>
                  <a:lnTo>
                    <a:pt x="172720" y="0"/>
                  </a:lnTo>
                  <a:lnTo>
                    <a:pt x="318770" y="205740"/>
                  </a:lnTo>
                  <a:lnTo>
                    <a:pt x="464820" y="0"/>
                  </a:lnTo>
                  <a:lnTo>
                    <a:pt x="547370" y="62230"/>
                  </a:lnTo>
                  <a:close/>
                </a:path>
              </a:pathLst>
            </a:custGeom>
            <a:solidFill>
              <a:srgbClr val="F0F4F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46050" y="82550"/>
              <a:ext cx="342900" cy="4000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934200"/>
            <a:ext cx="18288000" cy="3352800"/>
            <a:chOff x="0" y="0"/>
            <a:chExt cx="4816593" cy="8830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83042"/>
            </a:xfrm>
            <a:custGeom>
              <a:avLst/>
              <a:gdLst/>
              <a:ahLst/>
              <a:cxnLst/>
              <a:rect l="l" t="t" r="r" b="b"/>
              <a:pathLst>
                <a:path w="4816592" h="883042">
                  <a:moveTo>
                    <a:pt x="0" y="0"/>
                  </a:moveTo>
                  <a:lnTo>
                    <a:pt x="4816592" y="0"/>
                  </a:lnTo>
                  <a:lnTo>
                    <a:pt x="4816592" y="883042"/>
                  </a:lnTo>
                  <a:lnTo>
                    <a:pt x="0" y="883042"/>
                  </a:lnTo>
                  <a:close/>
                </a:path>
              </a:pathLst>
            </a:custGeom>
            <a:solidFill>
              <a:srgbClr val="F0F4F8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940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750" y="666750"/>
            <a:ext cx="16954500" cy="8953500"/>
            <a:chOff x="0" y="0"/>
            <a:chExt cx="4465383" cy="2358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65383" cy="2358124"/>
            </a:xfrm>
            <a:custGeom>
              <a:avLst/>
              <a:gdLst/>
              <a:ahLst/>
              <a:cxnLst/>
              <a:rect l="l" t="t" r="r" b="b"/>
              <a:pathLst>
                <a:path w="4465383" h="2358124">
                  <a:moveTo>
                    <a:pt x="18265" y="0"/>
                  </a:moveTo>
                  <a:lnTo>
                    <a:pt x="4447118" y="0"/>
                  </a:lnTo>
                  <a:cubicBezTo>
                    <a:pt x="4457205" y="0"/>
                    <a:pt x="4465383" y="8178"/>
                    <a:pt x="4465383" y="18265"/>
                  </a:cubicBezTo>
                  <a:lnTo>
                    <a:pt x="4465383" y="2339858"/>
                  </a:lnTo>
                  <a:cubicBezTo>
                    <a:pt x="4465383" y="2349946"/>
                    <a:pt x="4457205" y="2358124"/>
                    <a:pt x="4447118" y="2358124"/>
                  </a:cubicBezTo>
                  <a:lnTo>
                    <a:pt x="18265" y="2358124"/>
                  </a:lnTo>
                  <a:cubicBezTo>
                    <a:pt x="8178" y="2358124"/>
                    <a:pt x="0" y="2349946"/>
                    <a:pt x="0" y="2339858"/>
                  </a:cubicBezTo>
                  <a:lnTo>
                    <a:pt x="0" y="18265"/>
                  </a:lnTo>
                  <a:cubicBezTo>
                    <a:pt x="0" y="8178"/>
                    <a:pt x="8178" y="0"/>
                    <a:pt x="18265" y="0"/>
                  </a:cubicBezTo>
                  <a:close/>
                </a:path>
              </a:pathLst>
            </a:custGeom>
            <a:solidFill>
              <a:srgbClr val="1E3799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465383" cy="2415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05025" y="1562100"/>
            <a:ext cx="12639675" cy="1405890"/>
            <a:chOff x="0" y="0"/>
            <a:chExt cx="16852900" cy="1874520"/>
          </a:xfrm>
        </p:grpSpPr>
        <p:sp>
          <p:nvSpPr>
            <p:cNvPr id="9" name="TextBox 9"/>
            <p:cNvSpPr txBox="1"/>
            <p:nvPr/>
          </p:nvSpPr>
          <p:spPr>
            <a:xfrm>
              <a:off x="0" y="-133350"/>
              <a:ext cx="16852900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920"/>
                </a:lnSpc>
                <a:spcBef>
                  <a:spcPct val="0"/>
                </a:spcBef>
              </a:pPr>
              <a:r>
                <a:rPr lang="en-US" sz="6600" b="1">
                  <a:solidFill>
                    <a:srgbClr val="F0F4F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What is Copilot?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339850"/>
              <a:ext cx="168529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Understanding the AI coding assistant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05025" y="5143500"/>
            <a:ext cx="5448300" cy="3524250"/>
            <a:chOff x="0" y="0"/>
            <a:chExt cx="7264400" cy="469900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11530"/>
              <a:ext cx="7264400" cy="38874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GitHub Copilot is an </a:t>
              </a: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AI-assisted coding tool</a:t>
              </a: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 developed by GitHub in collaboration with OpenAI, designed to enhance software development by providing intelligent code suggestions directly in the development environment.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72644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DEVELOPED BY GITHUB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296400" y="5143500"/>
            <a:ext cx="5448300" cy="2686050"/>
            <a:chOff x="0" y="0"/>
            <a:chExt cx="7264400" cy="358140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811530"/>
              <a:ext cx="7264400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This innovative tool leverages </a:t>
              </a: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machine learning</a:t>
              </a: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 to analyze context and suggest code snippets, making coding more efficient and accessible for developers of all skill levels.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72644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AI-POWERED TOOL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7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934200"/>
            <a:ext cx="18288000" cy="3352800"/>
            <a:chOff x="0" y="0"/>
            <a:chExt cx="4816593" cy="8830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83042"/>
            </a:xfrm>
            <a:custGeom>
              <a:avLst/>
              <a:gdLst/>
              <a:ahLst/>
              <a:cxnLst/>
              <a:rect l="l" t="t" r="r" b="b"/>
              <a:pathLst>
                <a:path w="4816592" h="883042">
                  <a:moveTo>
                    <a:pt x="0" y="0"/>
                  </a:moveTo>
                  <a:lnTo>
                    <a:pt x="4816592" y="0"/>
                  </a:lnTo>
                  <a:lnTo>
                    <a:pt x="4816592" y="883042"/>
                  </a:lnTo>
                  <a:lnTo>
                    <a:pt x="0" y="883042"/>
                  </a:lnTo>
                  <a:close/>
                </a:path>
              </a:pathLst>
            </a:custGeom>
            <a:solidFill>
              <a:srgbClr val="F0F4F8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940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750" y="666750"/>
            <a:ext cx="16954500" cy="8953500"/>
            <a:chOff x="0" y="0"/>
            <a:chExt cx="4465383" cy="2358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65383" cy="2358124"/>
            </a:xfrm>
            <a:custGeom>
              <a:avLst/>
              <a:gdLst/>
              <a:ahLst/>
              <a:cxnLst/>
              <a:rect l="l" t="t" r="r" b="b"/>
              <a:pathLst>
                <a:path w="4465383" h="2358124">
                  <a:moveTo>
                    <a:pt x="18265" y="0"/>
                  </a:moveTo>
                  <a:lnTo>
                    <a:pt x="4447118" y="0"/>
                  </a:lnTo>
                  <a:cubicBezTo>
                    <a:pt x="4457205" y="0"/>
                    <a:pt x="4465383" y="8178"/>
                    <a:pt x="4465383" y="18265"/>
                  </a:cubicBezTo>
                  <a:lnTo>
                    <a:pt x="4465383" y="2339858"/>
                  </a:lnTo>
                  <a:cubicBezTo>
                    <a:pt x="4465383" y="2349946"/>
                    <a:pt x="4457205" y="2358124"/>
                    <a:pt x="4447118" y="2358124"/>
                  </a:cubicBezTo>
                  <a:lnTo>
                    <a:pt x="18265" y="2358124"/>
                  </a:lnTo>
                  <a:cubicBezTo>
                    <a:pt x="8178" y="2358124"/>
                    <a:pt x="0" y="2349946"/>
                    <a:pt x="0" y="2339858"/>
                  </a:cubicBezTo>
                  <a:lnTo>
                    <a:pt x="0" y="18265"/>
                  </a:lnTo>
                  <a:cubicBezTo>
                    <a:pt x="0" y="8178"/>
                    <a:pt x="8178" y="0"/>
                    <a:pt x="18265" y="0"/>
                  </a:cubicBezTo>
                  <a:close/>
                </a:path>
              </a:pathLst>
            </a:custGeom>
            <a:solidFill>
              <a:srgbClr val="3C40C6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465383" cy="2415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05025" y="1562100"/>
            <a:ext cx="12639675" cy="1405890"/>
            <a:chOff x="0" y="0"/>
            <a:chExt cx="16852900" cy="1874520"/>
          </a:xfrm>
        </p:grpSpPr>
        <p:sp>
          <p:nvSpPr>
            <p:cNvPr id="9" name="TextBox 9"/>
            <p:cNvSpPr txBox="1"/>
            <p:nvPr/>
          </p:nvSpPr>
          <p:spPr>
            <a:xfrm>
              <a:off x="0" y="-133350"/>
              <a:ext cx="16852900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920"/>
                </a:lnSpc>
                <a:spcBef>
                  <a:spcPct val="0"/>
                </a:spcBef>
              </a:pPr>
              <a:r>
                <a:rPr lang="en-US" sz="6600" b="1">
                  <a:solidFill>
                    <a:srgbClr val="F0F4F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How Copilot Works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339850"/>
              <a:ext cx="168529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Understanding its technical foundations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05025" y="5143500"/>
            <a:ext cx="5448300" cy="2686050"/>
            <a:chOff x="0" y="0"/>
            <a:chExt cx="7264400" cy="358140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11530"/>
              <a:ext cx="7264400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GitHub Copilot is powered by </a:t>
              </a: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OpenAI Codex</a:t>
              </a: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, a state-of-the-art AI model that interprets natural language and generates code based on context and prompts provided by developers.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72644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OPENAI CODEX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296400" y="5143500"/>
            <a:ext cx="5448300" cy="3105150"/>
            <a:chOff x="0" y="0"/>
            <a:chExt cx="7264400" cy="414020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811530"/>
              <a:ext cx="7264400" cy="3328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It is trained on </a:t>
              </a: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publicly available code</a:t>
              </a: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, allowing Copilot to suggest code snippets that are relevant and effective, enhancing the software development process for programmers of all levels.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72644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PUBLIC CODE TRAINING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934200"/>
            <a:ext cx="18288000" cy="3352800"/>
            <a:chOff x="0" y="0"/>
            <a:chExt cx="4816593" cy="8830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83042"/>
            </a:xfrm>
            <a:custGeom>
              <a:avLst/>
              <a:gdLst/>
              <a:ahLst/>
              <a:cxnLst/>
              <a:rect l="l" t="t" r="r" b="b"/>
              <a:pathLst>
                <a:path w="4816592" h="883042">
                  <a:moveTo>
                    <a:pt x="0" y="0"/>
                  </a:moveTo>
                  <a:lnTo>
                    <a:pt x="4816592" y="0"/>
                  </a:lnTo>
                  <a:lnTo>
                    <a:pt x="4816592" y="883042"/>
                  </a:lnTo>
                  <a:lnTo>
                    <a:pt x="0" y="883042"/>
                  </a:lnTo>
                  <a:close/>
                </a:path>
              </a:pathLst>
            </a:custGeom>
            <a:solidFill>
              <a:srgbClr val="F0F4F8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940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750" y="666750"/>
            <a:ext cx="16954500" cy="8953500"/>
            <a:chOff x="0" y="0"/>
            <a:chExt cx="4465383" cy="2358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65383" cy="2358124"/>
            </a:xfrm>
            <a:custGeom>
              <a:avLst/>
              <a:gdLst/>
              <a:ahLst/>
              <a:cxnLst/>
              <a:rect l="l" t="t" r="r" b="b"/>
              <a:pathLst>
                <a:path w="4465383" h="2358124">
                  <a:moveTo>
                    <a:pt x="18265" y="0"/>
                  </a:moveTo>
                  <a:lnTo>
                    <a:pt x="4447118" y="0"/>
                  </a:lnTo>
                  <a:cubicBezTo>
                    <a:pt x="4457205" y="0"/>
                    <a:pt x="4465383" y="8178"/>
                    <a:pt x="4465383" y="18265"/>
                  </a:cubicBezTo>
                  <a:lnTo>
                    <a:pt x="4465383" y="2339858"/>
                  </a:lnTo>
                  <a:cubicBezTo>
                    <a:pt x="4465383" y="2349946"/>
                    <a:pt x="4457205" y="2358124"/>
                    <a:pt x="4447118" y="2358124"/>
                  </a:cubicBezTo>
                  <a:lnTo>
                    <a:pt x="18265" y="2358124"/>
                  </a:lnTo>
                  <a:cubicBezTo>
                    <a:pt x="8178" y="2358124"/>
                    <a:pt x="0" y="2349946"/>
                    <a:pt x="0" y="2339858"/>
                  </a:cubicBezTo>
                  <a:lnTo>
                    <a:pt x="0" y="18265"/>
                  </a:lnTo>
                  <a:cubicBezTo>
                    <a:pt x="0" y="8178"/>
                    <a:pt x="8178" y="0"/>
                    <a:pt x="18265" y="0"/>
                  </a:cubicBezTo>
                  <a:close/>
                </a:path>
              </a:pathLst>
            </a:custGeom>
            <a:solidFill>
              <a:srgbClr val="1E3799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465383" cy="2415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05025" y="1562100"/>
            <a:ext cx="14077950" cy="1405890"/>
            <a:chOff x="0" y="0"/>
            <a:chExt cx="18770600" cy="1874520"/>
          </a:xfrm>
        </p:grpSpPr>
        <p:sp>
          <p:nvSpPr>
            <p:cNvPr id="9" name="TextBox 9"/>
            <p:cNvSpPr txBox="1"/>
            <p:nvPr/>
          </p:nvSpPr>
          <p:spPr>
            <a:xfrm>
              <a:off x="0" y="-133350"/>
              <a:ext cx="18770600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920"/>
                </a:lnSpc>
                <a:spcBef>
                  <a:spcPct val="0"/>
                </a:spcBef>
              </a:pPr>
              <a:r>
                <a:rPr lang="en-US" sz="6600" b="1">
                  <a:solidFill>
                    <a:srgbClr val="F0F4F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Key Features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339850"/>
              <a:ext cx="187706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Essential capabilities of GitHub Copilot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05025" y="5143500"/>
            <a:ext cx="4010025" cy="2686050"/>
            <a:chOff x="0" y="0"/>
            <a:chExt cx="5346700" cy="358140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11530"/>
              <a:ext cx="5346700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Copilot provides suggestions as you type, enhancing productivity with instant code completion based on context.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REAL-TIME COMPLETION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138988" y="5143500"/>
            <a:ext cx="4010025" cy="2686050"/>
            <a:chOff x="0" y="0"/>
            <a:chExt cx="5346700" cy="358140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811530"/>
              <a:ext cx="5346700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It understands your coding patterns and adapts to the specific language and framework you're working with.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CONTEXT AWARENESS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172950" y="5143500"/>
            <a:ext cx="4010025" cy="2686050"/>
            <a:chOff x="0" y="0"/>
            <a:chExt cx="5346700" cy="358140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811530"/>
              <a:ext cx="5346700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By interpreting comments, Copilot can generate relevant code snippets, making coding more intuitive and efficient.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COMMENT-BASED CODING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7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934200"/>
            <a:ext cx="18288000" cy="3352800"/>
            <a:chOff x="0" y="0"/>
            <a:chExt cx="4816593" cy="8830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83042"/>
            </a:xfrm>
            <a:custGeom>
              <a:avLst/>
              <a:gdLst/>
              <a:ahLst/>
              <a:cxnLst/>
              <a:rect l="l" t="t" r="r" b="b"/>
              <a:pathLst>
                <a:path w="4816592" h="883042">
                  <a:moveTo>
                    <a:pt x="0" y="0"/>
                  </a:moveTo>
                  <a:lnTo>
                    <a:pt x="4816592" y="0"/>
                  </a:lnTo>
                  <a:lnTo>
                    <a:pt x="4816592" y="883042"/>
                  </a:lnTo>
                  <a:lnTo>
                    <a:pt x="0" y="883042"/>
                  </a:lnTo>
                  <a:close/>
                </a:path>
              </a:pathLst>
            </a:custGeom>
            <a:solidFill>
              <a:srgbClr val="F0F4F8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940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750" y="666750"/>
            <a:ext cx="16954500" cy="8953500"/>
            <a:chOff x="0" y="0"/>
            <a:chExt cx="4465383" cy="2358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65383" cy="2358124"/>
            </a:xfrm>
            <a:custGeom>
              <a:avLst/>
              <a:gdLst/>
              <a:ahLst/>
              <a:cxnLst/>
              <a:rect l="l" t="t" r="r" b="b"/>
              <a:pathLst>
                <a:path w="4465383" h="2358124">
                  <a:moveTo>
                    <a:pt x="18265" y="0"/>
                  </a:moveTo>
                  <a:lnTo>
                    <a:pt x="4447118" y="0"/>
                  </a:lnTo>
                  <a:cubicBezTo>
                    <a:pt x="4457205" y="0"/>
                    <a:pt x="4465383" y="8178"/>
                    <a:pt x="4465383" y="18265"/>
                  </a:cubicBezTo>
                  <a:lnTo>
                    <a:pt x="4465383" y="2339858"/>
                  </a:lnTo>
                  <a:cubicBezTo>
                    <a:pt x="4465383" y="2349946"/>
                    <a:pt x="4457205" y="2358124"/>
                    <a:pt x="4447118" y="2358124"/>
                  </a:cubicBezTo>
                  <a:lnTo>
                    <a:pt x="18265" y="2358124"/>
                  </a:lnTo>
                  <a:cubicBezTo>
                    <a:pt x="8178" y="2358124"/>
                    <a:pt x="0" y="2349946"/>
                    <a:pt x="0" y="2339858"/>
                  </a:cubicBezTo>
                  <a:lnTo>
                    <a:pt x="0" y="18265"/>
                  </a:lnTo>
                  <a:cubicBezTo>
                    <a:pt x="0" y="8178"/>
                    <a:pt x="8178" y="0"/>
                    <a:pt x="18265" y="0"/>
                  </a:cubicBezTo>
                  <a:close/>
                </a:path>
              </a:pathLst>
            </a:custGeom>
            <a:solidFill>
              <a:srgbClr val="3C40C6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465383" cy="2415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05025" y="1562100"/>
            <a:ext cx="14077950" cy="1405890"/>
            <a:chOff x="0" y="0"/>
            <a:chExt cx="18770600" cy="1874520"/>
          </a:xfrm>
        </p:grpSpPr>
        <p:sp>
          <p:nvSpPr>
            <p:cNvPr id="9" name="TextBox 9"/>
            <p:cNvSpPr txBox="1"/>
            <p:nvPr/>
          </p:nvSpPr>
          <p:spPr>
            <a:xfrm>
              <a:off x="0" y="-133350"/>
              <a:ext cx="18770600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920"/>
                </a:lnSpc>
                <a:spcBef>
                  <a:spcPct val="0"/>
                </a:spcBef>
              </a:pPr>
              <a:r>
                <a:rPr lang="en-US" sz="6600" b="1">
                  <a:solidFill>
                    <a:srgbClr val="F0F4F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Benefits of Copilot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339850"/>
              <a:ext cx="187706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Transforming the coding experience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05025" y="5143500"/>
            <a:ext cx="4010025" cy="3105150"/>
            <a:chOff x="0" y="0"/>
            <a:chExt cx="5346700" cy="414020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11530"/>
              <a:ext cx="5346700" cy="3328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Copilot significantly reduces coding time by providing instant suggestions, allowing developers to focus on logic and creativity.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FASTER CODING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138988" y="5143500"/>
            <a:ext cx="4010025" cy="3105150"/>
            <a:chOff x="0" y="0"/>
            <a:chExt cx="5346700" cy="414020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811530"/>
              <a:ext cx="5346700" cy="3328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The tool helps minimize syntax errors by suggesting accurate code completions, enhancing overall code quality and reducing debugging time.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FEWER ERRORS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172950" y="5143500"/>
            <a:ext cx="4010025" cy="2686050"/>
            <a:chOff x="0" y="0"/>
            <a:chExt cx="5346700" cy="358140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811530"/>
              <a:ext cx="5346700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With increased efficiency, developers can complete tasks faster, enabling them to take on more projects and innovate continuously.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IMPROVED PRODUCTIVITY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934200"/>
            <a:ext cx="18288000" cy="3352800"/>
            <a:chOff x="0" y="0"/>
            <a:chExt cx="4816593" cy="8830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83042"/>
            </a:xfrm>
            <a:custGeom>
              <a:avLst/>
              <a:gdLst/>
              <a:ahLst/>
              <a:cxnLst/>
              <a:rect l="l" t="t" r="r" b="b"/>
              <a:pathLst>
                <a:path w="4816592" h="883042">
                  <a:moveTo>
                    <a:pt x="0" y="0"/>
                  </a:moveTo>
                  <a:lnTo>
                    <a:pt x="4816592" y="0"/>
                  </a:lnTo>
                  <a:lnTo>
                    <a:pt x="4816592" y="883042"/>
                  </a:lnTo>
                  <a:lnTo>
                    <a:pt x="0" y="883042"/>
                  </a:lnTo>
                  <a:close/>
                </a:path>
              </a:pathLst>
            </a:custGeom>
            <a:solidFill>
              <a:srgbClr val="F0F4F8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940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750" y="666750"/>
            <a:ext cx="16954500" cy="8953500"/>
            <a:chOff x="0" y="0"/>
            <a:chExt cx="4465383" cy="2358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65383" cy="2358124"/>
            </a:xfrm>
            <a:custGeom>
              <a:avLst/>
              <a:gdLst/>
              <a:ahLst/>
              <a:cxnLst/>
              <a:rect l="l" t="t" r="r" b="b"/>
              <a:pathLst>
                <a:path w="4465383" h="2358124">
                  <a:moveTo>
                    <a:pt x="18265" y="0"/>
                  </a:moveTo>
                  <a:lnTo>
                    <a:pt x="4447118" y="0"/>
                  </a:lnTo>
                  <a:cubicBezTo>
                    <a:pt x="4457205" y="0"/>
                    <a:pt x="4465383" y="8178"/>
                    <a:pt x="4465383" y="18265"/>
                  </a:cubicBezTo>
                  <a:lnTo>
                    <a:pt x="4465383" y="2339858"/>
                  </a:lnTo>
                  <a:cubicBezTo>
                    <a:pt x="4465383" y="2349946"/>
                    <a:pt x="4457205" y="2358124"/>
                    <a:pt x="4447118" y="2358124"/>
                  </a:cubicBezTo>
                  <a:lnTo>
                    <a:pt x="18265" y="2358124"/>
                  </a:lnTo>
                  <a:cubicBezTo>
                    <a:pt x="8178" y="2358124"/>
                    <a:pt x="0" y="2349946"/>
                    <a:pt x="0" y="2339858"/>
                  </a:cubicBezTo>
                  <a:lnTo>
                    <a:pt x="0" y="18265"/>
                  </a:lnTo>
                  <a:cubicBezTo>
                    <a:pt x="0" y="8178"/>
                    <a:pt x="8178" y="0"/>
                    <a:pt x="18265" y="0"/>
                  </a:cubicBezTo>
                  <a:close/>
                </a:path>
              </a:pathLst>
            </a:custGeom>
            <a:solidFill>
              <a:srgbClr val="1E3799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465383" cy="2415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05025" y="1562100"/>
            <a:ext cx="14077950" cy="1405890"/>
            <a:chOff x="0" y="0"/>
            <a:chExt cx="18770600" cy="1874520"/>
          </a:xfrm>
        </p:grpSpPr>
        <p:sp>
          <p:nvSpPr>
            <p:cNvPr id="9" name="TextBox 9"/>
            <p:cNvSpPr txBox="1"/>
            <p:nvPr/>
          </p:nvSpPr>
          <p:spPr>
            <a:xfrm>
              <a:off x="0" y="-133350"/>
              <a:ext cx="18770600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920"/>
                </a:lnSpc>
                <a:spcBef>
                  <a:spcPct val="0"/>
                </a:spcBef>
              </a:pPr>
              <a:r>
                <a:rPr lang="en-US" sz="6600" b="1">
                  <a:solidFill>
                    <a:srgbClr val="F0F4F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Challenges and Limitations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339850"/>
              <a:ext cx="187706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Understanding Copilot's potential pitfalls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05025" y="5143500"/>
            <a:ext cx="4010025" cy="2686050"/>
            <a:chOff x="0" y="0"/>
            <a:chExt cx="5346700" cy="358140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11530"/>
              <a:ext cx="5346700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Developers may become too dependent on Copilot, risking their coding skills and problem-solving abilities over time.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OVER-RELIANCE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138988" y="5143500"/>
            <a:ext cx="4010025" cy="2686050"/>
            <a:chOff x="0" y="0"/>
            <a:chExt cx="5346700" cy="358140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811530"/>
              <a:ext cx="5346700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Using Copilot-generated code could lead to potential copyright violations, raising concerns about intellectual property rights.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COPYRIGHT ISSUES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172950" y="5143500"/>
            <a:ext cx="4010025" cy="2686050"/>
            <a:chOff x="0" y="0"/>
            <a:chExt cx="5346700" cy="358140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811530"/>
              <a:ext cx="5346700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While Copilot is powerful, it can produce inaccurate suggestions, which may lead to bugs and inefficient code.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ACCURACY CONCERNS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934200"/>
            <a:ext cx="18288000" cy="3352800"/>
            <a:chOff x="0" y="0"/>
            <a:chExt cx="4816593" cy="8830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83042"/>
            </a:xfrm>
            <a:custGeom>
              <a:avLst/>
              <a:gdLst/>
              <a:ahLst/>
              <a:cxnLst/>
              <a:rect l="l" t="t" r="r" b="b"/>
              <a:pathLst>
                <a:path w="4816592" h="883042">
                  <a:moveTo>
                    <a:pt x="0" y="0"/>
                  </a:moveTo>
                  <a:lnTo>
                    <a:pt x="4816592" y="0"/>
                  </a:lnTo>
                  <a:lnTo>
                    <a:pt x="4816592" y="883042"/>
                  </a:lnTo>
                  <a:lnTo>
                    <a:pt x="0" y="883042"/>
                  </a:lnTo>
                  <a:close/>
                </a:path>
              </a:pathLst>
            </a:custGeom>
            <a:solidFill>
              <a:srgbClr val="F0F4F8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940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750" y="666750"/>
            <a:ext cx="16954500" cy="8953500"/>
            <a:chOff x="0" y="0"/>
            <a:chExt cx="4465383" cy="2358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65383" cy="2358124"/>
            </a:xfrm>
            <a:custGeom>
              <a:avLst/>
              <a:gdLst/>
              <a:ahLst/>
              <a:cxnLst/>
              <a:rect l="l" t="t" r="r" b="b"/>
              <a:pathLst>
                <a:path w="4465383" h="2358124">
                  <a:moveTo>
                    <a:pt x="18265" y="0"/>
                  </a:moveTo>
                  <a:lnTo>
                    <a:pt x="4447118" y="0"/>
                  </a:lnTo>
                  <a:cubicBezTo>
                    <a:pt x="4457205" y="0"/>
                    <a:pt x="4465383" y="8178"/>
                    <a:pt x="4465383" y="18265"/>
                  </a:cubicBezTo>
                  <a:lnTo>
                    <a:pt x="4465383" y="2339858"/>
                  </a:lnTo>
                  <a:cubicBezTo>
                    <a:pt x="4465383" y="2349946"/>
                    <a:pt x="4457205" y="2358124"/>
                    <a:pt x="4447118" y="2358124"/>
                  </a:cubicBezTo>
                  <a:lnTo>
                    <a:pt x="18265" y="2358124"/>
                  </a:lnTo>
                  <a:cubicBezTo>
                    <a:pt x="8178" y="2358124"/>
                    <a:pt x="0" y="2349946"/>
                    <a:pt x="0" y="2339858"/>
                  </a:cubicBezTo>
                  <a:lnTo>
                    <a:pt x="0" y="18265"/>
                  </a:lnTo>
                  <a:cubicBezTo>
                    <a:pt x="0" y="8178"/>
                    <a:pt x="8178" y="0"/>
                    <a:pt x="18265" y="0"/>
                  </a:cubicBezTo>
                  <a:close/>
                </a:path>
              </a:pathLst>
            </a:custGeom>
            <a:solidFill>
              <a:srgbClr val="3C40C6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465383" cy="2415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05025" y="1562100"/>
            <a:ext cx="14077950" cy="1405890"/>
            <a:chOff x="0" y="0"/>
            <a:chExt cx="18770600" cy="1874520"/>
          </a:xfrm>
        </p:grpSpPr>
        <p:sp>
          <p:nvSpPr>
            <p:cNvPr id="9" name="TextBox 9"/>
            <p:cNvSpPr txBox="1"/>
            <p:nvPr/>
          </p:nvSpPr>
          <p:spPr>
            <a:xfrm>
              <a:off x="0" y="-133350"/>
              <a:ext cx="18770600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920"/>
                </a:lnSpc>
                <a:spcBef>
                  <a:spcPct val="0"/>
                </a:spcBef>
              </a:pPr>
              <a:r>
                <a:rPr lang="en-US" sz="6600" b="1">
                  <a:solidFill>
                    <a:srgbClr val="F0F4F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Ethical Considerations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339850"/>
              <a:ext cx="187706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Addressing responsible AI usage in development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05025" y="5143500"/>
            <a:ext cx="4010025" cy="2266950"/>
            <a:chOff x="0" y="0"/>
            <a:chExt cx="5346700" cy="302260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11530"/>
              <a:ext cx="5346700" cy="2211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Ensuring clear data sourcing</a:t>
              </a: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 practices is crucial for building trust in AI models and their outputs.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DATA TRANSPARENCY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138988" y="5143500"/>
            <a:ext cx="4010025" cy="3105150"/>
            <a:chOff x="0" y="0"/>
            <a:chExt cx="5346700" cy="414020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370330"/>
              <a:ext cx="5346700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Developers must </a:t>
              </a: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take responsibility</a:t>
              </a: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 for the code generated by AI, ensuring ethical standards are maintained.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346700" cy="10934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DEVELOPER ACCOUNTABILITY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172950" y="5143500"/>
            <a:ext cx="4010025" cy="2686050"/>
            <a:chOff x="0" y="0"/>
            <a:chExt cx="5346700" cy="358140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811530"/>
              <a:ext cx="5346700" cy="276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Implementing strategies to </a:t>
              </a: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reduce bias</a:t>
              </a: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 in AI systems is essential for promoting fairness and inclusivity in software development.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BIAS MITIGATION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934200"/>
            <a:ext cx="18288000" cy="3352800"/>
            <a:chOff x="0" y="0"/>
            <a:chExt cx="4816593" cy="8830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83042"/>
            </a:xfrm>
            <a:custGeom>
              <a:avLst/>
              <a:gdLst/>
              <a:ahLst/>
              <a:cxnLst/>
              <a:rect l="l" t="t" r="r" b="b"/>
              <a:pathLst>
                <a:path w="4816592" h="883042">
                  <a:moveTo>
                    <a:pt x="0" y="0"/>
                  </a:moveTo>
                  <a:lnTo>
                    <a:pt x="4816592" y="0"/>
                  </a:lnTo>
                  <a:lnTo>
                    <a:pt x="4816592" y="883042"/>
                  </a:lnTo>
                  <a:lnTo>
                    <a:pt x="0" y="883042"/>
                  </a:lnTo>
                  <a:close/>
                </a:path>
              </a:pathLst>
            </a:custGeom>
            <a:solidFill>
              <a:srgbClr val="F0F4F8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940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6750" y="666750"/>
            <a:ext cx="16954500" cy="8953500"/>
            <a:chOff x="0" y="0"/>
            <a:chExt cx="4465383" cy="2358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65383" cy="2358124"/>
            </a:xfrm>
            <a:custGeom>
              <a:avLst/>
              <a:gdLst/>
              <a:ahLst/>
              <a:cxnLst/>
              <a:rect l="l" t="t" r="r" b="b"/>
              <a:pathLst>
                <a:path w="4465383" h="2358124">
                  <a:moveTo>
                    <a:pt x="18265" y="0"/>
                  </a:moveTo>
                  <a:lnTo>
                    <a:pt x="4447118" y="0"/>
                  </a:lnTo>
                  <a:cubicBezTo>
                    <a:pt x="4457205" y="0"/>
                    <a:pt x="4465383" y="8178"/>
                    <a:pt x="4465383" y="18265"/>
                  </a:cubicBezTo>
                  <a:lnTo>
                    <a:pt x="4465383" y="2339858"/>
                  </a:lnTo>
                  <a:cubicBezTo>
                    <a:pt x="4465383" y="2349946"/>
                    <a:pt x="4457205" y="2358124"/>
                    <a:pt x="4447118" y="2358124"/>
                  </a:cubicBezTo>
                  <a:lnTo>
                    <a:pt x="18265" y="2358124"/>
                  </a:lnTo>
                  <a:cubicBezTo>
                    <a:pt x="8178" y="2358124"/>
                    <a:pt x="0" y="2349946"/>
                    <a:pt x="0" y="2339858"/>
                  </a:cubicBezTo>
                  <a:lnTo>
                    <a:pt x="0" y="18265"/>
                  </a:lnTo>
                  <a:cubicBezTo>
                    <a:pt x="0" y="8178"/>
                    <a:pt x="8178" y="0"/>
                    <a:pt x="18265" y="0"/>
                  </a:cubicBezTo>
                  <a:close/>
                </a:path>
              </a:pathLst>
            </a:custGeom>
            <a:solidFill>
              <a:srgbClr val="1E3799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465383" cy="24152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105025" y="1562100"/>
            <a:ext cx="14077950" cy="1405890"/>
            <a:chOff x="0" y="0"/>
            <a:chExt cx="18770600" cy="1874520"/>
          </a:xfrm>
        </p:grpSpPr>
        <p:sp>
          <p:nvSpPr>
            <p:cNvPr id="9" name="TextBox 9"/>
            <p:cNvSpPr txBox="1"/>
            <p:nvPr/>
          </p:nvSpPr>
          <p:spPr>
            <a:xfrm>
              <a:off x="0" y="-133350"/>
              <a:ext cx="18770600" cy="1466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920"/>
                </a:lnSpc>
                <a:spcBef>
                  <a:spcPct val="0"/>
                </a:spcBef>
              </a:pPr>
              <a:r>
                <a:rPr lang="en-US" sz="6600" b="1">
                  <a:solidFill>
                    <a:srgbClr val="F0F4F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Evidence &amp; Research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339850"/>
              <a:ext cx="187706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Key findings on GitHub Copilot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05025" y="5143500"/>
            <a:ext cx="4010025" cy="3105150"/>
            <a:chOff x="0" y="0"/>
            <a:chExt cx="5346700" cy="414020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811530"/>
              <a:ext cx="5346700" cy="3328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Studies reveal that developers using Copilot achieve </a:t>
              </a: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55% faster coding</a:t>
              </a: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, significantly enhancing overall productivity and efficiency.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FASTER CODING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138988" y="5143500"/>
            <a:ext cx="4010025" cy="3105150"/>
            <a:chOff x="0" y="0"/>
            <a:chExt cx="5346700" cy="414020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811530"/>
              <a:ext cx="5346700" cy="3328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Approximately </a:t>
              </a: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70% of developers</a:t>
              </a: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 have adopted Copilot, indicating its growing integration into modern software development workflows.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346700" cy="53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HIGH ADOPTION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172950" y="5143500"/>
            <a:ext cx="4010025" cy="3524250"/>
            <a:chOff x="0" y="0"/>
            <a:chExt cx="5346700" cy="4699000"/>
          </a:xfrm>
        </p:grpSpPr>
        <p:sp>
          <p:nvSpPr>
            <p:cNvPr id="18" name="TextBox 18"/>
            <p:cNvSpPr txBox="1"/>
            <p:nvPr/>
          </p:nvSpPr>
          <p:spPr>
            <a:xfrm>
              <a:off x="0" y="1370330"/>
              <a:ext cx="5346700" cy="3328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Copilot fosters </a:t>
              </a: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enhanced collaboration</a:t>
              </a:r>
              <a:r>
                <a:rPr lang="en-US" sz="2400">
                  <a:solidFill>
                    <a:srgbClr val="F0F4F8"/>
                  </a:solidFill>
                  <a:latin typeface="Rubik"/>
                  <a:ea typeface="Rubik"/>
                  <a:cs typeface="Rubik"/>
                  <a:sym typeface="Rubik"/>
                </a:rPr>
                <a:t> among team members by providing consistent code suggestions and reducing friction in coding tasks.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5346700" cy="10934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b="1">
                  <a:solidFill>
                    <a:srgbClr val="F0F4F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IMPROVED COLLABORATION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The Role of GitHub Copilot</dc:title>
  <dc:description>Presentation - The Role of GitHub Copilot</dc:description>
  <cp:lastModifiedBy>Ahmed Ali</cp:lastModifiedBy>
  <cp:revision>7</cp:revision>
  <dcterms:created xsi:type="dcterms:W3CDTF">2006-08-16T00:00:00Z</dcterms:created>
  <dcterms:modified xsi:type="dcterms:W3CDTF">2025-10-14T00:22:33Z</dcterms:modified>
  <dc:identifier>DAG1rJ21KM8</dc:identifier>
</cp:coreProperties>
</file>