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</a:t>
            </a:r>
            <a:r>
              <a:rPr lang="en-US"/>
              <a:t> here</a:t>
            </a:r>
            <a:endParaRPr/>
          </a:p>
        </p:txBody>
      </p:sp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e33588054_1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</a:t>
            </a:r>
            <a:endParaRPr/>
          </a:p>
        </p:txBody>
      </p:sp>
      <p:sp>
        <p:nvSpPr>
          <p:cNvPr id="311" name="Google Shape;311;g11e33588054_1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68" name="Google Shape;168;p1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69" name="Google Shape;169;p1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74" name="Google Shape;17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75" name="Google Shape;17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5" name="Google Shape;25;p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3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3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3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3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3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3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3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3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3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1" name="Google Shape;51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0" name="Google Shape;60;p4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" name="Google Shape;68;p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9" name="Google Shape;69;p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2" name="Google Shape;72;p5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9" name="Google Shape;89;p6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98" name="Google Shape;9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1" name="Google Shape;101;p7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7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7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7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4" name="Google Shape;114;p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9" name="Google Shape;119;p7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8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8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8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8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8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8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8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8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8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8" name="Google Shape;138;p8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8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" name="Google Shape;149;p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0" name="Google Shape;150;p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51" name="Google Shape;151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arielf/scripts/blob/master/byte-entropy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be.com/playlist?list=PL6-3IRz2XF5UM-FWfQeF1_YhMMa12Eg3s" TargetMode="External"/><Relationship Id="rId4" Type="http://schemas.openxmlformats.org/officeDocument/2006/relationships/hyperlink" Target="https://docs.microsoft.com/learn/paths/create-machine-learn-models/" TargetMode="External"/><Relationship Id="rId9" Type="http://schemas.openxmlformats.org/officeDocument/2006/relationships/hyperlink" Target="https://reverseengineering.stackexchange.com/questions/25466/best-way-to-find-the-entropy-of-an-exe-file" TargetMode="External"/><Relationship Id="rId5" Type="http://schemas.openxmlformats.org/officeDocument/2006/relationships/hyperlink" Target="https://www.udacity.com/course/intro-to-machine-learning--ud120" TargetMode="External"/><Relationship Id="rId6" Type="http://schemas.openxmlformats.org/officeDocument/2006/relationships/hyperlink" Target="https://classroom.udacity.com/courses/ud977" TargetMode="External"/><Relationship Id="rId7" Type="http://schemas.openxmlformats.org/officeDocument/2006/relationships/hyperlink" Target="https://www.youtube.com/playlist?list=PL74sw1ohGx7FE-DI18bOfi2X61zRE-wMd" TargetMode="External"/><Relationship Id="rId8" Type="http://schemas.openxmlformats.org/officeDocument/2006/relationships/hyperlink" Target="https://maharatech.gov.eg/enrol/index.php?id=140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454098" y="854894"/>
            <a:ext cx="6068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Spyware-Detector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366323" y="4777197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Faculty of Computers and Information,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Fayoum </a:t>
            </a:r>
            <a:r>
              <a:rPr b="1" lang="en-US"/>
              <a:t>University,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Major of: Computer Science</a:t>
            </a:r>
            <a:endParaRPr/>
          </a:p>
        </p:txBody>
      </p:sp>
      <p:pic>
        <p:nvPicPr>
          <p:cNvPr descr="E:\fci_logo_new.png"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0" y="148325"/>
            <a:ext cx="11049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y of شعار الفيوم"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2310" y="148325"/>
            <a:ext cx="114109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62796" y="725524"/>
            <a:ext cx="8162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05. Related Works </a:t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958225" y="2187250"/>
            <a:ext cx="10042800" cy="27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searching, we find most of the free dataset has a lack of features representation that causes low accuracy to the ML Model, and the paid dataset was very expensive.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we decided to build our dataset by themselves with more features and choose the suitable ML algorithm to it.</a:t>
            </a:r>
            <a:endParaRPr b="0" i="0"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06. System actors</a:t>
            </a:r>
            <a:endParaRPr/>
          </a:p>
        </p:txBody>
      </p:sp>
      <p:sp>
        <p:nvSpPr>
          <p:cNvPr id="349" name="Google Shape;349;p2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2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351" name="Google Shape;351;p2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3171975" y="2382125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1328975" y="2018525"/>
            <a:ext cx="722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Anyone wants to ensure that  </a:t>
            </a: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 program is a spyware or Not.</a:t>
            </a:r>
            <a:endParaRPr sz="3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964023" y="879063"/>
            <a:ext cx="78751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07. Functional and Non-Functional requirements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360" name="Google Shape;360;p26"/>
          <p:cNvSpPr txBox="1"/>
          <p:nvPr>
            <p:ph idx="3" type="body"/>
          </p:nvPr>
        </p:nvSpPr>
        <p:spPr>
          <a:xfrm>
            <a:off x="964025" y="2786450"/>
            <a:ext cx="46776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Upload</a:t>
            </a:r>
            <a:r>
              <a:rPr lang="en-US"/>
              <a:t> a file from the user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Take a link of </a:t>
            </a:r>
            <a:r>
              <a:rPr lang="en-US"/>
              <a:t>the file</a:t>
            </a:r>
            <a:r>
              <a:rPr lang="en-US"/>
              <a:t>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Return  a file is a spyware or not with percentage</a:t>
            </a:r>
            <a:r>
              <a:rPr lang="en-US"/>
              <a:t>.</a:t>
            </a:r>
            <a:endParaRPr/>
          </a:p>
        </p:txBody>
      </p:sp>
      <p:sp>
        <p:nvSpPr>
          <p:cNvPr id="361" name="Google Shape;361;p26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362" name="Google Shape;362;p2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 sz="1100"/>
          </a:p>
        </p:txBody>
      </p:sp>
      <p:sp>
        <p:nvSpPr>
          <p:cNvPr id="364" name="Google Shape;364;p2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 sz="1100"/>
          </a:p>
        </p:txBody>
      </p:sp>
      <p:sp>
        <p:nvSpPr>
          <p:cNvPr id="365" name="Google Shape;365;p26"/>
          <p:cNvSpPr txBox="1"/>
          <p:nvPr>
            <p:ph idx="3" type="body"/>
          </p:nvPr>
        </p:nvSpPr>
        <p:spPr>
          <a:xfrm>
            <a:off x="6362701" y="2786400"/>
            <a:ext cx="52731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site should only scan on file in every attempt.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964023" y="879063"/>
            <a:ext cx="82865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08. Software / Hardware Tools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Software Tools</a:t>
            </a:r>
            <a:endParaRPr/>
          </a:p>
        </p:txBody>
      </p:sp>
      <p:sp>
        <p:nvSpPr>
          <p:cNvPr id="372" name="Google Shape;372;p27"/>
          <p:cNvSpPr txBox="1"/>
          <p:nvPr>
            <p:ph idx="2" type="body"/>
          </p:nvPr>
        </p:nvSpPr>
        <p:spPr>
          <a:xfrm>
            <a:off x="6362700" y="230103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Hardware Tools</a:t>
            </a:r>
            <a:endParaRPr/>
          </a:p>
        </p:txBody>
      </p:sp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 sz="1100"/>
          </a:p>
        </p:txBody>
      </p:sp>
      <p:sp>
        <p:nvSpPr>
          <p:cNvPr id="375" name="Google Shape;375;p2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 sz="1100"/>
          </a:p>
        </p:txBody>
      </p:sp>
      <p:sp>
        <p:nvSpPr>
          <p:cNvPr id="376" name="Google Shape;376;p27"/>
          <p:cNvSpPr txBox="1"/>
          <p:nvPr>
            <p:ph idx="3" type="body"/>
          </p:nvPr>
        </p:nvSpPr>
        <p:spPr>
          <a:xfrm>
            <a:off x="791402" y="2705150"/>
            <a:ext cx="57324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VMware Workstation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Anaconda environm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Python libraries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NumPy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pandas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matplotlib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sklearn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377" name="Google Shape;377;p27"/>
          <p:cNvSpPr txBox="1"/>
          <p:nvPr>
            <p:ph idx="4" type="body"/>
          </p:nvPr>
        </p:nvSpPr>
        <p:spPr>
          <a:xfrm>
            <a:off x="6362700" y="2923813"/>
            <a:ext cx="27519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/>
              <a:t> supports 64-bit host operating systems.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09. Expected Outcome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385" name="Google Shape;385;p2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903076"/>
            <a:ext cx="2179320" cy="1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/>
        </p:nvSpPr>
        <p:spPr>
          <a:xfrm>
            <a:off x="1805400" y="2520025"/>
            <a:ext cx="48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Web Application.</a:t>
            </a:r>
            <a:endParaRPr sz="3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964023" y="879063"/>
            <a:ext cx="7647542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10. System Analysis (User Requirements)</a:t>
            </a:r>
            <a:endParaRPr/>
          </a:p>
        </p:txBody>
      </p:sp>
      <p:sp>
        <p:nvSpPr>
          <p:cNvPr id="393" name="Google Shape;393;p2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9"/>
          <p:cNvSpPr txBox="1"/>
          <p:nvPr>
            <p:ph idx="10" type="dt"/>
          </p:nvPr>
        </p:nvSpPr>
        <p:spPr>
          <a:xfrm>
            <a:off x="10563860" y="628474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2018525" y="3009000"/>
            <a:ext cx="7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1046100" y="2286000"/>
            <a:ext cx="9393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Upload the untrusted file on the website.</a:t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964023" y="879063"/>
            <a:ext cx="7647542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10. System Analysis (System Requirements)</a:t>
            </a:r>
            <a:endParaRPr/>
          </a:p>
        </p:txBody>
      </p:sp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0"/>
          <p:cNvSpPr txBox="1"/>
          <p:nvPr>
            <p:ph idx="10" type="dt"/>
          </p:nvPr>
        </p:nvSpPr>
        <p:spPr>
          <a:xfrm>
            <a:off x="10563860" y="628474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1123950" y="2228300"/>
            <a:ext cx="99279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Char char="●"/>
            </a:pP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the uploaded File from the user</a:t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Char char="●"/>
            </a:pP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Extracting </a:t>
            </a: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from the file [APIs, URLs, IPs, …]</a:t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Char char="●"/>
            </a:pP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Pass These features to ML Model</a:t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Char char="●"/>
            </a:pPr>
            <a:r>
              <a:rPr lang="en-US"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 the result to the user</a:t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11. Time Plan</a:t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3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412" name="Google Shape;412;p3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pic>
        <p:nvPicPr>
          <p:cNvPr id="413" name="Google Shape;4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50" y="1600613"/>
            <a:ext cx="7817902" cy="462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12. References</a:t>
            </a:r>
            <a:endParaRPr/>
          </a:p>
        </p:txBody>
      </p:sp>
      <p:sp>
        <p:nvSpPr>
          <p:cNvPr id="419" name="Google Shape;419;p3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3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421" name="Google Shape;421;p3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870200" y="2050650"/>
            <a:ext cx="109407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https://youtube.com/playlist?list=PL6-3IRz2XF5UM-FWfQeF1_YhMMa12Eg3s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https://docs.microsoft.com/learn/paths/create-machine-learn-models/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  <a:t>https://www.udacity.com/course/intro-to-machine-learning--ud120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https://classroom.udacity.com/courses/ud977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https://www.youtube.com/playlist?list=PL74sw1ohGx7FE-DI18bOfi2X61zRE-wMd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https://maharatech.gov.eg/enrol/index.php?id=1404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https://reverseengineering.stackexchange.com/questions/25466/best-way-to-find-the-entropy-of-an-exe-file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https://github.com/arielf/scripts/blob/master/byte-entropy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Malware Data Science: Attack Detection and Attribution 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</a:rPr>
              <a:t>By Joshua Saxe, Hillary Sanders,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Practical Malware Analysis: The Hands-On Guide to Dissecting Malicious Software by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Andrew Honig and Michael Sikorski.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430" name="Google Shape;430;p3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219" name="Google Shape;219;p16"/>
          <p:cNvSpPr txBox="1"/>
          <p:nvPr>
            <p:ph idx="6" type="body"/>
          </p:nvPr>
        </p:nvSpPr>
        <p:spPr>
          <a:xfrm>
            <a:off x="964023" y="4981685"/>
            <a:ext cx="2019605" cy="335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/>
              <a:t>Supervisors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>
            <p:ph idx="10" type="dt"/>
          </p:nvPr>
        </p:nvSpPr>
        <p:spPr>
          <a:xfrm>
            <a:off x="2992120" y="6319576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 b="0"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16"/>
          <p:cNvSpPr txBox="1"/>
          <p:nvPr>
            <p:ph idx="8" type="body"/>
          </p:nvPr>
        </p:nvSpPr>
        <p:spPr>
          <a:xfrm>
            <a:off x="3648710" y="4981685"/>
            <a:ext cx="2504846" cy="409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solidFill>
                  <a:srgbClr val="3F3F3F"/>
                </a:solidFill>
              </a:rPr>
              <a:t>Dr. Ahmed Sadek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952500" y="2095500"/>
            <a:ext cx="25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Mahmoud Soliman Ahmed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3648700" y="2095500"/>
            <a:ext cx="3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AbdulRahman Mahmoud Ahmed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991113" y="4375900"/>
            <a:ext cx="25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Ahmed Nasser Abdeltawab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3757500" y="43759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Ahmed Medhat Saad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9470700" y="43759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Ahmed Nasser Nabil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 flipH="1" rot="10800000">
            <a:off x="9374550" y="4227575"/>
            <a:ext cx="2340300" cy="13500"/>
          </a:xfrm>
          <a:prstGeom prst="straightConnector1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6"/>
          <p:cNvSpPr txBox="1"/>
          <p:nvPr/>
        </p:nvSpPr>
        <p:spPr>
          <a:xfrm>
            <a:off x="6381375" y="4375900"/>
            <a:ext cx="27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Ahmed Moamer Mohammed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36" name="Google Shape;236;p17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01. Introduction</a:t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Why exactly this project?</a:t>
            </a:r>
            <a:endParaRPr/>
          </a:p>
        </p:txBody>
      </p:sp>
      <p:sp>
        <p:nvSpPr>
          <p:cNvPr id="238" name="Google Shape;238;p17"/>
          <p:cNvSpPr txBox="1"/>
          <p:nvPr>
            <p:ph idx="4" type="body"/>
          </p:nvPr>
        </p:nvSpPr>
        <p:spPr>
          <a:xfrm>
            <a:off x="3663042" y="2209800"/>
            <a:ext cx="2560974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02. Problem Definition</a:t>
            </a:r>
            <a:endParaRPr/>
          </a:p>
        </p:txBody>
      </p:sp>
      <p:sp>
        <p:nvSpPr>
          <p:cNvPr id="239" name="Google Shape;239;p17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problem that we developed this project to solve.</a:t>
            </a:r>
            <a:endParaRPr/>
          </a:p>
        </p:txBody>
      </p:sp>
      <p:sp>
        <p:nvSpPr>
          <p:cNvPr id="240" name="Google Shape;240;p17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03. Our Objectives</a:t>
            </a:r>
            <a:endParaRPr/>
          </a:p>
        </p:txBody>
      </p:sp>
      <p:sp>
        <p:nvSpPr>
          <p:cNvPr id="241" name="Google Shape;241;p17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What are we looking forward </a:t>
            </a:r>
            <a:r>
              <a:rPr lang="en-US"/>
              <a:t>to solving</a:t>
            </a:r>
            <a:r>
              <a:rPr lang="en-US"/>
              <a:t> this problem.</a:t>
            </a:r>
            <a:endParaRPr/>
          </a:p>
        </p:txBody>
      </p:sp>
      <p:sp>
        <p:nvSpPr>
          <p:cNvPr id="242" name="Google Shape;242;p17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04. Motivation</a:t>
            </a:r>
            <a:endParaRPr/>
          </a:p>
        </p:txBody>
      </p:sp>
      <p:sp>
        <p:nvSpPr>
          <p:cNvPr id="243" name="Google Shape;243;p17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What inspires us to develop this project?</a:t>
            </a:r>
            <a:endParaRPr/>
          </a:p>
        </p:txBody>
      </p:sp>
      <p:sp>
        <p:nvSpPr>
          <p:cNvPr id="244" name="Google Shape;244;p17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05. Related Works</a:t>
            </a:r>
            <a:endParaRPr/>
          </a:p>
        </p:txBody>
      </p:sp>
      <p:sp>
        <p:nvSpPr>
          <p:cNvPr id="245" name="Google Shape;245;p17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Past </a:t>
            </a:r>
            <a:r>
              <a:rPr lang="en-US"/>
              <a:t>works,</a:t>
            </a:r>
            <a:r>
              <a:rPr lang="en-US"/>
              <a:t> and what is the difference between them and us.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248" name="Google Shape;248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6638" y="4175759"/>
            <a:ext cx="2179320" cy="1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/>
          <p:nvPr/>
        </p:nvSpPr>
        <p:spPr>
          <a:xfrm>
            <a:off x="9181675" y="4522802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06. System Actors</a:t>
            </a:r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9181675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Who will use our app?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57" name="Google Shape;257;p18"/>
          <p:cNvSpPr txBox="1"/>
          <p:nvPr>
            <p:ph idx="2" type="body"/>
          </p:nvPr>
        </p:nvSpPr>
        <p:spPr>
          <a:xfrm>
            <a:off x="952500" y="2209800"/>
            <a:ext cx="2296668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07. System Functions</a:t>
            </a:r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Function and Non-Function Requirements.</a:t>
            </a:r>
            <a:endParaRPr/>
          </a:p>
        </p:txBody>
      </p:sp>
      <p:sp>
        <p:nvSpPr>
          <p:cNvPr id="259" name="Google Shape;259;p18"/>
          <p:cNvSpPr txBox="1"/>
          <p:nvPr>
            <p:ph idx="4" type="body"/>
          </p:nvPr>
        </p:nvSpPr>
        <p:spPr>
          <a:xfrm>
            <a:off x="3663042" y="2209800"/>
            <a:ext cx="2560974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08. SW/HW Tools</a:t>
            </a:r>
            <a:endParaRPr/>
          </a:p>
        </p:txBody>
      </p:sp>
      <p:sp>
        <p:nvSpPr>
          <p:cNvPr id="260" name="Google Shape;260;p18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Software and hardware tools used to develop this project.</a:t>
            </a:r>
            <a:endParaRPr/>
          </a:p>
        </p:txBody>
      </p:sp>
      <p:sp>
        <p:nvSpPr>
          <p:cNvPr id="261" name="Google Shape;261;p18"/>
          <p:cNvSpPr txBox="1"/>
          <p:nvPr>
            <p:ph idx="6" type="body"/>
          </p:nvPr>
        </p:nvSpPr>
        <p:spPr>
          <a:xfrm>
            <a:off x="952500" y="4522803"/>
            <a:ext cx="22225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09. Expected outcome?</a:t>
            </a:r>
            <a:endParaRPr/>
          </a:p>
        </p:txBody>
      </p:sp>
      <p:sp>
        <p:nvSpPr>
          <p:cNvPr id="262" name="Google Shape;262;p18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Mobile, web or desktop application?</a:t>
            </a:r>
            <a:endParaRPr/>
          </a:p>
        </p:txBody>
      </p:sp>
      <p:sp>
        <p:nvSpPr>
          <p:cNvPr id="263" name="Google Shape;263;p18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10. System Analysis</a:t>
            </a:r>
            <a:endParaRPr/>
          </a:p>
        </p:txBody>
      </p:sp>
      <p:sp>
        <p:nvSpPr>
          <p:cNvPr id="264" name="Google Shape;264;p18"/>
          <p:cNvSpPr txBox="1"/>
          <p:nvPr>
            <p:ph idx="7" type="body"/>
          </p:nvPr>
        </p:nvSpPr>
        <p:spPr>
          <a:xfrm>
            <a:off x="3663042" y="5131298"/>
            <a:ext cx="2128157" cy="588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10.1 user Requirement.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10.2 System Requirement.</a:t>
            </a:r>
            <a:endParaRPr/>
          </a:p>
        </p:txBody>
      </p:sp>
      <p:sp>
        <p:nvSpPr>
          <p:cNvPr id="265" name="Google Shape;265;p18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11. Time Plan</a:t>
            </a:r>
            <a:endParaRPr/>
          </a:p>
        </p:txBody>
      </p:sp>
      <p:sp>
        <p:nvSpPr>
          <p:cNvPr id="266" name="Google Shape;266;p18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Gantt chart</a:t>
            </a:r>
            <a:endParaRPr/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269" name="Google Shape;269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6638" y="4175759"/>
            <a:ext cx="2179320" cy="1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9181675" y="4522802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12. References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9181675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6270336" y="1838828"/>
            <a:ext cx="2716645" cy="1847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1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01. Introduction</a:t>
            </a:r>
            <a:endParaRPr/>
          </a:p>
        </p:txBody>
      </p:sp>
      <p:sp>
        <p:nvSpPr>
          <p:cNvPr id="279" name="Google Shape;279;p1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280" name="Google Shape;280;p1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281" name="Google Shape;281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971550" y="2286000"/>
            <a:ext cx="7222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Libre Franklin"/>
                <a:ea typeface="Libre Franklin"/>
                <a:cs typeface="Libre Franklin"/>
                <a:sym typeface="Libre Franklin"/>
              </a:rPr>
              <a:t>Intelligent spyware detector capable of scanning files and classifying </a:t>
            </a: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them as </a:t>
            </a:r>
            <a:r>
              <a:rPr lang="en-US" sz="3300">
                <a:latin typeface="Libre Franklin"/>
                <a:ea typeface="Libre Franklin"/>
                <a:cs typeface="Libre Franklin"/>
                <a:sym typeface="Libre Franklin"/>
              </a:rPr>
              <a:t>spyware</a:t>
            </a:r>
            <a:r>
              <a:rPr lang="en-US" sz="3300">
                <a:latin typeface="Libre Franklin"/>
                <a:ea typeface="Libre Franklin"/>
                <a:cs typeface="Libre Franklin"/>
                <a:sym typeface="Libre Franklin"/>
              </a:rPr>
              <a:t> or not </a:t>
            </a:r>
            <a:endParaRPr sz="3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964023" y="879063"/>
            <a:ext cx="7159045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02. The Problem Definition</a:t>
            </a:r>
            <a:endParaRPr/>
          </a:p>
        </p:txBody>
      </p:sp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290" name="Google Shape;290;p2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1204050" y="2488925"/>
            <a:ext cx="978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Malwares </a:t>
            </a:r>
            <a:r>
              <a:rPr lang="en-US" sz="2100">
                <a:solidFill>
                  <a:srgbClr val="333333"/>
                </a:solidFill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is rapidly becoming a major security issue, specifically spywares.</a:t>
            </a:r>
            <a:endParaRPr sz="2100">
              <a:solidFill>
                <a:srgbClr val="333333"/>
              </a:solidFill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what is your feeling if you wake up with a warning message that tell you all your credit-cards, banking accounts, email passwords had been stolen !!?</a:t>
            </a:r>
            <a:endParaRPr sz="2100">
              <a:solidFill>
                <a:srgbClr val="333333"/>
              </a:solidFill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Most of the Current anti-spyware tools operate in a way similar to traditional antivirus tools, where signatures associated with known spy-ware programs are checked against newly-installed applications. Unfortunately, these techniques are very easy to evade by using simple obfuscation transformations.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971548" y="876288"/>
            <a:ext cx="7158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03. Our Objectives</a:t>
            </a:r>
            <a:endParaRPr/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Review</a:t>
            </a:r>
            <a:endParaRPr/>
          </a:p>
        </p:txBody>
      </p:sp>
      <p:sp>
        <p:nvSpPr>
          <p:cNvPr id="299" name="Google Shape;299;p2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897150" y="2503450"/>
            <a:ext cx="9788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ibre Franklin"/>
              <a:buChar char="●"/>
            </a:pPr>
            <a:r>
              <a:rPr lang="en-US" sz="2900">
                <a:latin typeface="Libre Franklin"/>
                <a:ea typeface="Libre Franklin"/>
                <a:cs typeface="Libre Franklin"/>
                <a:sym typeface="Libre Franklin"/>
              </a:rPr>
              <a:t>Extract features from the file [APIs, URLs, IPs, …].</a:t>
            </a:r>
            <a:endParaRPr sz="2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ibre Franklin"/>
              <a:buChar char="●"/>
            </a:pPr>
            <a:r>
              <a:rPr lang="en-US" sz="2900">
                <a:latin typeface="Libre Franklin"/>
                <a:ea typeface="Libre Franklin"/>
                <a:cs typeface="Libre Franklin"/>
                <a:sym typeface="Libre Franklin"/>
              </a:rPr>
              <a:t>Construct well-balanced dataset from these </a:t>
            </a:r>
            <a:r>
              <a:rPr lang="en-US" sz="2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r>
              <a:rPr lang="en-US" sz="2900">
                <a:latin typeface="Libre Franklin"/>
                <a:ea typeface="Libre Franklin"/>
                <a:cs typeface="Libre Franklin"/>
                <a:sym typeface="Libre Franklin"/>
              </a:rPr>
              <a:t> of spyware and good-wares.</a:t>
            </a:r>
            <a:endParaRPr sz="2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bre Franklin"/>
              <a:buChar char="●"/>
            </a:pPr>
            <a:r>
              <a:rPr lang="en-US" sz="2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 machine learning model on our dataset</a:t>
            </a:r>
            <a:endParaRPr sz="2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964023" y="879063"/>
            <a:ext cx="7159045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04. Motivation</a:t>
            </a:r>
            <a:endParaRPr/>
          </a:p>
        </p:txBody>
      </p:sp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2"/>
          <p:cNvSpPr txBox="1"/>
          <p:nvPr>
            <p:ph idx="10" type="dt"/>
          </p:nvPr>
        </p:nvSpPr>
        <p:spPr>
          <a:xfrm>
            <a:off x="10563860" y="628474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12, 2022</a:t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952500" y="2214375"/>
            <a:ext cx="10287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Spywares are rapidly becoming a major security issue.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Apply our study of security and Machine Learning to solve real problems like this.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Franklin Gothic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Providing an open source project that can be updated later by others.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135473" y="381000"/>
            <a:ext cx="4613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05. Related Works </a:t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315663" y="3004700"/>
            <a:ext cx="1675500" cy="4956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Good-wares</a:t>
            </a:r>
            <a:endParaRPr b="1" sz="1800"/>
          </a:p>
        </p:txBody>
      </p:sp>
      <p:sp>
        <p:nvSpPr>
          <p:cNvPr id="315" name="Google Shape;315;p23"/>
          <p:cNvSpPr/>
          <p:nvPr/>
        </p:nvSpPr>
        <p:spPr>
          <a:xfrm>
            <a:off x="315363" y="3789525"/>
            <a:ext cx="1675500" cy="4956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Spywares</a:t>
            </a:r>
            <a:endParaRPr b="1" sz="1800"/>
          </a:p>
        </p:txBody>
      </p:sp>
      <p:sp>
        <p:nvSpPr>
          <p:cNvPr id="316" name="Google Shape;316;p23"/>
          <p:cNvSpPr/>
          <p:nvPr/>
        </p:nvSpPr>
        <p:spPr>
          <a:xfrm>
            <a:off x="2189800" y="1374175"/>
            <a:ext cx="1675500" cy="4856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17" name="Google Shape;317;p23"/>
          <p:cNvSpPr/>
          <p:nvPr/>
        </p:nvSpPr>
        <p:spPr>
          <a:xfrm>
            <a:off x="2405487" y="3425387"/>
            <a:ext cx="1244400" cy="8976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Strings</a:t>
            </a:r>
            <a:endParaRPr b="1" sz="1800"/>
          </a:p>
        </p:txBody>
      </p:sp>
      <p:sp>
        <p:nvSpPr>
          <p:cNvPr id="318" name="Google Shape;318;p23"/>
          <p:cNvSpPr/>
          <p:nvPr/>
        </p:nvSpPr>
        <p:spPr>
          <a:xfrm>
            <a:off x="2393050" y="2411475"/>
            <a:ext cx="1269300" cy="8976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URL&amp;IP </a:t>
            </a:r>
            <a:endParaRPr b="1" sz="1800"/>
          </a:p>
        </p:txBody>
      </p:sp>
      <p:sp>
        <p:nvSpPr>
          <p:cNvPr id="319" name="Google Shape;319;p23"/>
          <p:cNvSpPr/>
          <p:nvPr/>
        </p:nvSpPr>
        <p:spPr>
          <a:xfrm>
            <a:off x="2408645" y="4439276"/>
            <a:ext cx="1269300" cy="8976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entropy &amp; APIs</a:t>
            </a:r>
            <a:endParaRPr b="1" sz="1800"/>
          </a:p>
        </p:txBody>
      </p:sp>
      <p:sp>
        <p:nvSpPr>
          <p:cNvPr id="320" name="Google Shape;320;p23"/>
          <p:cNvSpPr/>
          <p:nvPr/>
        </p:nvSpPr>
        <p:spPr>
          <a:xfrm>
            <a:off x="4064221" y="3090344"/>
            <a:ext cx="1675500" cy="8268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Preprocessing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 </a:t>
            </a:r>
            <a:endParaRPr b="1" sz="1800"/>
          </a:p>
        </p:txBody>
      </p:sp>
      <p:sp>
        <p:nvSpPr>
          <p:cNvPr id="321" name="Google Shape;321;p23"/>
          <p:cNvSpPr/>
          <p:nvPr/>
        </p:nvSpPr>
        <p:spPr>
          <a:xfrm>
            <a:off x="5922987" y="3090350"/>
            <a:ext cx="1080300" cy="8268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Dataset</a:t>
            </a:r>
            <a:endParaRPr b="1" sz="1800"/>
          </a:p>
        </p:txBody>
      </p:sp>
      <p:sp>
        <p:nvSpPr>
          <p:cNvPr id="322" name="Google Shape;322;p23"/>
          <p:cNvSpPr/>
          <p:nvPr/>
        </p:nvSpPr>
        <p:spPr>
          <a:xfrm>
            <a:off x="2007931" y="3156612"/>
            <a:ext cx="1962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3" name="Google Shape;323;p23"/>
          <p:cNvSpPr/>
          <p:nvPr/>
        </p:nvSpPr>
        <p:spPr>
          <a:xfrm>
            <a:off x="5705411" y="3407897"/>
            <a:ext cx="2328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4" name="Google Shape;324;p23"/>
          <p:cNvSpPr/>
          <p:nvPr/>
        </p:nvSpPr>
        <p:spPr>
          <a:xfrm>
            <a:off x="3881041" y="3407897"/>
            <a:ext cx="2328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5" name="Google Shape;325;p23"/>
          <p:cNvSpPr/>
          <p:nvPr/>
        </p:nvSpPr>
        <p:spPr>
          <a:xfrm>
            <a:off x="2394787" y="1452056"/>
            <a:ext cx="1269300" cy="8268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PE Header </a:t>
            </a:r>
            <a:endParaRPr b="1" sz="1800"/>
          </a:p>
        </p:txBody>
      </p:sp>
      <p:sp>
        <p:nvSpPr>
          <p:cNvPr id="326" name="Google Shape;326;p23"/>
          <p:cNvSpPr/>
          <p:nvPr/>
        </p:nvSpPr>
        <p:spPr>
          <a:xfrm>
            <a:off x="9263951" y="2988375"/>
            <a:ext cx="1572600" cy="8268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Model</a:t>
            </a:r>
            <a:endParaRPr b="1" sz="1800"/>
          </a:p>
        </p:txBody>
      </p:sp>
      <p:sp>
        <p:nvSpPr>
          <p:cNvPr id="327" name="Google Shape;327;p23"/>
          <p:cNvSpPr/>
          <p:nvPr/>
        </p:nvSpPr>
        <p:spPr>
          <a:xfrm>
            <a:off x="7003286" y="3407897"/>
            <a:ext cx="2328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8" name="Google Shape;328;p23"/>
          <p:cNvSpPr/>
          <p:nvPr/>
        </p:nvSpPr>
        <p:spPr>
          <a:xfrm>
            <a:off x="9161050" y="5757175"/>
            <a:ext cx="1675500" cy="603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program</a:t>
            </a:r>
            <a:endParaRPr b="1" sz="1800"/>
          </a:p>
        </p:txBody>
      </p:sp>
      <p:sp>
        <p:nvSpPr>
          <p:cNvPr id="329" name="Google Shape;329;p23"/>
          <p:cNvSpPr/>
          <p:nvPr/>
        </p:nvSpPr>
        <p:spPr>
          <a:xfrm rot="-5396319">
            <a:off x="9660525" y="5359224"/>
            <a:ext cx="5604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0" name="Google Shape;330;p23"/>
          <p:cNvSpPr/>
          <p:nvPr/>
        </p:nvSpPr>
        <p:spPr>
          <a:xfrm>
            <a:off x="2007931" y="3941478"/>
            <a:ext cx="1962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1" name="Google Shape;331;p23"/>
          <p:cNvSpPr/>
          <p:nvPr/>
        </p:nvSpPr>
        <p:spPr>
          <a:xfrm>
            <a:off x="7186563" y="3156603"/>
            <a:ext cx="1675500" cy="603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ML Algorithms</a:t>
            </a:r>
            <a:endParaRPr b="1" sz="1800"/>
          </a:p>
        </p:txBody>
      </p:sp>
      <p:sp>
        <p:nvSpPr>
          <p:cNvPr id="332" name="Google Shape;332;p23"/>
          <p:cNvSpPr/>
          <p:nvPr/>
        </p:nvSpPr>
        <p:spPr>
          <a:xfrm>
            <a:off x="8870109" y="3407900"/>
            <a:ext cx="2328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3" name="Google Shape;333;p23"/>
          <p:cNvSpPr/>
          <p:nvPr/>
        </p:nvSpPr>
        <p:spPr>
          <a:xfrm>
            <a:off x="9205875" y="1244475"/>
            <a:ext cx="1572600" cy="5604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result</a:t>
            </a:r>
            <a:endParaRPr b="1" sz="1800"/>
          </a:p>
        </p:txBody>
      </p:sp>
      <p:sp>
        <p:nvSpPr>
          <p:cNvPr id="334" name="Google Shape;334;p23"/>
          <p:cNvSpPr/>
          <p:nvPr/>
        </p:nvSpPr>
        <p:spPr>
          <a:xfrm rot="-5395909">
            <a:off x="9436125" y="2300775"/>
            <a:ext cx="1008301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5" name="Google Shape;335;p23"/>
          <p:cNvSpPr/>
          <p:nvPr/>
        </p:nvSpPr>
        <p:spPr>
          <a:xfrm>
            <a:off x="9161050" y="4484525"/>
            <a:ext cx="1675500" cy="603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Features </a:t>
            </a:r>
            <a:br>
              <a:rPr b="1" lang="en-US" sz="1800"/>
            </a:br>
            <a:r>
              <a:rPr b="1" lang="en-US" sz="1800"/>
              <a:t>extraction</a:t>
            </a:r>
            <a:endParaRPr b="1" sz="1800"/>
          </a:p>
        </p:txBody>
      </p:sp>
      <p:sp>
        <p:nvSpPr>
          <p:cNvPr id="336" name="Google Shape;336;p23"/>
          <p:cNvSpPr txBox="1"/>
          <p:nvPr/>
        </p:nvSpPr>
        <p:spPr>
          <a:xfrm>
            <a:off x="2294575" y="5491975"/>
            <a:ext cx="14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Features 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b="1" lang="en-US" sz="1800">
                <a:solidFill>
                  <a:schemeClr val="dk1"/>
                </a:solidFill>
              </a:rPr>
              <a:t>extraction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37" name="Google Shape;337;p23"/>
          <p:cNvSpPr/>
          <p:nvPr/>
        </p:nvSpPr>
        <p:spPr>
          <a:xfrm rot="-5396319">
            <a:off x="9660525" y="4075449"/>
            <a:ext cx="5604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