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2" r:id="rId17"/>
    <p:sldId id="294" r:id="rId18"/>
    <p:sldId id="275" r:id="rId19"/>
    <p:sldId id="276" r:id="rId20"/>
    <p:sldId id="277" r:id="rId21"/>
    <p:sldId id="293" r:id="rId22"/>
    <p:sldId id="278" r:id="rId23"/>
    <p:sldId id="280" r:id="rId24"/>
    <p:sldId id="281" r:id="rId25"/>
    <p:sldId id="282" r:id="rId26"/>
    <p:sldId id="283" r:id="rId27"/>
    <p:sldId id="284" r:id="rId28"/>
    <p:sldId id="285" r:id="rId29"/>
    <p:sldId id="286" r:id="rId30"/>
    <p:sldId id="287" r:id="rId31"/>
    <p:sldId id="288" r:id="rId32"/>
    <p:sldId id="289" r:id="rId33"/>
    <p:sldId id="292"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p:cViewPr varScale="1">
        <p:scale>
          <a:sx n="69" d="100"/>
          <a:sy n="69" d="100"/>
        </p:scale>
        <p:origin x="-141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DA5AC-F2EF-4A1E-A6DB-1F3918ECF81D}" type="datetimeFigureOut">
              <a:rPr lang="en-IN" smtClean="0"/>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1D0EE-BAC3-4030-ACE1-1C52B70631B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DA5AC-F2EF-4A1E-A6DB-1F3918ECF81D}" type="datetimeFigureOut">
              <a:rPr lang="en-IN" smtClean="0"/>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1D0EE-BAC3-4030-ACE1-1C52B70631B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DA5AC-F2EF-4A1E-A6DB-1F3918ECF81D}" type="datetimeFigureOut">
              <a:rPr lang="en-IN" smtClean="0"/>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1D0EE-BAC3-4030-ACE1-1C52B70631B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DA5AC-F2EF-4A1E-A6DB-1F3918ECF81D}" type="datetimeFigureOut">
              <a:rPr lang="en-IN" smtClean="0"/>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1D0EE-BAC3-4030-ACE1-1C52B70631B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DA5AC-F2EF-4A1E-A6DB-1F3918ECF81D}" type="datetimeFigureOut">
              <a:rPr lang="en-IN" smtClean="0"/>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E1D0EE-BAC3-4030-ACE1-1C52B70631B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DA5AC-F2EF-4A1E-A6DB-1F3918ECF81D}" type="datetimeFigureOut">
              <a:rPr lang="en-IN" smtClean="0"/>
              <a:t>26-04-2016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1D0EE-BAC3-4030-ACE1-1C52B70631B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DA5AC-F2EF-4A1E-A6DB-1F3918ECF81D}" type="datetimeFigureOut">
              <a:rPr lang="en-IN" smtClean="0"/>
              <a:t>26-04-2016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E1D0EE-BAC3-4030-ACE1-1C52B70631B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FDA5AC-F2EF-4A1E-A6DB-1F3918ECF81D}" type="datetimeFigureOut">
              <a:rPr lang="en-IN" smtClean="0"/>
              <a:t>26-04-2016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E1D0EE-BAC3-4030-ACE1-1C52B70631B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DA5AC-F2EF-4A1E-A6DB-1F3918ECF81D}" type="datetimeFigureOut">
              <a:rPr lang="en-IN" smtClean="0"/>
              <a:t>26-04-2016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E1D0EE-BAC3-4030-ACE1-1C52B70631B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DA5AC-F2EF-4A1E-A6DB-1F3918ECF81D}" type="datetimeFigureOut">
              <a:rPr lang="en-IN" smtClean="0"/>
              <a:t>26-04-2016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E1D0EE-BAC3-4030-ACE1-1C52B70631B9}"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BFDA5AC-F2EF-4A1E-A6DB-1F3918ECF81D}" type="datetimeFigureOut">
              <a:rPr lang="en-IN" smtClean="0"/>
              <a:t>26-04-2016</a:t>
            </a:fld>
            <a:endParaRPr lang="en-IN"/>
          </a:p>
        </p:txBody>
      </p:sp>
      <p:sp>
        <p:nvSpPr>
          <p:cNvPr id="9" name="Slide Number Placeholder 8"/>
          <p:cNvSpPr>
            <a:spLocks noGrp="1"/>
          </p:cNvSpPr>
          <p:nvPr>
            <p:ph type="sldNum" sz="quarter" idx="11"/>
          </p:nvPr>
        </p:nvSpPr>
        <p:spPr/>
        <p:txBody>
          <a:bodyPr/>
          <a:lstStyle/>
          <a:p>
            <a:fld id="{9CE1D0EE-BAC3-4030-ACE1-1C52B70631B9}"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CE1D0EE-BAC3-4030-ACE1-1C52B70631B9}"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BFDA5AC-F2EF-4A1E-A6DB-1F3918ECF81D}" type="datetimeFigureOut">
              <a:rPr lang="en-IN" smtClean="0"/>
              <a:t>26-04-2016</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3">
              <a:lumMod val="60000"/>
              <a:lumOff val="40000"/>
            </a:schemeClr>
          </a:solidFill>
        </p:spPr>
        <p:txBody>
          <a:bodyPr/>
          <a:lstStyle/>
          <a:p>
            <a:pPr algn="ctr"/>
            <a:r>
              <a:rPr lang="en-IN" dirty="0"/>
              <a:t>Furniture</a:t>
            </a:r>
            <a:r>
              <a:rPr lang="en-IN" dirty="0" smtClean="0"/>
              <a:t> Shop Management System</a:t>
            </a:r>
            <a:endParaRPr lang="en-IN" dirty="0"/>
          </a:p>
        </p:txBody>
      </p:sp>
      <p:sp>
        <p:nvSpPr>
          <p:cNvPr id="3" name="Subtitle 2"/>
          <p:cNvSpPr>
            <a:spLocks noGrp="1"/>
          </p:cNvSpPr>
          <p:nvPr>
            <p:ph type="subTitle" idx="1"/>
          </p:nvPr>
        </p:nvSpPr>
        <p:spPr>
          <a:solidFill>
            <a:schemeClr val="accent6">
              <a:lumMod val="50000"/>
            </a:schemeClr>
          </a:solidFill>
        </p:spPr>
        <p:txBody>
          <a:bodyPr>
            <a:normAutofit lnSpcReduction="10000"/>
          </a:bodyPr>
          <a:lstStyle/>
          <a:p>
            <a:r>
              <a:rPr lang="en-US" dirty="0">
                <a:solidFill>
                  <a:srgbClr val="00FFFF"/>
                </a:solidFill>
                <a:latin typeface="Century Gothic" pitchFamily="34" charset="0"/>
                <a:ea typeface="Tahoma" pitchFamily="34" charset="0"/>
                <a:cs typeface="Tahoma" pitchFamily="34" charset="0"/>
              </a:rPr>
              <a:t>Internal Guide: Mrs. Sonali Nemade</a:t>
            </a:r>
          </a:p>
          <a:p>
            <a:r>
              <a:rPr lang="en-US" dirty="0">
                <a:solidFill>
                  <a:srgbClr val="00FFFF"/>
                </a:solidFill>
                <a:latin typeface="Century Gothic" pitchFamily="34" charset="0"/>
                <a:ea typeface="Tahoma" pitchFamily="34" charset="0"/>
                <a:cs typeface="Tahoma" pitchFamily="34" charset="0"/>
              </a:rPr>
              <a:t> Project Members:</a:t>
            </a:r>
          </a:p>
          <a:p>
            <a:r>
              <a:rPr lang="en-US" dirty="0">
                <a:solidFill>
                  <a:srgbClr val="00FFFF"/>
                </a:solidFill>
                <a:latin typeface="Century Gothic" pitchFamily="34" charset="0"/>
                <a:ea typeface="Tahoma" pitchFamily="34" charset="0"/>
                <a:cs typeface="Tahoma" pitchFamily="34" charset="0"/>
              </a:rPr>
              <a:t>Rutuja Malusare and Shweta Mohite</a:t>
            </a:r>
          </a:p>
          <a:p>
            <a:endParaRPr lang="en-US" sz="6600" spc="-100" dirty="0">
              <a:solidFill>
                <a:schemeClr val="tx2"/>
              </a:solidFill>
            </a:endParaRPr>
          </a:p>
          <a:p>
            <a:endParaRPr lang="en-IN" dirty="0">
              <a:solidFill>
                <a:srgbClr val="00FFFF"/>
              </a:solidFill>
              <a:latin typeface="Century Gothic" pitchFamily="34" charset="0"/>
              <a:ea typeface="Tahoma" pitchFamily="34" charset="0"/>
              <a:cs typeface="Tahoma" pitchFamily="34" charset="0"/>
            </a:endParaRPr>
          </a:p>
        </p:txBody>
      </p:sp>
    </p:spTree>
    <p:extLst>
      <p:ext uri="{BB962C8B-B14F-4D97-AF65-F5344CB8AC3E}">
        <p14:creationId xmlns:p14="http://schemas.microsoft.com/office/powerpoint/2010/main" val="128730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tx2">
                    <a:lumMod val="60000"/>
                    <a:lumOff val="40000"/>
                  </a:schemeClr>
                </a:solidFill>
                <a:latin typeface="Century Gothic" pitchFamily="34" charset="0"/>
              </a:rPr>
              <a:t>Need for Computerization</a:t>
            </a:r>
            <a:endParaRPr lang="en-IN" dirty="0"/>
          </a:p>
        </p:txBody>
      </p:sp>
      <p:sp>
        <p:nvSpPr>
          <p:cNvPr id="3" name="Content Placeholder 2"/>
          <p:cNvSpPr>
            <a:spLocks noGrp="1"/>
          </p:cNvSpPr>
          <p:nvPr>
            <p:ph idx="1"/>
          </p:nvPr>
        </p:nvSpPr>
        <p:spPr/>
        <p:txBody>
          <a:bodyPr/>
          <a:lstStyle/>
          <a:p>
            <a:pPr lvl="0">
              <a:lnSpc>
                <a:spcPct val="150000"/>
              </a:lnSpc>
            </a:pPr>
            <a:r>
              <a:rPr lang="en-US" sz="2400" dirty="0"/>
              <a:t>Now a day’s need of computerized system is increase as our life become fast.</a:t>
            </a:r>
          </a:p>
          <a:p>
            <a:pPr lvl="0">
              <a:lnSpc>
                <a:spcPct val="150000"/>
              </a:lnSpc>
            </a:pPr>
            <a:r>
              <a:rPr lang="en-US" sz="2400" dirty="0"/>
              <a:t>In computerized system various authentication facility are provided which makes our system secure.</a:t>
            </a:r>
          </a:p>
          <a:p>
            <a:pPr lvl="0">
              <a:lnSpc>
                <a:spcPct val="150000"/>
              </a:lnSpc>
            </a:pPr>
            <a:r>
              <a:rPr lang="en-US" sz="2400" dirty="0"/>
              <a:t>So, if you want best performance in portability of large complex Database, then there is only one option of using computerized system</a:t>
            </a:r>
            <a:endParaRPr lang="en-IN" dirty="0"/>
          </a:p>
        </p:txBody>
      </p:sp>
    </p:spTree>
    <p:extLst>
      <p:ext uri="{BB962C8B-B14F-4D97-AF65-F5344CB8AC3E}">
        <p14:creationId xmlns:p14="http://schemas.microsoft.com/office/powerpoint/2010/main" val="146178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5400" dirty="0"/>
          </a:p>
        </p:txBody>
      </p:sp>
      <p:sp>
        <p:nvSpPr>
          <p:cNvPr id="5" name="Content Placeholder 4"/>
          <p:cNvSpPr>
            <a:spLocks noGrp="1"/>
          </p:cNvSpPr>
          <p:nvPr>
            <p:ph idx="1"/>
          </p:nvPr>
        </p:nvSpPr>
        <p:spPr/>
        <p:txBody>
          <a:bodyPr/>
          <a:lstStyle/>
          <a:p>
            <a:endParaRPr lang="en-IN" dirty="0" smtClean="0"/>
          </a:p>
          <a:p>
            <a:endParaRPr lang="en-IN" dirty="0"/>
          </a:p>
          <a:p>
            <a:endParaRPr lang="en-IN" dirty="0" smtClean="0"/>
          </a:p>
          <a:p>
            <a:endParaRPr lang="en-IN" dirty="0"/>
          </a:p>
          <a:p>
            <a:pPr marL="114300" indent="0">
              <a:buNone/>
            </a:pPr>
            <a:r>
              <a:rPr lang="en-IN" sz="4800" dirty="0" smtClean="0"/>
              <a:t> </a:t>
            </a:r>
            <a:r>
              <a:rPr lang="en-IN" sz="7200" dirty="0" smtClean="0">
                <a:solidFill>
                  <a:schemeClr val="bg2">
                    <a:lumMod val="50000"/>
                  </a:schemeClr>
                </a:solidFill>
              </a:rPr>
              <a:t>UML  Diagrams </a:t>
            </a:r>
            <a:endParaRPr lang="en-IN" sz="7200" dirty="0">
              <a:solidFill>
                <a:schemeClr val="bg2">
                  <a:lumMod val="50000"/>
                </a:schemeClr>
              </a:solidFill>
            </a:endParaRPr>
          </a:p>
        </p:txBody>
      </p:sp>
      <p:pic>
        <p:nvPicPr>
          <p:cNvPr id="6" name="Picture 2"/>
          <p:cNvPicPr>
            <a:picLocks noChangeAspect="1" noChangeArrowheads="1"/>
          </p:cNvPicPr>
          <p:nvPr/>
        </p:nvPicPr>
        <p:blipFill>
          <a:blip r:embed="rId2"/>
          <a:srcRect/>
          <a:stretch>
            <a:fillRect/>
          </a:stretch>
        </p:blipFill>
        <p:spPr bwMode="auto">
          <a:xfrm>
            <a:off x="5753100" y="2348880"/>
            <a:ext cx="2057400" cy="2057400"/>
          </a:xfrm>
          <a:prstGeom prst="rect">
            <a:avLst/>
          </a:prstGeom>
          <a:noFill/>
          <a:ln w="9525">
            <a:noFill/>
            <a:miter lim="800000"/>
            <a:headEnd/>
            <a:tailEnd/>
          </a:ln>
          <a:effectLst/>
        </p:spPr>
      </p:pic>
    </p:spTree>
    <p:extLst>
      <p:ext uri="{BB962C8B-B14F-4D97-AF65-F5344CB8AC3E}">
        <p14:creationId xmlns:p14="http://schemas.microsoft.com/office/powerpoint/2010/main" val="6557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arn(inVertic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r>
              <a:rPr lang="en-IN" dirty="0" smtClean="0"/>
              <a:t>E-R Diagram</a:t>
            </a:r>
            <a:endParaRPr lang="en-IN" dirty="0"/>
          </a:p>
        </p:txBody>
      </p:sp>
      <p:pic>
        <p:nvPicPr>
          <p:cNvPr id="4" name="Picture 5"/>
          <p:cNvPicPr>
            <a:picLocks noGrp="1" noChangeAspect="1" noChangeArrowheads="1"/>
          </p:cNvPicPr>
          <p:nvPr>
            <p:ph idx="1"/>
          </p:nvPr>
        </p:nvPicPr>
        <p:blipFill>
          <a:blip r:embed="rId2"/>
          <a:srcRect/>
          <a:stretch>
            <a:fillRect/>
          </a:stretch>
        </p:blipFill>
        <p:spPr bwMode="auto">
          <a:xfrm>
            <a:off x="467544" y="1124744"/>
            <a:ext cx="7560840" cy="5616624"/>
          </a:xfrm>
          <a:prstGeom prst="rect">
            <a:avLst/>
          </a:prstGeom>
          <a:noFill/>
          <a:ln w="9525">
            <a:noFill/>
            <a:miter lim="800000"/>
            <a:headEnd/>
            <a:tailEnd/>
          </a:ln>
          <a:effectLst/>
        </p:spPr>
      </p:pic>
    </p:spTree>
    <p:extLst>
      <p:ext uri="{BB962C8B-B14F-4D97-AF65-F5344CB8AC3E}">
        <p14:creationId xmlns:p14="http://schemas.microsoft.com/office/powerpoint/2010/main" val="3651859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endParaRPr lang="en-IN" dirty="0"/>
          </a:p>
        </p:txBody>
      </p:sp>
      <p:pic>
        <p:nvPicPr>
          <p:cNvPr id="4" name="Picture 5"/>
          <p:cNvPicPr>
            <a:picLocks noGrp="1" noChangeAspect="1" noChangeArrowheads="1"/>
          </p:cNvPicPr>
          <p:nvPr>
            <p:ph idx="1"/>
          </p:nvPr>
        </p:nvPicPr>
        <p:blipFill>
          <a:blip r:embed="rId2"/>
          <a:srcRect/>
          <a:stretch>
            <a:fillRect/>
          </a:stretch>
        </p:blipFill>
        <p:spPr bwMode="auto">
          <a:xfrm>
            <a:off x="251520" y="188640"/>
            <a:ext cx="7992888" cy="6336704"/>
          </a:xfrm>
          <a:prstGeom prst="rect">
            <a:avLst/>
          </a:prstGeom>
          <a:noFill/>
          <a:ln w="9525">
            <a:noFill/>
            <a:miter lim="800000"/>
            <a:headEnd/>
            <a:tailEnd/>
          </a:ln>
          <a:effectLst/>
        </p:spPr>
      </p:pic>
    </p:spTree>
    <p:extLst>
      <p:ext uri="{BB962C8B-B14F-4D97-AF65-F5344CB8AC3E}">
        <p14:creationId xmlns:p14="http://schemas.microsoft.com/office/powerpoint/2010/main" val="289511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srcRect/>
          <a:stretch>
            <a:fillRect/>
          </a:stretch>
        </p:blipFill>
        <p:spPr bwMode="auto">
          <a:xfrm>
            <a:off x="323528" y="249382"/>
            <a:ext cx="7848872" cy="6131946"/>
          </a:xfrm>
          <a:prstGeom prst="rect">
            <a:avLst/>
          </a:prstGeom>
          <a:noFill/>
          <a:ln w="9525">
            <a:noFill/>
            <a:miter lim="800000"/>
            <a:headEnd/>
            <a:tailEnd/>
          </a:ln>
          <a:effectLst/>
        </p:spPr>
      </p:pic>
    </p:spTree>
    <p:extLst>
      <p:ext uri="{BB962C8B-B14F-4D97-AF65-F5344CB8AC3E}">
        <p14:creationId xmlns:p14="http://schemas.microsoft.com/office/powerpoint/2010/main" val="52627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srcRect/>
          <a:stretch>
            <a:fillRect/>
          </a:stretch>
        </p:blipFill>
        <p:spPr bwMode="auto">
          <a:xfrm>
            <a:off x="251520" y="260648"/>
            <a:ext cx="8136904" cy="6403388"/>
          </a:xfrm>
          <a:prstGeom prst="rect">
            <a:avLst/>
          </a:prstGeom>
          <a:noFill/>
          <a:ln w="9525">
            <a:noFill/>
            <a:miter lim="800000"/>
            <a:headEnd/>
            <a:tailEnd/>
          </a:ln>
          <a:effectLst/>
        </p:spPr>
      </p:pic>
    </p:spTree>
    <p:extLst>
      <p:ext uri="{BB962C8B-B14F-4D97-AF65-F5344CB8AC3E}">
        <p14:creationId xmlns:p14="http://schemas.microsoft.com/office/powerpoint/2010/main" val="441187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noChangeArrowheads="1"/>
          </p:cNvPicPr>
          <p:nvPr>
            <p:ph idx="1"/>
          </p:nvPr>
        </p:nvPicPr>
        <p:blipFill>
          <a:blip r:embed="rId2"/>
          <a:srcRect/>
          <a:stretch>
            <a:fillRect/>
          </a:stretch>
        </p:blipFill>
        <p:spPr bwMode="auto">
          <a:xfrm>
            <a:off x="179512" y="116632"/>
            <a:ext cx="7992888" cy="6480720"/>
          </a:xfrm>
          <a:prstGeom prst="rect">
            <a:avLst/>
          </a:prstGeom>
          <a:noFill/>
          <a:ln w="9525">
            <a:noFill/>
            <a:miter lim="800000"/>
            <a:headEnd/>
            <a:tailEnd/>
          </a:ln>
          <a:effectLst/>
        </p:spPr>
      </p:pic>
    </p:spTree>
    <p:extLst>
      <p:ext uri="{BB962C8B-B14F-4D97-AF65-F5344CB8AC3E}">
        <p14:creationId xmlns:p14="http://schemas.microsoft.com/office/powerpoint/2010/main" val="720975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pPr marL="114300" indent="0">
              <a:buNone/>
            </a:pPr>
            <a:endParaRPr lang="en-IN" dirty="0"/>
          </a:p>
          <a:p>
            <a:pPr marL="114300" indent="0">
              <a:buNone/>
            </a:pPr>
            <a:r>
              <a:rPr lang="en-IN" sz="8000" dirty="0" smtClean="0">
                <a:solidFill>
                  <a:schemeClr val="bg2">
                    <a:lumMod val="50000"/>
                  </a:schemeClr>
                </a:solidFill>
              </a:rPr>
              <a:t>Data 		</a:t>
            </a:r>
          </a:p>
          <a:p>
            <a:pPr marL="777240" lvl="2" indent="0">
              <a:buNone/>
            </a:pPr>
            <a:r>
              <a:rPr lang="en-IN" sz="8000" dirty="0" smtClean="0">
                <a:solidFill>
                  <a:schemeClr val="bg2">
                    <a:lumMod val="50000"/>
                  </a:schemeClr>
                </a:solidFill>
              </a:rPr>
              <a:t>	Dictionary</a:t>
            </a:r>
            <a:endParaRPr lang="en-IN" sz="8000" dirty="0">
              <a:solidFill>
                <a:schemeClr val="bg2">
                  <a:lumMod val="50000"/>
                </a:schemeClr>
              </a:solidFill>
            </a:endParaRPr>
          </a:p>
        </p:txBody>
      </p:sp>
      <p:pic>
        <p:nvPicPr>
          <p:cNvPr id="4" name="Picture 4" descr="C:\Program Files\Microsoft Office\MEDIA\CAGCAT10\j0297749.wmf"/>
          <p:cNvPicPr>
            <a:picLocks noChangeAspect="1" noChangeArrowheads="1"/>
          </p:cNvPicPr>
          <p:nvPr/>
        </p:nvPicPr>
        <p:blipFill>
          <a:blip r:embed="rId2"/>
          <a:srcRect/>
          <a:stretch>
            <a:fillRect/>
          </a:stretch>
        </p:blipFill>
        <p:spPr bwMode="auto">
          <a:xfrm>
            <a:off x="5364088" y="1988839"/>
            <a:ext cx="1905000" cy="2055413"/>
          </a:xfrm>
          <a:prstGeom prst="rect">
            <a:avLst/>
          </a:prstGeom>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99958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1"/>
          <p:cNvPicPr>
            <a:picLocks noGrp="1" noChangeAspect="1" noChangeArrowheads="1"/>
          </p:cNvPicPr>
          <p:nvPr>
            <p:ph idx="1"/>
          </p:nvPr>
        </p:nvPicPr>
        <p:blipFill>
          <a:blip r:embed="rId2"/>
          <a:srcRect/>
          <a:stretch>
            <a:fillRect/>
          </a:stretch>
        </p:blipFill>
        <p:spPr bwMode="auto">
          <a:xfrm>
            <a:off x="251520" y="116632"/>
            <a:ext cx="8064896" cy="6336704"/>
          </a:xfrm>
          <a:prstGeom prst="rect">
            <a:avLst/>
          </a:prstGeom>
          <a:noFill/>
          <a:ln w="9525">
            <a:noFill/>
            <a:miter lim="800000"/>
            <a:headEnd/>
            <a:tailEnd/>
          </a:ln>
          <a:effectLst/>
        </p:spPr>
      </p:pic>
    </p:spTree>
    <p:extLst>
      <p:ext uri="{BB962C8B-B14F-4D97-AF65-F5344CB8AC3E}">
        <p14:creationId xmlns:p14="http://schemas.microsoft.com/office/powerpoint/2010/main" val="2976910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1"/>
          <p:cNvPicPr>
            <a:picLocks noGrp="1" noChangeAspect="1" noChangeArrowheads="1"/>
          </p:cNvPicPr>
          <p:nvPr>
            <p:ph idx="1"/>
          </p:nvPr>
        </p:nvPicPr>
        <p:blipFill>
          <a:blip r:embed="rId2"/>
          <a:srcRect/>
          <a:stretch>
            <a:fillRect/>
          </a:stretch>
        </p:blipFill>
        <p:spPr bwMode="auto">
          <a:xfrm>
            <a:off x="323528" y="260648"/>
            <a:ext cx="7848872" cy="6192688"/>
          </a:xfrm>
          <a:prstGeom prst="rect">
            <a:avLst/>
          </a:prstGeom>
          <a:noFill/>
          <a:ln w="9525">
            <a:noFill/>
            <a:miter lim="800000"/>
            <a:headEnd/>
            <a:tailEnd/>
          </a:ln>
          <a:effectLst/>
        </p:spPr>
      </p:pic>
    </p:spTree>
    <p:extLst>
      <p:ext uri="{BB962C8B-B14F-4D97-AF65-F5344CB8AC3E}">
        <p14:creationId xmlns:p14="http://schemas.microsoft.com/office/powerpoint/2010/main" val="2971683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a:buFont typeface="Wingdings" pitchFamily="2" charset="2"/>
              <a:buChar char="§"/>
            </a:pPr>
            <a:r>
              <a:rPr lang="en-IN" dirty="0" smtClean="0"/>
              <a:t>Furniture Shop Management System is to manage Furniture Shop business and it is implemented with inventory management.</a:t>
            </a:r>
          </a:p>
          <a:p>
            <a:pPr>
              <a:buFont typeface="Wingdings" pitchFamily="2" charset="2"/>
              <a:buChar char="§"/>
            </a:pPr>
            <a:r>
              <a:rPr lang="en-IN" dirty="0" smtClean="0"/>
              <a:t>There are four main modules in this system . </a:t>
            </a:r>
            <a:r>
              <a:rPr lang="en-IN" dirty="0"/>
              <a:t>W</a:t>
            </a:r>
            <a:r>
              <a:rPr lang="en-IN" dirty="0" smtClean="0"/>
              <a:t>hich are;</a:t>
            </a:r>
          </a:p>
          <a:p>
            <a:pPr algn="just">
              <a:buFont typeface="Wingdings" pitchFamily="2" charset="2"/>
              <a:buChar char="Ø"/>
            </a:pPr>
            <a:r>
              <a:rPr lang="en-IN" dirty="0" smtClean="0"/>
              <a:t>      Profile management</a:t>
            </a:r>
          </a:p>
          <a:p>
            <a:pPr algn="just">
              <a:buFont typeface="Wingdings" pitchFamily="2" charset="2"/>
              <a:buChar char="Ø"/>
            </a:pPr>
            <a:r>
              <a:rPr lang="en-IN" dirty="0" smtClean="0"/>
              <a:t>      Inventory management</a:t>
            </a:r>
          </a:p>
          <a:p>
            <a:pPr algn="just">
              <a:buFont typeface="Wingdings" pitchFamily="2" charset="2"/>
              <a:buChar char="Ø"/>
            </a:pPr>
            <a:r>
              <a:rPr lang="en-IN" dirty="0" smtClean="0"/>
              <a:t>      Sales management</a:t>
            </a:r>
          </a:p>
          <a:p>
            <a:pPr algn="just">
              <a:buFont typeface="Wingdings" pitchFamily="2" charset="2"/>
              <a:buChar char="Ø"/>
            </a:pPr>
            <a:r>
              <a:rPr lang="en-IN" dirty="0" smtClean="0"/>
              <a:t>      Financial management</a:t>
            </a:r>
          </a:p>
          <a:p>
            <a:pPr>
              <a:buFont typeface="Wingdings" pitchFamily="2" charset="2"/>
              <a:buChar char="§"/>
            </a:pPr>
            <a:r>
              <a:rPr lang="en-IN" dirty="0" smtClean="0"/>
              <a:t>This system provides an ease to add &amp; retrieve data about employees , departments , suppliers and customers.</a:t>
            </a:r>
          </a:p>
          <a:p>
            <a:pPr>
              <a:buFont typeface="Wingdings" pitchFamily="2" charset="2"/>
              <a:buChar char="§"/>
            </a:pPr>
            <a:r>
              <a:rPr lang="en-IN" dirty="0" smtClean="0"/>
              <a:t>It helps in maintaining stock details &amp; salary details ,generate bills.</a:t>
            </a:r>
            <a:endParaRPr lang="en-IN" dirty="0"/>
          </a:p>
        </p:txBody>
      </p:sp>
    </p:spTree>
    <p:extLst>
      <p:ext uri="{BB962C8B-B14F-4D97-AF65-F5344CB8AC3E}">
        <p14:creationId xmlns:p14="http://schemas.microsoft.com/office/powerpoint/2010/main" val="262716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srcRect/>
          <a:stretch>
            <a:fillRect/>
          </a:stretch>
        </p:blipFill>
        <p:spPr bwMode="auto">
          <a:xfrm>
            <a:off x="179512" y="188640"/>
            <a:ext cx="8136903" cy="6264696"/>
          </a:xfrm>
          <a:prstGeom prst="rect">
            <a:avLst/>
          </a:prstGeom>
          <a:noFill/>
          <a:ln w="9525">
            <a:noFill/>
            <a:miter lim="800000"/>
            <a:headEnd/>
            <a:tailEnd/>
          </a:ln>
          <a:effectLst/>
        </p:spPr>
      </p:pic>
    </p:spTree>
    <p:extLst>
      <p:ext uri="{BB962C8B-B14F-4D97-AF65-F5344CB8AC3E}">
        <p14:creationId xmlns:p14="http://schemas.microsoft.com/office/powerpoint/2010/main" val="640498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a:buNone/>
            </a:pPr>
            <a:endParaRPr lang="en-US" sz="2400" dirty="0" smtClean="0">
              <a:solidFill>
                <a:schemeClr val="tx2">
                  <a:lumMod val="60000"/>
                  <a:lumOff val="40000"/>
                </a:schemeClr>
              </a:solidFill>
              <a:latin typeface="Century Gothic" pitchFamily="34" charset="0"/>
            </a:endParaRPr>
          </a:p>
          <a:p>
            <a:pPr marL="114300" indent="0">
              <a:buNone/>
            </a:pPr>
            <a:endParaRPr lang="en-US" sz="2400" dirty="0" smtClean="0">
              <a:solidFill>
                <a:schemeClr val="tx2">
                  <a:lumMod val="60000"/>
                  <a:lumOff val="40000"/>
                </a:schemeClr>
              </a:solidFill>
              <a:latin typeface="Century Gothic" pitchFamily="34" charset="0"/>
            </a:endParaRPr>
          </a:p>
          <a:p>
            <a:pPr marL="114300" indent="0">
              <a:buNone/>
            </a:pPr>
            <a:r>
              <a:rPr lang="en-US" sz="5400" dirty="0" smtClean="0">
                <a:solidFill>
                  <a:schemeClr val="tx2">
                    <a:lumMod val="60000"/>
                    <a:lumOff val="40000"/>
                  </a:schemeClr>
                </a:solidFill>
                <a:latin typeface="Century Gothic" pitchFamily="34" charset="0"/>
              </a:rPr>
              <a:t>System </a:t>
            </a:r>
            <a:r>
              <a:rPr lang="en-US" sz="5400" dirty="0">
                <a:solidFill>
                  <a:schemeClr val="tx2">
                    <a:lumMod val="60000"/>
                    <a:lumOff val="40000"/>
                  </a:schemeClr>
                </a:solidFill>
                <a:latin typeface="Century Gothic" pitchFamily="34" charset="0"/>
              </a:rPr>
              <a:t>Design/ UML Diagrams </a:t>
            </a:r>
            <a:endParaRPr lang="en-IN" sz="5400" dirty="0"/>
          </a:p>
        </p:txBody>
      </p:sp>
      <p:pic>
        <p:nvPicPr>
          <p:cNvPr id="4" name="Picture 2"/>
          <p:cNvPicPr>
            <a:picLocks noChangeAspect="1" noChangeArrowheads="1"/>
          </p:cNvPicPr>
          <p:nvPr/>
        </p:nvPicPr>
        <p:blipFill>
          <a:blip r:embed="rId2"/>
          <a:srcRect/>
          <a:stretch>
            <a:fillRect/>
          </a:stretch>
        </p:blipFill>
        <p:spPr bwMode="auto">
          <a:xfrm>
            <a:off x="6012160" y="3789040"/>
            <a:ext cx="2057400" cy="2057400"/>
          </a:xfrm>
          <a:prstGeom prst="rect">
            <a:avLst/>
          </a:prstGeom>
          <a:noFill/>
          <a:ln w="9525">
            <a:noFill/>
            <a:miter lim="800000"/>
            <a:headEnd/>
            <a:tailEnd/>
          </a:ln>
          <a:effectLst/>
        </p:spPr>
      </p:pic>
    </p:spTree>
    <p:extLst>
      <p:ext uri="{BB962C8B-B14F-4D97-AF65-F5344CB8AC3E}">
        <p14:creationId xmlns:p14="http://schemas.microsoft.com/office/powerpoint/2010/main" val="54640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Welcome Screen</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7848872" cy="475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598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Screen</a:t>
            </a:r>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484784"/>
            <a:ext cx="784887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195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department</a:t>
            </a:r>
            <a:endParaRPr lang="en-IN" dirty="0"/>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777686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485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employee</a:t>
            </a:r>
            <a:endParaRPr lang="en-IN" dirty="0"/>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65620"/>
            <a:ext cx="7920879" cy="481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405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94122"/>
          </a:xfrm>
        </p:spPr>
        <p:txBody>
          <a:bodyPr/>
          <a:lstStyle/>
          <a:p>
            <a:r>
              <a:rPr lang="en-IN" dirty="0" smtClean="0"/>
              <a:t>Add furniture stock</a:t>
            </a:r>
            <a:endParaRPr lang="en-IN" dirty="0"/>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784887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9963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61" y="111518"/>
            <a:ext cx="7620000" cy="1143000"/>
          </a:xfrm>
        </p:spPr>
        <p:txBody>
          <a:bodyPr/>
          <a:lstStyle/>
          <a:p>
            <a:r>
              <a:rPr lang="en-IN" dirty="0" smtClean="0"/>
              <a:t>Add new supplier</a:t>
            </a:r>
            <a:endParaRPr lang="en-IN" dirty="0"/>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771525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952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18" y="116632"/>
            <a:ext cx="7620000" cy="1026368"/>
          </a:xfrm>
        </p:spPr>
        <p:txBody>
          <a:bodyPr/>
          <a:lstStyle/>
          <a:p>
            <a:r>
              <a:rPr lang="en-IN" dirty="0" smtClean="0"/>
              <a:t>Generate bill</a:t>
            </a:r>
            <a:endParaRPr lang="en-IN" dirty="0"/>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68" y="1340768"/>
            <a:ext cx="7840132"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89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r>
              <a:rPr lang="en-IN" dirty="0" smtClean="0"/>
              <a:t>Pay salary</a:t>
            </a:r>
            <a:endParaRPr lang="en-IN" dirty="0"/>
          </a:p>
        </p:txBody>
      </p:sp>
      <p:sp>
        <p:nvSpPr>
          <p:cNvPr id="3" name="Content Placeholder 2"/>
          <p:cNvSpPr>
            <a:spLocks noGrp="1"/>
          </p:cNvSpPr>
          <p:nvPr>
            <p:ph idx="1"/>
          </p:nvPr>
        </p:nvSpPr>
        <p:spPr/>
        <p:txBody>
          <a:bodyPr/>
          <a:lstStyle/>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792088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612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p:txBody>
          <a:bodyPr/>
          <a:lstStyle/>
          <a:p>
            <a:pPr lvl="0">
              <a:buFont typeface="Wingdings" pitchFamily="2" charset="2"/>
              <a:buChar char="§"/>
            </a:pPr>
            <a:r>
              <a:rPr lang="en-US" b="1" u="words" dirty="0"/>
              <a:t>No immediate retrieval of information is possible </a:t>
            </a:r>
            <a:r>
              <a:rPr lang="en-US" dirty="0"/>
              <a:t>:- The information is very difficult to retrieve and to find particular information like the stock of a specified furniture, balance, collection, as all the information is stored in the traditional data stores i.e. entry registers and we have to search it manually. This results in inconvenience and wastage of time and may be incorrect information.</a:t>
            </a:r>
            <a:endParaRPr lang="en-IN" dirty="0"/>
          </a:p>
          <a:p>
            <a:pPr lvl="0">
              <a:buFont typeface="Wingdings" pitchFamily="2" charset="2"/>
              <a:buChar char="§"/>
            </a:pPr>
            <a:r>
              <a:rPr lang="en-US" b="1" u="words" dirty="0"/>
              <a:t>No immediate </a:t>
            </a:r>
            <a:r>
              <a:rPr lang="en-US" b="1" u="words" dirty="0" err="1"/>
              <a:t>updation</a:t>
            </a:r>
            <a:r>
              <a:rPr lang="en-US" b="1" u="words" dirty="0"/>
              <a:t> in record is possible</a:t>
            </a:r>
            <a:r>
              <a:rPr lang="en-US" dirty="0"/>
              <a:t> :- various changes to the information like employee details i.e. if any employee  has changed his address or he got the higher post ,his mobile number which are required.  If he wants to update the payment details of any employee, and machine </a:t>
            </a:r>
            <a:r>
              <a:rPr lang="en-US" dirty="0" err="1"/>
              <a:t>updation</a:t>
            </a:r>
            <a:r>
              <a:rPr lang="en-US" dirty="0"/>
              <a:t>, stock </a:t>
            </a:r>
            <a:r>
              <a:rPr lang="en-US" dirty="0" err="1"/>
              <a:t>updation</a:t>
            </a:r>
            <a:r>
              <a:rPr lang="en-US" dirty="0"/>
              <a:t> are difficult to make as paper work is involved.</a:t>
            </a:r>
            <a:endParaRPr lang="en-IN" dirty="0"/>
          </a:p>
          <a:p>
            <a:endParaRPr lang="en-IN" dirty="0"/>
          </a:p>
        </p:txBody>
      </p:sp>
    </p:spTree>
    <p:extLst>
      <p:ext uri="{BB962C8B-B14F-4D97-AF65-F5344CB8AC3E}">
        <p14:creationId xmlns:p14="http://schemas.microsoft.com/office/powerpoint/2010/main" val="383346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94122"/>
          </a:xfrm>
        </p:spPr>
        <p:txBody>
          <a:bodyPr/>
          <a:lstStyle/>
          <a:p>
            <a:r>
              <a:rPr lang="en-IN" dirty="0" smtClean="0"/>
              <a:t>Reports of department</a:t>
            </a:r>
            <a:endParaRPr lang="en-IN" dirty="0"/>
          </a:p>
        </p:txBody>
      </p:sp>
      <p:sp>
        <p:nvSpPr>
          <p:cNvPr id="3" name="Content Placeholder 2"/>
          <p:cNvSpPr>
            <a:spLocks noGrp="1"/>
          </p:cNvSpPr>
          <p:nvPr>
            <p:ph idx="1"/>
          </p:nvPr>
        </p:nvSpPr>
        <p:spPr/>
        <p:txBody>
          <a:bodyPr/>
          <a:lstStyle/>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53" y="1423329"/>
            <a:ext cx="7715250"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813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r>
              <a:rPr lang="en-IN" dirty="0" smtClean="0"/>
              <a:t>Delete </a:t>
            </a:r>
            <a:r>
              <a:rPr lang="en-IN" dirty="0" err="1" smtClean="0"/>
              <a:t>emp</a:t>
            </a:r>
            <a:endParaRPr lang="en-IN" dirty="0"/>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7705725"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801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 </a:t>
            </a:r>
            <a:r>
              <a:rPr lang="en-IN" dirty="0" err="1" smtClean="0"/>
              <a:t>emp</a:t>
            </a:r>
            <a:endParaRPr lang="en-IN" dirty="0"/>
          </a:p>
        </p:txBody>
      </p:sp>
      <p:sp>
        <p:nvSpPr>
          <p:cNvPr id="3" name="Content Placeholder 2"/>
          <p:cNvSpPr>
            <a:spLocks noGrp="1"/>
          </p:cNvSpPr>
          <p:nvPr>
            <p:ph idx="1"/>
          </p:nvPr>
        </p:nvSpPr>
        <p:spPr/>
        <p:txBody>
          <a:bodyPr/>
          <a:lstStyle/>
          <a:p>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77152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0705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a:t>
            </a:r>
            <a:endParaRPr lang="en-IN" dirty="0"/>
          </a:p>
        </p:txBody>
      </p:sp>
      <p:sp>
        <p:nvSpPr>
          <p:cNvPr id="3" name="Content Placeholder 2"/>
          <p:cNvSpPr>
            <a:spLocks noGrp="1"/>
          </p:cNvSpPr>
          <p:nvPr>
            <p:ph idx="1"/>
          </p:nvPr>
        </p:nvSpPr>
        <p:spPr/>
        <p:txBody>
          <a:bodyPr>
            <a:normAutofit/>
          </a:bodyPr>
          <a:lstStyle/>
          <a:p>
            <a:pPr lvl="0"/>
            <a:r>
              <a:rPr lang="en-US" sz="2400" dirty="0"/>
              <a:t>We don’t have back up like print receipt, in Future we are looking for it</a:t>
            </a:r>
            <a:r>
              <a:rPr lang="en-US" sz="2400" dirty="0" smtClean="0"/>
              <a:t>.</a:t>
            </a:r>
            <a:r>
              <a:rPr lang="en-US" sz="2400" dirty="0"/>
              <a:t> </a:t>
            </a:r>
            <a:endParaRPr lang="en-IN" sz="2400" dirty="0"/>
          </a:p>
          <a:p>
            <a:pPr lvl="0"/>
            <a:r>
              <a:rPr lang="en-US" sz="2400" dirty="0"/>
              <a:t>We don’t have provide any search facility for Furniture or any department, so we are looking for it</a:t>
            </a:r>
            <a:r>
              <a:rPr lang="en-US" sz="2400" dirty="0" smtClean="0"/>
              <a:t>.</a:t>
            </a:r>
            <a:endParaRPr lang="en-IN" sz="2400" dirty="0"/>
          </a:p>
          <a:p>
            <a:pPr lvl="0"/>
            <a:r>
              <a:rPr lang="en-US" sz="2400" dirty="0"/>
              <a:t>We don’t have Separate Log in for employee so we will be try to do it near future</a:t>
            </a:r>
            <a:r>
              <a:rPr lang="en-US" sz="2400" dirty="0" smtClean="0"/>
              <a:t>.</a:t>
            </a:r>
            <a:endParaRPr lang="en-IN" sz="2400" dirty="0"/>
          </a:p>
          <a:p>
            <a:pPr lvl="0"/>
            <a:r>
              <a:rPr lang="en-US" sz="2400" dirty="0"/>
              <a:t>This Application is standalone in future it will be connected to network for Centralization of users Information.</a:t>
            </a:r>
            <a:endParaRPr lang="en-IN" sz="2400" dirty="0"/>
          </a:p>
          <a:p>
            <a:pPr lvl="0"/>
            <a:r>
              <a:rPr lang="en-US" sz="2400" dirty="0"/>
              <a:t>Booking of advance order is done</a:t>
            </a:r>
            <a:r>
              <a:rPr lang="en-US" sz="2400" dirty="0" smtClean="0"/>
              <a:t>.</a:t>
            </a:r>
            <a:endParaRPr lang="en-IN" sz="2400" dirty="0"/>
          </a:p>
          <a:p>
            <a:r>
              <a:rPr lang="en-US" sz="2400" dirty="0"/>
              <a:t>Many customer can login at time</a:t>
            </a:r>
            <a:endParaRPr lang="en-IN" sz="2400" dirty="0"/>
          </a:p>
        </p:txBody>
      </p:sp>
    </p:spTree>
    <p:extLst>
      <p:ext uri="{BB962C8B-B14F-4D97-AF65-F5344CB8AC3E}">
        <p14:creationId xmlns:p14="http://schemas.microsoft.com/office/powerpoint/2010/main" val="109514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pPr marL="114300" indent="0">
              <a:buNone/>
            </a:pPr>
            <a:r>
              <a:rPr lang="en-US" b="1" dirty="0"/>
              <a:t>Proposed System is</a:t>
            </a:r>
            <a:r>
              <a:rPr lang="en-US" dirty="0"/>
              <a:t> :-</a:t>
            </a:r>
            <a:endParaRPr lang="en-IN" dirty="0"/>
          </a:p>
          <a:p>
            <a:pPr marL="114300" lvl="0" indent="0">
              <a:buNone/>
            </a:pPr>
            <a:r>
              <a:rPr lang="en-US" b="1" u="sng" dirty="0"/>
              <a:t>User Friendly</a:t>
            </a:r>
            <a:r>
              <a:rPr lang="en-US" dirty="0"/>
              <a:t> :</a:t>
            </a:r>
            <a:endParaRPr lang="en-IN" dirty="0"/>
          </a:p>
          <a:p>
            <a:pPr marL="114300" indent="0">
              <a:buNone/>
            </a:pPr>
            <a:r>
              <a:rPr lang="en-US" dirty="0"/>
              <a:t>            The System has got much Simplified screen which makes the system fast enhances quick and  Accurate data.</a:t>
            </a:r>
            <a:endParaRPr lang="en-IN" dirty="0"/>
          </a:p>
          <a:p>
            <a:pPr marL="114300" lvl="0" indent="0">
              <a:buNone/>
            </a:pPr>
            <a:r>
              <a:rPr lang="en-US" b="1" u="sng" dirty="0"/>
              <a:t>Validations Check :</a:t>
            </a:r>
            <a:endParaRPr lang="en-IN" dirty="0"/>
          </a:p>
          <a:p>
            <a:pPr marL="114300" indent="0">
              <a:buNone/>
            </a:pPr>
            <a:r>
              <a:rPr lang="en-US" dirty="0"/>
              <a:t>The System has various Validation Checks and it also gives appropriate error message and Provides the necessary help.</a:t>
            </a:r>
            <a:endParaRPr lang="en-IN" dirty="0"/>
          </a:p>
          <a:p>
            <a:pPr marL="114300" lvl="0" indent="0">
              <a:buNone/>
            </a:pPr>
            <a:r>
              <a:rPr lang="en-US" b="1" u="sng" dirty="0"/>
              <a:t>Report Generation :</a:t>
            </a:r>
            <a:endParaRPr lang="en-IN" dirty="0"/>
          </a:p>
          <a:p>
            <a:pPr marL="114300" indent="0">
              <a:buNone/>
            </a:pPr>
            <a:r>
              <a:rPr lang="en-US" dirty="0"/>
              <a:t>The System can generate various reports giving employee details, working details, deleted details etc.</a:t>
            </a:r>
            <a:endParaRPr lang="en-IN" dirty="0"/>
          </a:p>
          <a:p>
            <a:pPr marL="114300" lvl="0" indent="0">
              <a:buNone/>
            </a:pPr>
            <a:r>
              <a:rPr lang="en-US" b="1" u="sng" dirty="0"/>
              <a:t>Easy to Learn :</a:t>
            </a:r>
            <a:endParaRPr lang="en-IN" dirty="0"/>
          </a:p>
          <a:p>
            <a:pPr marL="114300" indent="0">
              <a:buNone/>
            </a:pPr>
            <a:r>
              <a:rPr lang="en-US" dirty="0"/>
              <a:t>The System is easy to understand, this is mainly due to simple functionality. Even a Layman can be trained to use this system.</a:t>
            </a:r>
            <a:endParaRPr lang="en-IN" dirty="0"/>
          </a:p>
          <a:p>
            <a:pPr marL="114300" indent="0">
              <a:buNone/>
            </a:pPr>
            <a:endParaRPr lang="en-IN" dirty="0"/>
          </a:p>
        </p:txBody>
      </p:sp>
    </p:spTree>
    <p:extLst>
      <p:ext uri="{BB962C8B-B14F-4D97-AF65-F5344CB8AC3E}">
        <p14:creationId xmlns:p14="http://schemas.microsoft.com/office/powerpoint/2010/main" val="353381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114300" indent="0">
              <a:buNone/>
            </a:pPr>
            <a:endParaRPr lang="en-IN" sz="3600" dirty="0"/>
          </a:p>
          <a:p>
            <a:pPr marL="114300" indent="0">
              <a:buNone/>
            </a:pPr>
            <a:r>
              <a:rPr lang="en-IN" sz="6600" dirty="0" smtClean="0">
                <a:solidFill>
                  <a:srgbClr val="002060"/>
                </a:solidFill>
              </a:rPr>
              <a:t>Thank </a:t>
            </a:r>
          </a:p>
          <a:p>
            <a:pPr marL="114300" indent="0">
              <a:buNone/>
            </a:pPr>
            <a:r>
              <a:rPr lang="en-IN" sz="6600" dirty="0" smtClean="0">
                <a:solidFill>
                  <a:srgbClr val="002060"/>
                </a:solidFill>
              </a:rPr>
              <a:t>			You !!!!!!</a:t>
            </a:r>
            <a:endParaRPr lang="en-IN" sz="6600" dirty="0">
              <a:solidFill>
                <a:srgbClr val="002060"/>
              </a:solidFill>
            </a:endParaRPr>
          </a:p>
        </p:txBody>
      </p:sp>
    </p:spTree>
    <p:extLst>
      <p:ext uri="{BB962C8B-B14F-4D97-AF65-F5344CB8AC3E}">
        <p14:creationId xmlns:p14="http://schemas.microsoft.com/office/powerpoint/2010/main" val="27843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buFont typeface="Wingdings" pitchFamily="2" charset="2"/>
              <a:buChar char="§"/>
            </a:pPr>
            <a:r>
              <a:rPr lang="en-US" b="1" u="words" dirty="0"/>
              <a:t>Error prone manual calculation</a:t>
            </a:r>
            <a:r>
              <a:rPr lang="en-US" b="1" dirty="0"/>
              <a:t>: -</a:t>
            </a:r>
            <a:r>
              <a:rPr lang="en-US" dirty="0"/>
              <a:t> Manual calculations are error prone and take lot of time this may result in incorrect information. For example calculation of annual balance by the administrator from the bill, payment paid to the employee, manager and subtracting all the expenditure made for </a:t>
            </a:r>
            <a:r>
              <a:rPr lang="en-US" dirty="0" err="1"/>
              <a:t>maintaince</a:t>
            </a:r>
            <a:r>
              <a:rPr lang="en-US" dirty="0"/>
              <a:t>.</a:t>
            </a:r>
            <a:endParaRPr lang="en-IN" dirty="0"/>
          </a:p>
          <a:p>
            <a:endParaRPr lang="en-IN" dirty="0"/>
          </a:p>
        </p:txBody>
      </p:sp>
    </p:spTree>
    <p:extLst>
      <p:ext uri="{BB962C8B-B14F-4D97-AF65-F5344CB8AC3E}">
        <p14:creationId xmlns:p14="http://schemas.microsoft.com/office/powerpoint/2010/main" val="63440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the System</a:t>
            </a:r>
            <a:endParaRPr lang="en-IN" dirty="0"/>
          </a:p>
        </p:txBody>
      </p:sp>
      <p:sp>
        <p:nvSpPr>
          <p:cNvPr id="3" name="Content Placeholder 2"/>
          <p:cNvSpPr>
            <a:spLocks noGrp="1"/>
          </p:cNvSpPr>
          <p:nvPr>
            <p:ph idx="1"/>
          </p:nvPr>
        </p:nvSpPr>
        <p:spPr/>
        <p:txBody>
          <a:bodyPr>
            <a:normAutofit fontScale="92500" lnSpcReduction="10000"/>
          </a:bodyPr>
          <a:lstStyle/>
          <a:p>
            <a:pPr lvl="0">
              <a:lnSpc>
                <a:spcPct val="110000"/>
              </a:lnSpc>
              <a:buFont typeface="Wingdings" pitchFamily="2" charset="2"/>
              <a:buChar char="§"/>
            </a:pPr>
            <a:r>
              <a:rPr lang="en-US" sz="2800" dirty="0"/>
              <a:t>This system is very reliable &amp; efficient as compared to manual system. Data can be rechecked before submitting to Database</a:t>
            </a:r>
            <a:r>
              <a:rPr lang="en-US" sz="2800" dirty="0" smtClean="0"/>
              <a:t>.</a:t>
            </a:r>
          </a:p>
          <a:p>
            <a:pPr lvl="0">
              <a:lnSpc>
                <a:spcPct val="110000"/>
              </a:lnSpc>
              <a:buFont typeface="Wingdings" pitchFamily="2" charset="2"/>
              <a:buChar char="§"/>
            </a:pPr>
            <a:endParaRPr lang="en-IN" sz="2800" dirty="0"/>
          </a:p>
          <a:p>
            <a:pPr lvl="0">
              <a:lnSpc>
                <a:spcPct val="110000"/>
              </a:lnSpc>
              <a:buFont typeface="Wingdings" pitchFamily="2" charset="2"/>
              <a:buChar char="§"/>
            </a:pPr>
            <a:r>
              <a:rPr lang="en-US" sz="2800" dirty="0"/>
              <a:t>It will result in fewer mistakes</a:t>
            </a:r>
            <a:r>
              <a:rPr lang="en-US" sz="2800" dirty="0" smtClean="0"/>
              <a:t>.</a:t>
            </a:r>
          </a:p>
          <a:p>
            <a:pPr lvl="0">
              <a:lnSpc>
                <a:spcPct val="110000"/>
              </a:lnSpc>
              <a:buFont typeface="Wingdings" pitchFamily="2" charset="2"/>
              <a:buChar char="§"/>
            </a:pPr>
            <a:endParaRPr lang="en-IN" sz="2800" dirty="0"/>
          </a:p>
          <a:p>
            <a:pPr lvl="0">
              <a:lnSpc>
                <a:spcPct val="110000"/>
              </a:lnSpc>
              <a:buFont typeface="Wingdings" pitchFamily="2" charset="2"/>
              <a:buChar char="§"/>
            </a:pPr>
            <a:r>
              <a:rPr lang="en-US" sz="2800" dirty="0"/>
              <a:t>This system provides large amount of storage of information. The necessary details of Employee, supplier, furniture Stock and etc.. are stored in database which also helps in easy retrieval of data. It will help in preparing periodic reports.</a:t>
            </a:r>
            <a:endParaRPr lang="en-IN" sz="2800" dirty="0"/>
          </a:p>
          <a:p>
            <a:pPr marL="114300" indent="0">
              <a:lnSpc>
                <a:spcPct val="110000"/>
              </a:lnSpc>
              <a:buNone/>
            </a:pPr>
            <a:endParaRPr lang="en-IN" sz="2800" dirty="0"/>
          </a:p>
          <a:p>
            <a:endParaRPr lang="en-IN" dirty="0"/>
          </a:p>
        </p:txBody>
      </p:sp>
    </p:spTree>
    <p:extLst>
      <p:ext uri="{BB962C8B-B14F-4D97-AF65-F5344CB8AC3E}">
        <p14:creationId xmlns:p14="http://schemas.microsoft.com/office/powerpoint/2010/main" val="90670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of the System</a:t>
            </a:r>
            <a:endParaRPr lang="en-IN" dirty="0"/>
          </a:p>
        </p:txBody>
      </p:sp>
      <p:sp>
        <p:nvSpPr>
          <p:cNvPr id="3" name="Content Placeholder 2"/>
          <p:cNvSpPr>
            <a:spLocks noGrp="1"/>
          </p:cNvSpPr>
          <p:nvPr>
            <p:ph idx="1"/>
          </p:nvPr>
        </p:nvSpPr>
        <p:spPr/>
        <p:txBody>
          <a:bodyPr/>
          <a:lstStyle/>
          <a:p>
            <a:pPr lvl="0">
              <a:buFont typeface="Wingdings" pitchFamily="2" charset="2"/>
              <a:buChar char="§"/>
            </a:pPr>
            <a:r>
              <a:rPr lang="en-US" dirty="0"/>
              <a:t>To  design  and  develop  a  system  as  user  friendly  as  possible.</a:t>
            </a:r>
            <a:endParaRPr lang="en-IN" dirty="0"/>
          </a:p>
          <a:p>
            <a:pPr lvl="0">
              <a:buFont typeface="Wingdings" pitchFamily="2" charset="2"/>
              <a:buChar char="§"/>
            </a:pPr>
            <a:r>
              <a:rPr lang="en-US" dirty="0"/>
              <a:t>To reduces clerical work.</a:t>
            </a:r>
            <a:endParaRPr lang="en-IN" dirty="0"/>
          </a:p>
          <a:p>
            <a:pPr lvl="0">
              <a:buFont typeface="Wingdings" pitchFamily="2" charset="2"/>
              <a:buChar char="§"/>
            </a:pPr>
            <a:r>
              <a:rPr lang="en-US" dirty="0"/>
              <a:t>This  not  only  reduces  manual  work  but  also  time  and  storage Requirements.</a:t>
            </a:r>
            <a:endParaRPr lang="en-IN" dirty="0"/>
          </a:p>
          <a:p>
            <a:pPr lvl="0">
              <a:buFont typeface="Wingdings" pitchFamily="2" charset="2"/>
              <a:buChar char="§"/>
            </a:pPr>
            <a:r>
              <a:rPr lang="en-US" dirty="0"/>
              <a:t>To provide the reports related to Employee, </a:t>
            </a:r>
            <a:r>
              <a:rPr lang="en-US" dirty="0" err="1"/>
              <a:t>Supplier,Furniture</a:t>
            </a:r>
            <a:r>
              <a:rPr lang="en-US" dirty="0"/>
              <a:t> Stock and etc..</a:t>
            </a:r>
            <a:endParaRPr lang="en-IN" dirty="0"/>
          </a:p>
          <a:p>
            <a:pPr lvl="0">
              <a:buFont typeface="Wingdings" pitchFamily="2" charset="2"/>
              <a:buChar char="§"/>
            </a:pPr>
            <a:r>
              <a:rPr lang="en-US" dirty="0"/>
              <a:t>To improve data accuracy, integrity, consistency, retrieval of information and processing speed. </a:t>
            </a:r>
            <a:endParaRPr lang="en-IN" dirty="0"/>
          </a:p>
          <a:p>
            <a:pPr lvl="0" fontAlgn="base" hangingPunct="0">
              <a:buFont typeface="Wingdings" pitchFamily="2" charset="2"/>
              <a:buChar char="§"/>
            </a:pPr>
            <a:r>
              <a:rPr lang="en-US" dirty="0"/>
              <a:t>Make a Furniture management system which will take inputs for the purchase orders and enter them to a database by validating it.</a:t>
            </a:r>
            <a:endParaRPr lang="en-IN" dirty="0"/>
          </a:p>
          <a:p>
            <a:pPr>
              <a:buFont typeface="Wingdings" pitchFamily="2" charset="2"/>
              <a:buChar char="§"/>
            </a:pPr>
            <a:endParaRPr lang="en-IN" dirty="0"/>
          </a:p>
        </p:txBody>
      </p:sp>
    </p:spTree>
    <p:extLst>
      <p:ext uri="{BB962C8B-B14F-4D97-AF65-F5344CB8AC3E}">
        <p14:creationId xmlns:p14="http://schemas.microsoft.com/office/powerpoint/2010/main" val="205332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fontAlgn="base" hangingPunct="0">
              <a:buFont typeface="Wingdings" pitchFamily="2" charset="2"/>
              <a:buChar char="§"/>
            </a:pPr>
            <a:r>
              <a:rPr lang="en-US" sz="2400" dirty="0"/>
              <a:t>Keeping the records of transactions like,</a:t>
            </a:r>
            <a:endParaRPr lang="en-IN" sz="1800" dirty="0"/>
          </a:p>
          <a:p>
            <a:pPr lvl="1" fontAlgn="base" hangingPunct="0">
              <a:buFont typeface="Wingdings" pitchFamily="2" charset="2"/>
              <a:buChar char="§"/>
            </a:pPr>
            <a:r>
              <a:rPr lang="en-US" dirty="0"/>
              <a:t>Customer’s details.</a:t>
            </a:r>
            <a:endParaRPr lang="en-IN" sz="1600" dirty="0"/>
          </a:p>
          <a:p>
            <a:pPr lvl="1" fontAlgn="base" hangingPunct="0">
              <a:buFont typeface="Wingdings" pitchFamily="2" charset="2"/>
              <a:buChar char="§"/>
            </a:pPr>
            <a:r>
              <a:rPr lang="en-US" dirty="0"/>
              <a:t>Customer’s registration.</a:t>
            </a:r>
            <a:endParaRPr lang="en-IN" sz="1600" dirty="0"/>
          </a:p>
          <a:p>
            <a:pPr lvl="1" fontAlgn="base" hangingPunct="0">
              <a:buFont typeface="Wingdings" pitchFamily="2" charset="2"/>
              <a:buChar char="§"/>
            </a:pPr>
            <a:r>
              <a:rPr lang="en-US" dirty="0"/>
              <a:t>Number of Stock available.</a:t>
            </a:r>
            <a:endParaRPr lang="en-IN" sz="1600" dirty="0"/>
          </a:p>
          <a:p>
            <a:pPr lvl="1" fontAlgn="base" hangingPunct="0">
              <a:buFont typeface="Wingdings" pitchFamily="2" charset="2"/>
              <a:buChar char="§"/>
            </a:pPr>
            <a:r>
              <a:rPr lang="en-US" dirty="0"/>
              <a:t>Number of orders.</a:t>
            </a:r>
            <a:endParaRPr lang="en-IN" sz="1600" dirty="0"/>
          </a:p>
          <a:p>
            <a:pPr lvl="1" fontAlgn="base" hangingPunct="0">
              <a:buFont typeface="Wingdings" pitchFamily="2" charset="2"/>
              <a:buChar char="§"/>
            </a:pPr>
            <a:r>
              <a:rPr lang="en-US" dirty="0"/>
              <a:t>Purchase Details.</a:t>
            </a:r>
            <a:endParaRPr lang="en-IN" sz="1600" dirty="0"/>
          </a:p>
          <a:p>
            <a:pPr lvl="0" fontAlgn="base" hangingPunct="0">
              <a:buFont typeface="Wingdings" pitchFamily="2" charset="2"/>
              <a:buChar char="§"/>
            </a:pPr>
            <a:r>
              <a:rPr lang="en-US" sz="2400" dirty="0" smtClean="0"/>
              <a:t>Unique </a:t>
            </a:r>
            <a:r>
              <a:rPr lang="en-US" sz="2400" dirty="0"/>
              <a:t>username &amp; password assigned to admin</a:t>
            </a:r>
            <a:r>
              <a:rPr lang="en-US" sz="2400" dirty="0" smtClean="0"/>
              <a:t>.</a:t>
            </a:r>
            <a:endParaRPr lang="en-IN" sz="1800" dirty="0"/>
          </a:p>
          <a:p>
            <a:pPr lvl="0" fontAlgn="base" hangingPunct="0">
              <a:buFont typeface="Wingdings" pitchFamily="2" charset="2"/>
              <a:buChar char="§"/>
            </a:pPr>
            <a:endParaRPr lang="en-IN" sz="1800" dirty="0"/>
          </a:p>
          <a:p>
            <a:pPr lvl="0" fontAlgn="base" hangingPunct="0">
              <a:buFont typeface="Wingdings" pitchFamily="2" charset="2"/>
              <a:buChar char="§"/>
            </a:pPr>
            <a:r>
              <a:rPr lang="en-US" sz="2400" dirty="0"/>
              <a:t>Admin registration provides security to the system by making the system password protected.</a:t>
            </a:r>
            <a:endParaRPr lang="en-IN" sz="1800" dirty="0"/>
          </a:p>
          <a:p>
            <a:pPr>
              <a:buFont typeface="Wingdings" pitchFamily="2" charset="2"/>
              <a:buChar char="§"/>
            </a:pPr>
            <a:endParaRPr lang="en-IN" dirty="0"/>
          </a:p>
        </p:txBody>
      </p:sp>
    </p:spTree>
    <p:extLst>
      <p:ext uri="{BB962C8B-B14F-4D97-AF65-F5344CB8AC3E}">
        <p14:creationId xmlns:p14="http://schemas.microsoft.com/office/powerpoint/2010/main" val="163917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the System</a:t>
            </a:r>
            <a:endParaRPr lang="en-IN" dirty="0"/>
          </a:p>
        </p:txBody>
      </p:sp>
      <p:sp>
        <p:nvSpPr>
          <p:cNvPr id="3" name="Content Placeholder 2"/>
          <p:cNvSpPr>
            <a:spLocks noGrp="1"/>
          </p:cNvSpPr>
          <p:nvPr>
            <p:ph idx="1"/>
          </p:nvPr>
        </p:nvSpPr>
        <p:spPr/>
        <p:txBody>
          <a:bodyPr/>
          <a:lstStyle/>
          <a:p>
            <a:pPr lvl="0">
              <a:lnSpc>
                <a:spcPct val="200000"/>
              </a:lnSpc>
              <a:buFont typeface="Wingdings" pitchFamily="2" charset="2"/>
              <a:buChar char="§"/>
            </a:pPr>
            <a:r>
              <a:rPr lang="en-US" dirty="0"/>
              <a:t>System is User friendly.</a:t>
            </a:r>
            <a:endParaRPr lang="en-IN" dirty="0"/>
          </a:p>
          <a:p>
            <a:pPr lvl="0">
              <a:lnSpc>
                <a:spcPct val="200000"/>
              </a:lnSpc>
              <a:buFont typeface="Wingdings" pitchFamily="2" charset="2"/>
              <a:buChar char="§"/>
            </a:pPr>
            <a:r>
              <a:rPr lang="en-US" dirty="0"/>
              <a:t>Less time consuming.</a:t>
            </a:r>
            <a:endParaRPr lang="en-IN" dirty="0"/>
          </a:p>
          <a:p>
            <a:pPr lvl="0">
              <a:lnSpc>
                <a:spcPct val="200000"/>
              </a:lnSpc>
              <a:buFont typeface="Wingdings" pitchFamily="2" charset="2"/>
              <a:buChar char="§"/>
            </a:pPr>
            <a:r>
              <a:rPr lang="en-US" dirty="0"/>
              <a:t>Easy to maintain Records.</a:t>
            </a:r>
            <a:endParaRPr lang="en-IN" dirty="0"/>
          </a:p>
          <a:p>
            <a:pPr lvl="0">
              <a:lnSpc>
                <a:spcPct val="200000"/>
              </a:lnSpc>
              <a:buFont typeface="Wingdings" pitchFamily="2" charset="2"/>
              <a:buChar char="§"/>
            </a:pPr>
            <a:r>
              <a:rPr lang="en-US" dirty="0"/>
              <a:t>No loss of Data</a:t>
            </a:r>
            <a:endParaRPr lang="en-IN" dirty="0"/>
          </a:p>
          <a:p>
            <a:pPr lvl="0">
              <a:lnSpc>
                <a:spcPct val="200000"/>
              </a:lnSpc>
              <a:buFont typeface="Wingdings" pitchFamily="2" charset="2"/>
              <a:buChar char="§"/>
            </a:pPr>
            <a:r>
              <a:rPr lang="en-US" dirty="0"/>
              <a:t> Storing &amp; Generating of reports are Easy.</a:t>
            </a:r>
            <a:endParaRPr lang="en-IN" dirty="0"/>
          </a:p>
          <a:p>
            <a:pPr>
              <a:lnSpc>
                <a:spcPct val="200000"/>
              </a:lnSpc>
              <a:buFont typeface="Wingdings" pitchFamily="2" charset="2"/>
              <a:buChar char="§"/>
            </a:pPr>
            <a:endParaRPr lang="en-IN" dirty="0"/>
          </a:p>
          <a:p>
            <a:pPr>
              <a:lnSpc>
                <a:spcPct val="200000"/>
              </a:lnSpc>
              <a:buFont typeface="Wingdings" pitchFamily="2" charset="2"/>
              <a:buChar char="§"/>
            </a:pPr>
            <a:endParaRPr lang="en-IN" dirty="0"/>
          </a:p>
        </p:txBody>
      </p:sp>
    </p:spTree>
    <p:extLst>
      <p:ext uri="{BB962C8B-B14F-4D97-AF65-F5344CB8AC3E}">
        <p14:creationId xmlns:p14="http://schemas.microsoft.com/office/powerpoint/2010/main" val="37552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pPr>
              <a:lnSpc>
                <a:spcPct val="200000"/>
              </a:lnSpc>
              <a:buFont typeface="Wingdings" pitchFamily="2" charset="2"/>
              <a:buChar char="§"/>
            </a:pPr>
            <a:r>
              <a:rPr lang="en-US" dirty="0"/>
              <a:t>-Booking of advance order is not done.</a:t>
            </a:r>
            <a:endParaRPr lang="en-IN" dirty="0"/>
          </a:p>
          <a:p>
            <a:pPr>
              <a:lnSpc>
                <a:spcPct val="200000"/>
              </a:lnSpc>
              <a:buFont typeface="Wingdings" pitchFamily="2" charset="2"/>
              <a:buChar char="§"/>
            </a:pPr>
            <a:r>
              <a:rPr lang="en-US" dirty="0"/>
              <a:t>-Only one customer can login at time.</a:t>
            </a:r>
            <a:endParaRPr lang="en-IN" dirty="0"/>
          </a:p>
          <a:p>
            <a:pPr>
              <a:lnSpc>
                <a:spcPct val="200000"/>
              </a:lnSpc>
              <a:buFont typeface="Wingdings" pitchFamily="2" charset="2"/>
              <a:buChar char="§"/>
            </a:pPr>
            <a:r>
              <a:rPr lang="en-US" dirty="0"/>
              <a:t>-Only one type of item can be ordered at time</a:t>
            </a:r>
            <a:r>
              <a:rPr lang="en-US" dirty="0" smtClean="0"/>
              <a:t>.</a:t>
            </a:r>
            <a:endParaRPr lang="en-IN" dirty="0"/>
          </a:p>
        </p:txBody>
      </p:sp>
    </p:spTree>
    <p:extLst>
      <p:ext uri="{BB962C8B-B14F-4D97-AF65-F5344CB8AC3E}">
        <p14:creationId xmlns:p14="http://schemas.microsoft.com/office/powerpoint/2010/main" val="223141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310</TotalTime>
  <Words>768</Words>
  <Application>Microsoft Office PowerPoint</Application>
  <PresentationFormat>On-screen Show (4:3)</PresentationFormat>
  <Paragraphs>97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Adjacency</vt:lpstr>
      <vt:lpstr>Furniture Shop Management System</vt:lpstr>
      <vt:lpstr>Introduction</vt:lpstr>
      <vt:lpstr>Problem definition</vt:lpstr>
      <vt:lpstr>PowerPoint Presentation</vt:lpstr>
      <vt:lpstr>Scope of the System</vt:lpstr>
      <vt:lpstr>Objectives of the System</vt:lpstr>
      <vt:lpstr>PowerPoint Presentation</vt:lpstr>
      <vt:lpstr>Advantages of the System</vt:lpstr>
      <vt:lpstr>Limitations</vt:lpstr>
      <vt:lpstr>Need for Computerization</vt:lpstr>
      <vt:lpstr>PowerPoint Presentation</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Welcome Screen</vt:lpstr>
      <vt:lpstr>Login Screen</vt:lpstr>
      <vt:lpstr>Add department</vt:lpstr>
      <vt:lpstr>Add employee</vt:lpstr>
      <vt:lpstr>Add furniture stock</vt:lpstr>
      <vt:lpstr>Add new supplier</vt:lpstr>
      <vt:lpstr>Generate bill</vt:lpstr>
      <vt:lpstr>Pay salary</vt:lpstr>
      <vt:lpstr>Reports of department</vt:lpstr>
      <vt:lpstr>Delete emp</vt:lpstr>
      <vt:lpstr>Update emp</vt:lpstr>
      <vt:lpstr>Future Enhancement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Furniture Shop Management System</dc:title>
  <dc:creator>Shweta</dc:creator>
  <cp:lastModifiedBy>Shweta</cp:lastModifiedBy>
  <cp:revision>18</cp:revision>
  <dcterms:created xsi:type="dcterms:W3CDTF">2016-04-25T12:45:50Z</dcterms:created>
  <dcterms:modified xsi:type="dcterms:W3CDTF">2016-04-26T06:05:44Z</dcterms:modified>
</cp:coreProperties>
</file>