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00E4EE-6B73-42E5-9AE9-7DB1D6AEAA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F4484E-6F42-4505-8EB8-DC82BC4D393D}">
      <dgm:prSet custT="1"/>
      <dgm:spPr/>
      <dgm:t>
        <a:bodyPr/>
        <a:lstStyle/>
        <a:p>
          <a:r>
            <a:rPr lang="en-US" sz="2800" b="1" dirty="0"/>
            <a:t>Built on a synthetic but realistic banking dataset</a:t>
          </a:r>
        </a:p>
      </dgm:t>
    </dgm:pt>
    <dgm:pt modelId="{AD79C069-E501-486C-AF6D-C15BF0A9C1C9}" type="parTrans" cxnId="{1F2B6B1E-1A0C-4060-8697-4466B5615EFE}">
      <dgm:prSet/>
      <dgm:spPr/>
      <dgm:t>
        <a:bodyPr/>
        <a:lstStyle/>
        <a:p>
          <a:endParaRPr lang="en-US"/>
        </a:p>
      </dgm:t>
    </dgm:pt>
    <dgm:pt modelId="{B67E56A5-86EF-469D-AA37-CD09F11587B3}" type="sibTrans" cxnId="{1F2B6B1E-1A0C-4060-8697-4466B5615EFE}">
      <dgm:prSet/>
      <dgm:spPr/>
      <dgm:t>
        <a:bodyPr/>
        <a:lstStyle/>
        <a:p>
          <a:endParaRPr lang="en-US"/>
        </a:p>
      </dgm:t>
    </dgm:pt>
    <dgm:pt modelId="{742B962E-A7F8-43D3-BBDD-8773058DAD48}">
      <dgm:prSet custT="1"/>
      <dgm:spPr/>
      <dgm:t>
        <a:bodyPr/>
        <a:lstStyle/>
        <a:p>
          <a:r>
            <a:rPr lang="en-US" sz="2800" b="1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Combines transactions, cards, merchants, fraud labels, and user demographics Purpose: Fraud detection and customer behavior analysis</a:t>
          </a:r>
        </a:p>
      </dgm:t>
    </dgm:pt>
    <dgm:pt modelId="{37C27973-7F8F-4D6A-B2CA-11697AB4DC3A}" type="parTrans" cxnId="{5A7B0029-1E9A-4B87-8C5A-EEADE85855F5}">
      <dgm:prSet/>
      <dgm:spPr/>
      <dgm:t>
        <a:bodyPr/>
        <a:lstStyle/>
        <a:p>
          <a:endParaRPr lang="en-US"/>
        </a:p>
      </dgm:t>
    </dgm:pt>
    <dgm:pt modelId="{4ADC513B-13AE-403F-952A-150B6635B36D}" type="sibTrans" cxnId="{5A7B0029-1E9A-4B87-8C5A-EEADE85855F5}">
      <dgm:prSet/>
      <dgm:spPr/>
      <dgm:t>
        <a:bodyPr/>
        <a:lstStyle/>
        <a:p>
          <a:endParaRPr lang="en-US"/>
        </a:p>
      </dgm:t>
    </dgm:pt>
    <dgm:pt modelId="{5A9C82F2-E09C-41EC-9819-4ED5B498C16B}">
      <dgm:prSet custT="1"/>
      <dgm:spPr/>
      <dgm:t>
        <a:bodyPr/>
        <a:lstStyle/>
        <a:p>
          <a:r>
            <a:rPr lang="en-US" sz="2800" b="1" dirty="0"/>
            <a:t>Time span: 2010s decade</a:t>
          </a:r>
        </a:p>
      </dgm:t>
    </dgm:pt>
    <dgm:pt modelId="{75F08A5D-AB75-476F-BB2E-F2E536E0A9D9}" type="parTrans" cxnId="{32ED0866-6FD3-4766-997E-4CAE255C9508}">
      <dgm:prSet/>
      <dgm:spPr/>
      <dgm:t>
        <a:bodyPr/>
        <a:lstStyle/>
        <a:p>
          <a:endParaRPr lang="en-US"/>
        </a:p>
      </dgm:t>
    </dgm:pt>
    <dgm:pt modelId="{8E52DAAF-8801-493B-9F2F-C4327130F789}" type="sibTrans" cxnId="{32ED0866-6FD3-4766-997E-4CAE255C9508}">
      <dgm:prSet/>
      <dgm:spPr/>
      <dgm:t>
        <a:bodyPr/>
        <a:lstStyle/>
        <a:p>
          <a:endParaRPr lang="en-US"/>
        </a:p>
      </dgm:t>
    </dgm:pt>
    <dgm:pt modelId="{A13C5F5B-E73F-464C-A7D3-CCC710C56DB8}" type="pres">
      <dgm:prSet presAssocID="{D300E4EE-6B73-42E5-9AE9-7DB1D6AEAA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20F08C-90DC-43C4-A610-5C282F8951C6}" type="pres">
      <dgm:prSet presAssocID="{B9F4484E-6F42-4505-8EB8-DC82BC4D393D}" presName="hierRoot1" presStyleCnt="0"/>
      <dgm:spPr/>
    </dgm:pt>
    <dgm:pt modelId="{7CF01F91-7A09-4A6E-8AAB-4760EE4E0F8C}" type="pres">
      <dgm:prSet presAssocID="{B9F4484E-6F42-4505-8EB8-DC82BC4D393D}" presName="composite" presStyleCnt="0"/>
      <dgm:spPr/>
    </dgm:pt>
    <dgm:pt modelId="{1E6F7BAF-A56E-48C7-B7B5-FF1F3878B26F}" type="pres">
      <dgm:prSet presAssocID="{B9F4484E-6F42-4505-8EB8-DC82BC4D393D}" presName="background" presStyleLbl="node0" presStyleIdx="0" presStyleCnt="3"/>
      <dgm:spPr/>
    </dgm:pt>
    <dgm:pt modelId="{D16219F0-EA3B-4FF5-ACAD-4B5346E48313}" type="pres">
      <dgm:prSet presAssocID="{B9F4484E-6F42-4505-8EB8-DC82BC4D393D}" presName="text" presStyleLbl="fgAcc0" presStyleIdx="0" presStyleCnt="3">
        <dgm:presLayoutVars>
          <dgm:chPref val="3"/>
        </dgm:presLayoutVars>
      </dgm:prSet>
      <dgm:spPr/>
    </dgm:pt>
    <dgm:pt modelId="{09249E85-38BB-49E1-9131-9815ABBFFE62}" type="pres">
      <dgm:prSet presAssocID="{B9F4484E-6F42-4505-8EB8-DC82BC4D393D}" presName="hierChild2" presStyleCnt="0"/>
      <dgm:spPr/>
    </dgm:pt>
    <dgm:pt modelId="{641F8672-ADF8-4486-BF47-45B69211DC75}" type="pres">
      <dgm:prSet presAssocID="{742B962E-A7F8-43D3-BBDD-8773058DAD48}" presName="hierRoot1" presStyleCnt="0"/>
      <dgm:spPr/>
    </dgm:pt>
    <dgm:pt modelId="{C075087D-4B0A-4F71-B5D9-92BDE65879C7}" type="pres">
      <dgm:prSet presAssocID="{742B962E-A7F8-43D3-BBDD-8773058DAD48}" presName="composite" presStyleCnt="0"/>
      <dgm:spPr/>
    </dgm:pt>
    <dgm:pt modelId="{3C948ADD-ACB5-457E-B54F-51A204C657AF}" type="pres">
      <dgm:prSet presAssocID="{742B962E-A7F8-43D3-BBDD-8773058DAD48}" presName="background" presStyleLbl="node0" presStyleIdx="1" presStyleCnt="3"/>
      <dgm:spPr/>
    </dgm:pt>
    <dgm:pt modelId="{F19B4AEB-1CC7-4AF3-B76E-82CA1DF8A727}" type="pres">
      <dgm:prSet presAssocID="{742B962E-A7F8-43D3-BBDD-8773058DAD48}" presName="text" presStyleLbl="fgAcc0" presStyleIdx="1" presStyleCnt="3" custScaleY="114118">
        <dgm:presLayoutVars>
          <dgm:chPref val="3"/>
        </dgm:presLayoutVars>
      </dgm:prSet>
      <dgm:spPr/>
    </dgm:pt>
    <dgm:pt modelId="{7421D484-23BF-49FD-9423-A63C4B78F724}" type="pres">
      <dgm:prSet presAssocID="{742B962E-A7F8-43D3-BBDD-8773058DAD48}" presName="hierChild2" presStyleCnt="0"/>
      <dgm:spPr/>
    </dgm:pt>
    <dgm:pt modelId="{6553D750-365C-47CD-94E1-B1DAAAA8D791}" type="pres">
      <dgm:prSet presAssocID="{5A9C82F2-E09C-41EC-9819-4ED5B498C16B}" presName="hierRoot1" presStyleCnt="0"/>
      <dgm:spPr/>
    </dgm:pt>
    <dgm:pt modelId="{E87A79B4-7FA5-4C95-8E73-66A9CA97410D}" type="pres">
      <dgm:prSet presAssocID="{5A9C82F2-E09C-41EC-9819-4ED5B498C16B}" presName="composite" presStyleCnt="0"/>
      <dgm:spPr/>
    </dgm:pt>
    <dgm:pt modelId="{EC51BAF8-0D6C-459F-9E90-69B5B110FCBD}" type="pres">
      <dgm:prSet presAssocID="{5A9C82F2-E09C-41EC-9819-4ED5B498C16B}" presName="background" presStyleLbl="node0" presStyleIdx="2" presStyleCnt="3"/>
      <dgm:spPr/>
    </dgm:pt>
    <dgm:pt modelId="{1D1EC765-A3DB-4851-AFF3-8204ADA06E50}" type="pres">
      <dgm:prSet presAssocID="{5A9C82F2-E09C-41EC-9819-4ED5B498C16B}" presName="text" presStyleLbl="fgAcc0" presStyleIdx="2" presStyleCnt="3">
        <dgm:presLayoutVars>
          <dgm:chPref val="3"/>
        </dgm:presLayoutVars>
      </dgm:prSet>
      <dgm:spPr/>
    </dgm:pt>
    <dgm:pt modelId="{2D5D1D41-D291-4ECE-9856-D5AD1B3D9FE5}" type="pres">
      <dgm:prSet presAssocID="{5A9C82F2-E09C-41EC-9819-4ED5B498C16B}" presName="hierChild2" presStyleCnt="0"/>
      <dgm:spPr/>
    </dgm:pt>
  </dgm:ptLst>
  <dgm:cxnLst>
    <dgm:cxn modelId="{1F2B6B1E-1A0C-4060-8697-4466B5615EFE}" srcId="{D300E4EE-6B73-42E5-9AE9-7DB1D6AEAA11}" destId="{B9F4484E-6F42-4505-8EB8-DC82BC4D393D}" srcOrd="0" destOrd="0" parTransId="{AD79C069-E501-486C-AF6D-C15BF0A9C1C9}" sibTransId="{B67E56A5-86EF-469D-AA37-CD09F11587B3}"/>
    <dgm:cxn modelId="{5A7B0029-1E9A-4B87-8C5A-EEADE85855F5}" srcId="{D300E4EE-6B73-42E5-9AE9-7DB1D6AEAA11}" destId="{742B962E-A7F8-43D3-BBDD-8773058DAD48}" srcOrd="1" destOrd="0" parTransId="{37C27973-7F8F-4D6A-B2CA-11697AB4DC3A}" sibTransId="{4ADC513B-13AE-403F-952A-150B6635B36D}"/>
    <dgm:cxn modelId="{32ED0866-6FD3-4766-997E-4CAE255C9508}" srcId="{D300E4EE-6B73-42E5-9AE9-7DB1D6AEAA11}" destId="{5A9C82F2-E09C-41EC-9819-4ED5B498C16B}" srcOrd="2" destOrd="0" parTransId="{75F08A5D-AB75-476F-BB2E-F2E536E0A9D9}" sibTransId="{8E52DAAF-8801-493B-9F2F-C4327130F789}"/>
    <dgm:cxn modelId="{D3D0E566-D412-4EAA-B582-207D789E4CE9}" type="presOf" srcId="{742B962E-A7F8-43D3-BBDD-8773058DAD48}" destId="{F19B4AEB-1CC7-4AF3-B76E-82CA1DF8A727}" srcOrd="0" destOrd="0" presId="urn:microsoft.com/office/officeart/2005/8/layout/hierarchy1"/>
    <dgm:cxn modelId="{1A4F1B57-FCB8-43A4-8045-A33C76C1F9ED}" type="presOf" srcId="{D300E4EE-6B73-42E5-9AE9-7DB1D6AEAA11}" destId="{A13C5F5B-E73F-464C-A7D3-CCC710C56DB8}" srcOrd="0" destOrd="0" presId="urn:microsoft.com/office/officeart/2005/8/layout/hierarchy1"/>
    <dgm:cxn modelId="{89623FDB-D9BB-4AB1-9D21-A6BC5A5C14F5}" type="presOf" srcId="{5A9C82F2-E09C-41EC-9819-4ED5B498C16B}" destId="{1D1EC765-A3DB-4851-AFF3-8204ADA06E50}" srcOrd="0" destOrd="0" presId="urn:microsoft.com/office/officeart/2005/8/layout/hierarchy1"/>
    <dgm:cxn modelId="{78B7AADC-36D6-474E-A668-643B719B151D}" type="presOf" srcId="{B9F4484E-6F42-4505-8EB8-DC82BC4D393D}" destId="{D16219F0-EA3B-4FF5-ACAD-4B5346E48313}" srcOrd="0" destOrd="0" presId="urn:microsoft.com/office/officeart/2005/8/layout/hierarchy1"/>
    <dgm:cxn modelId="{E94876CC-1A0F-4DF2-B7A6-B16AC466146F}" type="presParOf" srcId="{A13C5F5B-E73F-464C-A7D3-CCC710C56DB8}" destId="{4320F08C-90DC-43C4-A610-5C282F8951C6}" srcOrd="0" destOrd="0" presId="urn:microsoft.com/office/officeart/2005/8/layout/hierarchy1"/>
    <dgm:cxn modelId="{78077333-F094-4F49-997A-9C9FD6BA674E}" type="presParOf" srcId="{4320F08C-90DC-43C4-A610-5C282F8951C6}" destId="{7CF01F91-7A09-4A6E-8AAB-4760EE4E0F8C}" srcOrd="0" destOrd="0" presId="urn:microsoft.com/office/officeart/2005/8/layout/hierarchy1"/>
    <dgm:cxn modelId="{D81A7123-10C1-4631-8295-1A00923333D2}" type="presParOf" srcId="{7CF01F91-7A09-4A6E-8AAB-4760EE4E0F8C}" destId="{1E6F7BAF-A56E-48C7-B7B5-FF1F3878B26F}" srcOrd="0" destOrd="0" presId="urn:microsoft.com/office/officeart/2005/8/layout/hierarchy1"/>
    <dgm:cxn modelId="{823DF200-3FB1-46A7-A102-3897DDEFE27C}" type="presParOf" srcId="{7CF01F91-7A09-4A6E-8AAB-4760EE4E0F8C}" destId="{D16219F0-EA3B-4FF5-ACAD-4B5346E48313}" srcOrd="1" destOrd="0" presId="urn:microsoft.com/office/officeart/2005/8/layout/hierarchy1"/>
    <dgm:cxn modelId="{27C39FFB-70D4-4B15-9B4B-1CC55B655939}" type="presParOf" srcId="{4320F08C-90DC-43C4-A610-5C282F8951C6}" destId="{09249E85-38BB-49E1-9131-9815ABBFFE62}" srcOrd="1" destOrd="0" presId="urn:microsoft.com/office/officeart/2005/8/layout/hierarchy1"/>
    <dgm:cxn modelId="{45F5FFE9-B92B-43D1-A642-D626E49F671A}" type="presParOf" srcId="{A13C5F5B-E73F-464C-A7D3-CCC710C56DB8}" destId="{641F8672-ADF8-4486-BF47-45B69211DC75}" srcOrd="1" destOrd="0" presId="urn:microsoft.com/office/officeart/2005/8/layout/hierarchy1"/>
    <dgm:cxn modelId="{A24016E5-1A78-4F0E-98C6-FB73DA0700E4}" type="presParOf" srcId="{641F8672-ADF8-4486-BF47-45B69211DC75}" destId="{C075087D-4B0A-4F71-B5D9-92BDE65879C7}" srcOrd="0" destOrd="0" presId="urn:microsoft.com/office/officeart/2005/8/layout/hierarchy1"/>
    <dgm:cxn modelId="{DB928023-0A53-41AA-BDF0-C7C1FEF205F0}" type="presParOf" srcId="{C075087D-4B0A-4F71-B5D9-92BDE65879C7}" destId="{3C948ADD-ACB5-457E-B54F-51A204C657AF}" srcOrd="0" destOrd="0" presId="urn:microsoft.com/office/officeart/2005/8/layout/hierarchy1"/>
    <dgm:cxn modelId="{FB3A37A7-8099-4897-B522-2DED80EE7427}" type="presParOf" srcId="{C075087D-4B0A-4F71-B5D9-92BDE65879C7}" destId="{F19B4AEB-1CC7-4AF3-B76E-82CA1DF8A727}" srcOrd="1" destOrd="0" presId="urn:microsoft.com/office/officeart/2005/8/layout/hierarchy1"/>
    <dgm:cxn modelId="{F3F60868-642E-4C91-A90B-9C27B7E9D237}" type="presParOf" srcId="{641F8672-ADF8-4486-BF47-45B69211DC75}" destId="{7421D484-23BF-49FD-9423-A63C4B78F724}" srcOrd="1" destOrd="0" presId="urn:microsoft.com/office/officeart/2005/8/layout/hierarchy1"/>
    <dgm:cxn modelId="{91ABFF80-5539-46FF-A051-46FF16B39D2F}" type="presParOf" srcId="{A13C5F5B-E73F-464C-A7D3-CCC710C56DB8}" destId="{6553D750-365C-47CD-94E1-B1DAAAA8D791}" srcOrd="2" destOrd="0" presId="urn:microsoft.com/office/officeart/2005/8/layout/hierarchy1"/>
    <dgm:cxn modelId="{5631CC06-75A9-4333-8405-2826B6B76D56}" type="presParOf" srcId="{6553D750-365C-47CD-94E1-B1DAAAA8D791}" destId="{E87A79B4-7FA5-4C95-8E73-66A9CA97410D}" srcOrd="0" destOrd="0" presId="urn:microsoft.com/office/officeart/2005/8/layout/hierarchy1"/>
    <dgm:cxn modelId="{CCC4E592-8760-4869-9FFD-AB6C886390C1}" type="presParOf" srcId="{E87A79B4-7FA5-4C95-8E73-66A9CA97410D}" destId="{EC51BAF8-0D6C-459F-9E90-69B5B110FCBD}" srcOrd="0" destOrd="0" presId="urn:microsoft.com/office/officeart/2005/8/layout/hierarchy1"/>
    <dgm:cxn modelId="{5E18F73E-4260-4DF5-B5DE-692E8C259528}" type="presParOf" srcId="{E87A79B4-7FA5-4C95-8E73-66A9CA97410D}" destId="{1D1EC765-A3DB-4851-AFF3-8204ADA06E50}" srcOrd="1" destOrd="0" presId="urn:microsoft.com/office/officeart/2005/8/layout/hierarchy1"/>
    <dgm:cxn modelId="{926C01DF-0C58-476F-A022-016BE2C7D98B}" type="presParOf" srcId="{6553D750-365C-47CD-94E1-B1DAAAA8D791}" destId="{2D5D1D41-D291-4ECE-9856-D5AD1B3D9FE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965893-0794-4AAF-9790-507538C70B1D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2BC1FF-1AAC-4527-88E2-206BEC86A553}">
      <dgm:prSet/>
      <dgm:spPr/>
      <dgm:t>
        <a:bodyPr/>
        <a:lstStyle/>
        <a:p>
          <a:r>
            <a:rPr lang="en-US"/>
            <a:t>Grow</a:t>
          </a:r>
        </a:p>
      </dgm:t>
    </dgm:pt>
    <dgm:pt modelId="{B2E01025-A93D-40B0-A083-5B918FB111D5}" type="parTrans" cxnId="{760901FE-3FE2-4C13-9AA2-048130C1325B}">
      <dgm:prSet/>
      <dgm:spPr/>
      <dgm:t>
        <a:bodyPr/>
        <a:lstStyle/>
        <a:p>
          <a:endParaRPr lang="en-US"/>
        </a:p>
      </dgm:t>
    </dgm:pt>
    <dgm:pt modelId="{F414C180-459A-4249-A5BF-39DB48FDC298}" type="sibTrans" cxnId="{760901FE-3FE2-4C13-9AA2-048130C1325B}">
      <dgm:prSet/>
      <dgm:spPr/>
      <dgm:t>
        <a:bodyPr/>
        <a:lstStyle/>
        <a:p>
          <a:endParaRPr lang="en-US"/>
        </a:p>
      </dgm:t>
    </dgm:pt>
    <dgm:pt modelId="{44F5CDFC-5463-424F-A703-EADADE93A243}">
      <dgm:prSet/>
      <dgm:spPr/>
      <dgm:t>
        <a:bodyPr/>
        <a:lstStyle/>
        <a:p>
          <a:r>
            <a:rPr lang="en-US"/>
            <a:t>Grow Active Customers: Target inactive customers with reactivation campaigns and loyalty offers.</a:t>
          </a:r>
        </a:p>
      </dgm:t>
    </dgm:pt>
    <dgm:pt modelId="{6022E119-5B5D-4F06-83BB-8F3C32B14979}" type="parTrans" cxnId="{301CF9C8-F6FB-4F88-8B27-833573C0E5AE}">
      <dgm:prSet/>
      <dgm:spPr/>
      <dgm:t>
        <a:bodyPr/>
        <a:lstStyle/>
        <a:p>
          <a:endParaRPr lang="en-US"/>
        </a:p>
      </dgm:t>
    </dgm:pt>
    <dgm:pt modelId="{B4BDE47F-29EE-4E24-9A84-2404AFD649F8}" type="sibTrans" cxnId="{301CF9C8-F6FB-4F88-8B27-833573C0E5AE}">
      <dgm:prSet/>
      <dgm:spPr/>
      <dgm:t>
        <a:bodyPr/>
        <a:lstStyle/>
        <a:p>
          <a:endParaRPr lang="en-US"/>
        </a:p>
      </dgm:t>
    </dgm:pt>
    <dgm:pt modelId="{B3752316-3DE4-4435-95D7-1DDB097BCD81}">
      <dgm:prSet/>
      <dgm:spPr/>
      <dgm:t>
        <a:bodyPr/>
        <a:lstStyle/>
        <a:p>
          <a:r>
            <a:rPr lang="en-US"/>
            <a:t>Focus</a:t>
          </a:r>
        </a:p>
      </dgm:t>
    </dgm:pt>
    <dgm:pt modelId="{F72E12AC-AB96-4642-8D3B-CB0AD9CF20DF}" type="parTrans" cxnId="{18ED1A9B-6EBD-4724-BCE6-ABE1020F67E4}">
      <dgm:prSet/>
      <dgm:spPr/>
      <dgm:t>
        <a:bodyPr/>
        <a:lstStyle/>
        <a:p>
          <a:endParaRPr lang="en-US"/>
        </a:p>
      </dgm:t>
    </dgm:pt>
    <dgm:pt modelId="{D94F7AC3-AABE-451D-8A90-FD484F5E836C}" type="sibTrans" cxnId="{18ED1A9B-6EBD-4724-BCE6-ABE1020F67E4}">
      <dgm:prSet/>
      <dgm:spPr/>
      <dgm:t>
        <a:bodyPr/>
        <a:lstStyle/>
        <a:p>
          <a:endParaRPr lang="en-US"/>
        </a:p>
      </dgm:t>
    </dgm:pt>
    <dgm:pt modelId="{74EEF5CC-C3AC-4413-ABFC-BEF993ECB934}">
      <dgm:prSet/>
      <dgm:spPr/>
      <dgm:t>
        <a:bodyPr/>
        <a:lstStyle/>
        <a:p>
          <a:r>
            <a:rPr lang="en-US"/>
            <a:t>Focus Fraud Controls: Strengthen monitoring for retail stores and East region merchants.</a:t>
          </a:r>
        </a:p>
      </dgm:t>
    </dgm:pt>
    <dgm:pt modelId="{263D5A03-F1DA-4707-90AF-2ECF7514ACA2}" type="parTrans" cxnId="{5F1006E8-4004-4ACA-A9E0-6EACE8DA7706}">
      <dgm:prSet/>
      <dgm:spPr/>
      <dgm:t>
        <a:bodyPr/>
        <a:lstStyle/>
        <a:p>
          <a:endParaRPr lang="en-US"/>
        </a:p>
      </dgm:t>
    </dgm:pt>
    <dgm:pt modelId="{88803E22-C5C3-4EF3-BA0A-21804EB773B5}" type="sibTrans" cxnId="{5F1006E8-4004-4ACA-A9E0-6EACE8DA7706}">
      <dgm:prSet/>
      <dgm:spPr/>
      <dgm:t>
        <a:bodyPr/>
        <a:lstStyle/>
        <a:p>
          <a:endParaRPr lang="en-US"/>
        </a:p>
      </dgm:t>
    </dgm:pt>
    <dgm:pt modelId="{414D3C06-7362-42F3-93D1-49FAD3CAC971}">
      <dgm:prSet/>
      <dgm:spPr/>
      <dgm:t>
        <a:bodyPr/>
        <a:lstStyle/>
        <a:p>
          <a:r>
            <a:rPr lang="en-US"/>
            <a:t>Improve</a:t>
          </a:r>
        </a:p>
      </dgm:t>
    </dgm:pt>
    <dgm:pt modelId="{091D2F34-820C-45A1-BE1C-9E2F4AC90D82}" type="parTrans" cxnId="{F10D99E3-C075-4DA2-B783-29DA337A0DDE}">
      <dgm:prSet/>
      <dgm:spPr/>
      <dgm:t>
        <a:bodyPr/>
        <a:lstStyle/>
        <a:p>
          <a:endParaRPr lang="en-US"/>
        </a:p>
      </dgm:t>
    </dgm:pt>
    <dgm:pt modelId="{09E9616E-84D5-4152-8AA1-4DCDCF89B0E2}" type="sibTrans" cxnId="{F10D99E3-C075-4DA2-B783-29DA337A0DDE}">
      <dgm:prSet/>
      <dgm:spPr/>
      <dgm:t>
        <a:bodyPr/>
        <a:lstStyle/>
        <a:p>
          <a:endParaRPr lang="en-US"/>
        </a:p>
      </dgm:t>
    </dgm:pt>
    <dgm:pt modelId="{1D0EF546-751B-4C9F-A45C-003A5ED543C8}">
      <dgm:prSet/>
      <dgm:spPr/>
      <dgm:t>
        <a:bodyPr/>
        <a:lstStyle/>
        <a:p>
          <a:r>
            <a:rPr lang="en-US"/>
            <a:t>Improve Operations: Streamline processes to reverse the rising error trend.</a:t>
          </a:r>
        </a:p>
      </dgm:t>
    </dgm:pt>
    <dgm:pt modelId="{16F23B26-B838-4E6B-B75C-69F63C750EF5}" type="parTrans" cxnId="{D7F4130C-4284-4A1F-8105-51615D609180}">
      <dgm:prSet/>
      <dgm:spPr/>
      <dgm:t>
        <a:bodyPr/>
        <a:lstStyle/>
        <a:p>
          <a:endParaRPr lang="en-US"/>
        </a:p>
      </dgm:t>
    </dgm:pt>
    <dgm:pt modelId="{BFEF1A00-FB2B-4F60-B269-8A7CDE82D561}" type="sibTrans" cxnId="{D7F4130C-4284-4A1F-8105-51615D609180}">
      <dgm:prSet/>
      <dgm:spPr/>
      <dgm:t>
        <a:bodyPr/>
        <a:lstStyle/>
        <a:p>
          <a:endParaRPr lang="en-US"/>
        </a:p>
      </dgm:t>
    </dgm:pt>
    <dgm:pt modelId="{4787C845-3E97-4E63-888F-51C63AB72A03}">
      <dgm:prSet/>
      <dgm:spPr/>
      <dgm:t>
        <a:bodyPr/>
        <a:lstStyle/>
        <a:p>
          <a:r>
            <a:rPr lang="en-US"/>
            <a:t>Optimize</a:t>
          </a:r>
        </a:p>
      </dgm:t>
    </dgm:pt>
    <dgm:pt modelId="{EAFECA95-9CDD-4CA1-A696-127EB157C29B}" type="parTrans" cxnId="{A33A01B1-1145-4C4C-B51F-ECBA64426DFF}">
      <dgm:prSet/>
      <dgm:spPr/>
      <dgm:t>
        <a:bodyPr/>
        <a:lstStyle/>
        <a:p>
          <a:endParaRPr lang="en-US"/>
        </a:p>
      </dgm:t>
    </dgm:pt>
    <dgm:pt modelId="{B7CAA283-3F7B-4509-A310-70A9763872F0}" type="sibTrans" cxnId="{A33A01B1-1145-4C4C-B51F-ECBA64426DFF}">
      <dgm:prSet/>
      <dgm:spPr/>
      <dgm:t>
        <a:bodyPr/>
        <a:lstStyle/>
        <a:p>
          <a:endParaRPr lang="en-US"/>
        </a:p>
      </dgm:t>
    </dgm:pt>
    <dgm:pt modelId="{58087592-27DD-4368-9630-BF6EB5784151}">
      <dgm:prSet/>
      <dgm:spPr/>
      <dgm:t>
        <a:bodyPr/>
        <a:lstStyle/>
        <a:p>
          <a:r>
            <a:rPr lang="en-US"/>
            <a:t>Optimize Credit &amp; Debt: Adjust policies for middle-income groups to manage risk and drive profitability.</a:t>
          </a:r>
        </a:p>
      </dgm:t>
    </dgm:pt>
    <dgm:pt modelId="{74029626-5914-4FDE-A494-A29A6378EC72}" type="parTrans" cxnId="{71BCF612-C095-4335-AF36-55E1FAFEE01B}">
      <dgm:prSet/>
      <dgm:spPr/>
      <dgm:t>
        <a:bodyPr/>
        <a:lstStyle/>
        <a:p>
          <a:endParaRPr lang="en-US"/>
        </a:p>
      </dgm:t>
    </dgm:pt>
    <dgm:pt modelId="{BAF94CBF-AC28-4E19-A311-CB4EADCB16E3}" type="sibTrans" cxnId="{71BCF612-C095-4335-AF36-55E1FAFEE01B}">
      <dgm:prSet/>
      <dgm:spPr/>
      <dgm:t>
        <a:bodyPr/>
        <a:lstStyle/>
        <a:p>
          <a:endParaRPr lang="en-US"/>
        </a:p>
      </dgm:t>
    </dgm:pt>
    <dgm:pt modelId="{A3F23272-562F-431D-A1D6-A230102BD881}">
      <dgm:prSet/>
      <dgm:spPr/>
      <dgm:t>
        <a:bodyPr/>
        <a:lstStyle/>
        <a:p>
          <a:r>
            <a:rPr lang="en-US"/>
            <a:t>Personalize</a:t>
          </a:r>
        </a:p>
      </dgm:t>
    </dgm:pt>
    <dgm:pt modelId="{CF956F18-0ADB-4DF1-83AA-6CEF6CD2C306}" type="parTrans" cxnId="{550A2F03-54A4-4396-9638-B83B4A20B439}">
      <dgm:prSet/>
      <dgm:spPr/>
      <dgm:t>
        <a:bodyPr/>
        <a:lstStyle/>
        <a:p>
          <a:endParaRPr lang="en-US"/>
        </a:p>
      </dgm:t>
    </dgm:pt>
    <dgm:pt modelId="{C6E9EEA6-393A-4616-9E91-A8BC4EB0E7BF}" type="sibTrans" cxnId="{550A2F03-54A4-4396-9638-B83B4A20B439}">
      <dgm:prSet/>
      <dgm:spPr/>
      <dgm:t>
        <a:bodyPr/>
        <a:lstStyle/>
        <a:p>
          <a:endParaRPr lang="en-US"/>
        </a:p>
      </dgm:t>
    </dgm:pt>
    <dgm:pt modelId="{B25455E9-236A-4915-9898-7D31F71B1257}">
      <dgm:prSet/>
      <dgm:spPr/>
      <dgm:t>
        <a:bodyPr/>
        <a:lstStyle/>
        <a:p>
          <a:r>
            <a:rPr lang="en-US"/>
            <a:t>Segmented Offers: Personalize products based on age, income, and region to maximize engagement.</a:t>
          </a:r>
        </a:p>
      </dgm:t>
    </dgm:pt>
    <dgm:pt modelId="{614A1FE3-3355-47BA-9E71-BE7CD35B7389}" type="parTrans" cxnId="{9D27B07F-BA8C-4F6F-906F-0DAC9AC98705}">
      <dgm:prSet/>
      <dgm:spPr/>
      <dgm:t>
        <a:bodyPr/>
        <a:lstStyle/>
        <a:p>
          <a:endParaRPr lang="en-US"/>
        </a:p>
      </dgm:t>
    </dgm:pt>
    <dgm:pt modelId="{34563F4F-97E2-4D4D-A82B-AEFE7896144C}" type="sibTrans" cxnId="{9D27B07F-BA8C-4F6F-906F-0DAC9AC98705}">
      <dgm:prSet/>
      <dgm:spPr/>
      <dgm:t>
        <a:bodyPr/>
        <a:lstStyle/>
        <a:p>
          <a:endParaRPr lang="en-US"/>
        </a:p>
      </dgm:t>
    </dgm:pt>
    <dgm:pt modelId="{C56FD8F8-B8B4-4BC3-B7B5-9C1E7D6BFBF1}" type="pres">
      <dgm:prSet presAssocID="{25965893-0794-4AAF-9790-507538C70B1D}" presName="Name0" presStyleCnt="0">
        <dgm:presLayoutVars>
          <dgm:dir/>
          <dgm:animLvl val="lvl"/>
          <dgm:resizeHandles val="exact"/>
        </dgm:presLayoutVars>
      </dgm:prSet>
      <dgm:spPr/>
    </dgm:pt>
    <dgm:pt modelId="{32929B46-26A5-4547-B3EC-5DCE868EA767}" type="pres">
      <dgm:prSet presAssocID="{142BC1FF-1AAC-4527-88E2-206BEC86A553}" presName="linNode" presStyleCnt="0"/>
      <dgm:spPr/>
    </dgm:pt>
    <dgm:pt modelId="{A7ACDB7D-ACBB-49B7-BB24-D7F3A08A9545}" type="pres">
      <dgm:prSet presAssocID="{142BC1FF-1AAC-4527-88E2-206BEC86A553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7D8F62CF-0033-425A-AF87-93CCAC308AF3}" type="pres">
      <dgm:prSet presAssocID="{142BC1FF-1AAC-4527-88E2-206BEC86A553}" presName="descendantText" presStyleLbl="alignAccFollowNode1" presStyleIdx="0" presStyleCnt="5">
        <dgm:presLayoutVars>
          <dgm:bulletEnabled/>
        </dgm:presLayoutVars>
      </dgm:prSet>
      <dgm:spPr/>
    </dgm:pt>
    <dgm:pt modelId="{259924F3-FDE8-4AB8-8A78-EA179BABFD87}" type="pres">
      <dgm:prSet presAssocID="{F414C180-459A-4249-A5BF-39DB48FDC298}" presName="sp" presStyleCnt="0"/>
      <dgm:spPr/>
    </dgm:pt>
    <dgm:pt modelId="{EFB716C9-F81D-45AC-A876-7E7D8593184C}" type="pres">
      <dgm:prSet presAssocID="{B3752316-3DE4-4435-95D7-1DDB097BCD81}" presName="linNode" presStyleCnt="0"/>
      <dgm:spPr/>
    </dgm:pt>
    <dgm:pt modelId="{B336FE25-6678-4B4A-84BF-5D34385B81CC}" type="pres">
      <dgm:prSet presAssocID="{B3752316-3DE4-4435-95D7-1DDB097BCD81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CB03D7F1-BA7E-4BA5-9FDD-1BEBEA3AE530}" type="pres">
      <dgm:prSet presAssocID="{B3752316-3DE4-4435-95D7-1DDB097BCD81}" presName="descendantText" presStyleLbl="alignAccFollowNode1" presStyleIdx="1" presStyleCnt="5">
        <dgm:presLayoutVars>
          <dgm:bulletEnabled/>
        </dgm:presLayoutVars>
      </dgm:prSet>
      <dgm:spPr/>
    </dgm:pt>
    <dgm:pt modelId="{5E398C3E-E207-42D1-AB9A-422D01DD2611}" type="pres">
      <dgm:prSet presAssocID="{D94F7AC3-AABE-451D-8A90-FD484F5E836C}" presName="sp" presStyleCnt="0"/>
      <dgm:spPr/>
    </dgm:pt>
    <dgm:pt modelId="{0C2D7851-9C69-49F1-8665-7F9986EC06EA}" type="pres">
      <dgm:prSet presAssocID="{414D3C06-7362-42F3-93D1-49FAD3CAC971}" presName="linNode" presStyleCnt="0"/>
      <dgm:spPr/>
    </dgm:pt>
    <dgm:pt modelId="{444972B7-14B1-4695-9FE2-C552295DAFF0}" type="pres">
      <dgm:prSet presAssocID="{414D3C06-7362-42F3-93D1-49FAD3CAC971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168FBE1F-26ED-46C6-9C3D-574EEB5110F3}" type="pres">
      <dgm:prSet presAssocID="{414D3C06-7362-42F3-93D1-49FAD3CAC971}" presName="descendantText" presStyleLbl="alignAccFollowNode1" presStyleIdx="2" presStyleCnt="5">
        <dgm:presLayoutVars>
          <dgm:bulletEnabled/>
        </dgm:presLayoutVars>
      </dgm:prSet>
      <dgm:spPr/>
    </dgm:pt>
    <dgm:pt modelId="{12C188A4-4906-413E-9CCE-9D9E7E6BAA17}" type="pres">
      <dgm:prSet presAssocID="{09E9616E-84D5-4152-8AA1-4DCDCF89B0E2}" presName="sp" presStyleCnt="0"/>
      <dgm:spPr/>
    </dgm:pt>
    <dgm:pt modelId="{A3B0FAD1-2A8A-494C-AD79-004CAE442223}" type="pres">
      <dgm:prSet presAssocID="{4787C845-3E97-4E63-888F-51C63AB72A03}" presName="linNode" presStyleCnt="0"/>
      <dgm:spPr/>
    </dgm:pt>
    <dgm:pt modelId="{861D459D-07A7-468E-8BFC-C93C470579E9}" type="pres">
      <dgm:prSet presAssocID="{4787C845-3E97-4E63-888F-51C63AB72A03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DBDAF1C3-1265-427E-BCDA-3A215A8F39BD}" type="pres">
      <dgm:prSet presAssocID="{4787C845-3E97-4E63-888F-51C63AB72A03}" presName="descendantText" presStyleLbl="alignAccFollowNode1" presStyleIdx="3" presStyleCnt="5">
        <dgm:presLayoutVars>
          <dgm:bulletEnabled/>
        </dgm:presLayoutVars>
      </dgm:prSet>
      <dgm:spPr/>
    </dgm:pt>
    <dgm:pt modelId="{E5029EFA-909B-4D66-90D4-133D55968B94}" type="pres">
      <dgm:prSet presAssocID="{B7CAA283-3F7B-4509-A310-70A9763872F0}" presName="sp" presStyleCnt="0"/>
      <dgm:spPr/>
    </dgm:pt>
    <dgm:pt modelId="{7836229C-7183-4846-9949-4C4BF5159A80}" type="pres">
      <dgm:prSet presAssocID="{A3F23272-562F-431D-A1D6-A230102BD881}" presName="linNode" presStyleCnt="0"/>
      <dgm:spPr/>
    </dgm:pt>
    <dgm:pt modelId="{960C8D8E-D8F9-490B-8652-1C21221C63CA}" type="pres">
      <dgm:prSet presAssocID="{A3F23272-562F-431D-A1D6-A230102BD881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7480A7A7-76AE-4A14-B791-7A8ED3D900A9}" type="pres">
      <dgm:prSet presAssocID="{A3F23272-562F-431D-A1D6-A230102BD881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550A2F03-54A4-4396-9638-B83B4A20B439}" srcId="{25965893-0794-4AAF-9790-507538C70B1D}" destId="{A3F23272-562F-431D-A1D6-A230102BD881}" srcOrd="4" destOrd="0" parTransId="{CF956F18-0ADB-4DF1-83AA-6CEF6CD2C306}" sibTransId="{C6E9EEA6-393A-4616-9E91-A8BC4EB0E7BF}"/>
    <dgm:cxn modelId="{8B6E000A-79FD-4D39-9FFC-DC7983008650}" type="presOf" srcId="{B3752316-3DE4-4435-95D7-1DDB097BCD81}" destId="{B336FE25-6678-4B4A-84BF-5D34385B81CC}" srcOrd="0" destOrd="0" presId="urn:microsoft.com/office/officeart/2016/7/layout/VerticalSolidActionList"/>
    <dgm:cxn modelId="{D7F4130C-4284-4A1F-8105-51615D609180}" srcId="{414D3C06-7362-42F3-93D1-49FAD3CAC971}" destId="{1D0EF546-751B-4C9F-A45C-003A5ED543C8}" srcOrd="0" destOrd="0" parTransId="{16F23B26-B838-4E6B-B75C-69F63C750EF5}" sibTransId="{BFEF1A00-FB2B-4F60-B269-8A7CDE82D561}"/>
    <dgm:cxn modelId="{D1C46212-702D-41F3-9E1E-04491E39734E}" type="presOf" srcId="{142BC1FF-1AAC-4527-88E2-206BEC86A553}" destId="{A7ACDB7D-ACBB-49B7-BB24-D7F3A08A9545}" srcOrd="0" destOrd="0" presId="urn:microsoft.com/office/officeart/2016/7/layout/VerticalSolidActionList"/>
    <dgm:cxn modelId="{71BCF612-C095-4335-AF36-55E1FAFEE01B}" srcId="{4787C845-3E97-4E63-888F-51C63AB72A03}" destId="{58087592-27DD-4368-9630-BF6EB5784151}" srcOrd="0" destOrd="0" parTransId="{74029626-5914-4FDE-A494-A29A6378EC72}" sibTransId="{BAF94CBF-AC28-4E19-A311-CB4EADCB16E3}"/>
    <dgm:cxn modelId="{039CDB50-CDFF-45B9-83E5-F0C386FD9382}" type="presOf" srcId="{B25455E9-236A-4915-9898-7D31F71B1257}" destId="{7480A7A7-76AE-4A14-B791-7A8ED3D900A9}" srcOrd="0" destOrd="0" presId="urn:microsoft.com/office/officeart/2016/7/layout/VerticalSolidActionList"/>
    <dgm:cxn modelId="{0F1B7454-A7CF-4900-9291-3E2ED4670C96}" type="presOf" srcId="{25965893-0794-4AAF-9790-507538C70B1D}" destId="{C56FD8F8-B8B4-4BC3-B7B5-9C1E7D6BFBF1}" srcOrd="0" destOrd="0" presId="urn:microsoft.com/office/officeart/2016/7/layout/VerticalSolidActionList"/>
    <dgm:cxn modelId="{5205D256-EED3-41B1-BB23-62C2C888C6D6}" type="presOf" srcId="{74EEF5CC-C3AC-4413-ABFC-BEF993ECB934}" destId="{CB03D7F1-BA7E-4BA5-9FDD-1BEBEA3AE530}" srcOrd="0" destOrd="0" presId="urn:microsoft.com/office/officeart/2016/7/layout/VerticalSolidActionList"/>
    <dgm:cxn modelId="{AF8D2D77-C899-43B6-B019-BBDE0B3B9E2D}" type="presOf" srcId="{A3F23272-562F-431D-A1D6-A230102BD881}" destId="{960C8D8E-D8F9-490B-8652-1C21221C63CA}" srcOrd="0" destOrd="0" presId="urn:microsoft.com/office/officeart/2016/7/layout/VerticalSolidActionList"/>
    <dgm:cxn modelId="{C8DB6157-8530-4C5E-B6F4-86EE5D6E876B}" type="presOf" srcId="{1D0EF546-751B-4C9F-A45C-003A5ED543C8}" destId="{168FBE1F-26ED-46C6-9C3D-574EEB5110F3}" srcOrd="0" destOrd="0" presId="urn:microsoft.com/office/officeart/2016/7/layout/VerticalSolidActionList"/>
    <dgm:cxn modelId="{9D27B07F-BA8C-4F6F-906F-0DAC9AC98705}" srcId="{A3F23272-562F-431D-A1D6-A230102BD881}" destId="{B25455E9-236A-4915-9898-7D31F71B1257}" srcOrd="0" destOrd="0" parTransId="{614A1FE3-3355-47BA-9E71-BE7CD35B7389}" sibTransId="{34563F4F-97E2-4D4D-A82B-AEFE7896144C}"/>
    <dgm:cxn modelId="{C90CE287-7571-4415-874D-1C434C73A82A}" type="presOf" srcId="{58087592-27DD-4368-9630-BF6EB5784151}" destId="{DBDAF1C3-1265-427E-BCDA-3A215A8F39BD}" srcOrd="0" destOrd="0" presId="urn:microsoft.com/office/officeart/2016/7/layout/VerticalSolidActionList"/>
    <dgm:cxn modelId="{18ED1A9B-6EBD-4724-BCE6-ABE1020F67E4}" srcId="{25965893-0794-4AAF-9790-507538C70B1D}" destId="{B3752316-3DE4-4435-95D7-1DDB097BCD81}" srcOrd="1" destOrd="0" parTransId="{F72E12AC-AB96-4642-8D3B-CB0AD9CF20DF}" sibTransId="{D94F7AC3-AABE-451D-8A90-FD484F5E836C}"/>
    <dgm:cxn modelId="{A33A01B1-1145-4C4C-B51F-ECBA64426DFF}" srcId="{25965893-0794-4AAF-9790-507538C70B1D}" destId="{4787C845-3E97-4E63-888F-51C63AB72A03}" srcOrd="3" destOrd="0" parTransId="{EAFECA95-9CDD-4CA1-A696-127EB157C29B}" sibTransId="{B7CAA283-3F7B-4509-A310-70A9763872F0}"/>
    <dgm:cxn modelId="{301CF9C8-F6FB-4F88-8B27-833573C0E5AE}" srcId="{142BC1FF-1AAC-4527-88E2-206BEC86A553}" destId="{44F5CDFC-5463-424F-A703-EADADE93A243}" srcOrd="0" destOrd="0" parTransId="{6022E119-5B5D-4F06-83BB-8F3C32B14979}" sibTransId="{B4BDE47F-29EE-4E24-9A84-2404AFD649F8}"/>
    <dgm:cxn modelId="{F10D99E3-C075-4DA2-B783-29DA337A0DDE}" srcId="{25965893-0794-4AAF-9790-507538C70B1D}" destId="{414D3C06-7362-42F3-93D1-49FAD3CAC971}" srcOrd="2" destOrd="0" parTransId="{091D2F34-820C-45A1-BE1C-9E2F4AC90D82}" sibTransId="{09E9616E-84D5-4152-8AA1-4DCDCF89B0E2}"/>
    <dgm:cxn modelId="{5F1006E8-4004-4ACA-A9E0-6EACE8DA7706}" srcId="{B3752316-3DE4-4435-95D7-1DDB097BCD81}" destId="{74EEF5CC-C3AC-4413-ABFC-BEF993ECB934}" srcOrd="0" destOrd="0" parTransId="{263D5A03-F1DA-4707-90AF-2ECF7514ACA2}" sibTransId="{88803E22-C5C3-4EF3-BA0A-21804EB773B5}"/>
    <dgm:cxn modelId="{461561EB-14A8-476E-96B6-67CCF6CA4F38}" type="presOf" srcId="{44F5CDFC-5463-424F-A703-EADADE93A243}" destId="{7D8F62CF-0033-425A-AF87-93CCAC308AF3}" srcOrd="0" destOrd="0" presId="urn:microsoft.com/office/officeart/2016/7/layout/VerticalSolidActionList"/>
    <dgm:cxn modelId="{4BFE2CF8-75A1-497E-97CC-D5D75F5F6AA9}" type="presOf" srcId="{414D3C06-7362-42F3-93D1-49FAD3CAC971}" destId="{444972B7-14B1-4695-9FE2-C552295DAFF0}" srcOrd="0" destOrd="0" presId="urn:microsoft.com/office/officeart/2016/7/layout/VerticalSolidActionList"/>
    <dgm:cxn modelId="{AEF13FFD-644E-4448-BD06-C8C0D4D0D670}" type="presOf" srcId="{4787C845-3E97-4E63-888F-51C63AB72A03}" destId="{861D459D-07A7-468E-8BFC-C93C470579E9}" srcOrd="0" destOrd="0" presId="urn:microsoft.com/office/officeart/2016/7/layout/VerticalSolidActionList"/>
    <dgm:cxn modelId="{760901FE-3FE2-4C13-9AA2-048130C1325B}" srcId="{25965893-0794-4AAF-9790-507538C70B1D}" destId="{142BC1FF-1AAC-4527-88E2-206BEC86A553}" srcOrd="0" destOrd="0" parTransId="{B2E01025-A93D-40B0-A083-5B918FB111D5}" sibTransId="{F414C180-459A-4249-A5BF-39DB48FDC298}"/>
    <dgm:cxn modelId="{530FAF66-5B7E-44E3-829E-4BB326114099}" type="presParOf" srcId="{C56FD8F8-B8B4-4BC3-B7B5-9C1E7D6BFBF1}" destId="{32929B46-26A5-4547-B3EC-5DCE868EA767}" srcOrd="0" destOrd="0" presId="urn:microsoft.com/office/officeart/2016/7/layout/VerticalSolidActionList"/>
    <dgm:cxn modelId="{AAC70207-B552-43BF-9AA0-B26042BCBBC5}" type="presParOf" srcId="{32929B46-26A5-4547-B3EC-5DCE868EA767}" destId="{A7ACDB7D-ACBB-49B7-BB24-D7F3A08A9545}" srcOrd="0" destOrd="0" presId="urn:microsoft.com/office/officeart/2016/7/layout/VerticalSolidActionList"/>
    <dgm:cxn modelId="{EF1EA125-59D7-4CDC-B889-BBE005D64A46}" type="presParOf" srcId="{32929B46-26A5-4547-B3EC-5DCE868EA767}" destId="{7D8F62CF-0033-425A-AF87-93CCAC308AF3}" srcOrd="1" destOrd="0" presId="urn:microsoft.com/office/officeart/2016/7/layout/VerticalSolidActionList"/>
    <dgm:cxn modelId="{3F14DD36-BC60-4931-96FB-F059AB1CE5EE}" type="presParOf" srcId="{C56FD8F8-B8B4-4BC3-B7B5-9C1E7D6BFBF1}" destId="{259924F3-FDE8-4AB8-8A78-EA179BABFD87}" srcOrd="1" destOrd="0" presId="urn:microsoft.com/office/officeart/2016/7/layout/VerticalSolidActionList"/>
    <dgm:cxn modelId="{C6E0AC32-3EBA-49D1-BD55-465D67137642}" type="presParOf" srcId="{C56FD8F8-B8B4-4BC3-B7B5-9C1E7D6BFBF1}" destId="{EFB716C9-F81D-45AC-A876-7E7D8593184C}" srcOrd="2" destOrd="0" presId="urn:microsoft.com/office/officeart/2016/7/layout/VerticalSolidActionList"/>
    <dgm:cxn modelId="{12BDEBAE-7801-4637-8429-44706695560F}" type="presParOf" srcId="{EFB716C9-F81D-45AC-A876-7E7D8593184C}" destId="{B336FE25-6678-4B4A-84BF-5D34385B81CC}" srcOrd="0" destOrd="0" presId="urn:microsoft.com/office/officeart/2016/7/layout/VerticalSolidActionList"/>
    <dgm:cxn modelId="{0CA497DE-F8E8-47DC-B627-02C9E53E183A}" type="presParOf" srcId="{EFB716C9-F81D-45AC-A876-7E7D8593184C}" destId="{CB03D7F1-BA7E-4BA5-9FDD-1BEBEA3AE530}" srcOrd="1" destOrd="0" presId="urn:microsoft.com/office/officeart/2016/7/layout/VerticalSolidActionList"/>
    <dgm:cxn modelId="{474B2021-F68A-482D-A441-DB2C2C614477}" type="presParOf" srcId="{C56FD8F8-B8B4-4BC3-B7B5-9C1E7D6BFBF1}" destId="{5E398C3E-E207-42D1-AB9A-422D01DD2611}" srcOrd="3" destOrd="0" presId="urn:microsoft.com/office/officeart/2016/7/layout/VerticalSolidActionList"/>
    <dgm:cxn modelId="{78E1298A-8BDA-44E4-B23A-265206456E13}" type="presParOf" srcId="{C56FD8F8-B8B4-4BC3-B7B5-9C1E7D6BFBF1}" destId="{0C2D7851-9C69-49F1-8665-7F9986EC06EA}" srcOrd="4" destOrd="0" presId="urn:microsoft.com/office/officeart/2016/7/layout/VerticalSolidActionList"/>
    <dgm:cxn modelId="{414A256A-47BD-4025-AB44-A77F9694254D}" type="presParOf" srcId="{0C2D7851-9C69-49F1-8665-7F9986EC06EA}" destId="{444972B7-14B1-4695-9FE2-C552295DAFF0}" srcOrd="0" destOrd="0" presId="urn:microsoft.com/office/officeart/2016/7/layout/VerticalSolidActionList"/>
    <dgm:cxn modelId="{AF1E5A05-7E51-4EA7-88DB-E460C66440F4}" type="presParOf" srcId="{0C2D7851-9C69-49F1-8665-7F9986EC06EA}" destId="{168FBE1F-26ED-46C6-9C3D-574EEB5110F3}" srcOrd="1" destOrd="0" presId="urn:microsoft.com/office/officeart/2016/7/layout/VerticalSolidActionList"/>
    <dgm:cxn modelId="{B1D732D7-EDD9-4390-9129-7688CFA97940}" type="presParOf" srcId="{C56FD8F8-B8B4-4BC3-B7B5-9C1E7D6BFBF1}" destId="{12C188A4-4906-413E-9CCE-9D9E7E6BAA17}" srcOrd="5" destOrd="0" presId="urn:microsoft.com/office/officeart/2016/7/layout/VerticalSolidActionList"/>
    <dgm:cxn modelId="{998ABFB6-3AFC-446D-BB82-68FBE125CA85}" type="presParOf" srcId="{C56FD8F8-B8B4-4BC3-B7B5-9C1E7D6BFBF1}" destId="{A3B0FAD1-2A8A-494C-AD79-004CAE442223}" srcOrd="6" destOrd="0" presId="urn:microsoft.com/office/officeart/2016/7/layout/VerticalSolidActionList"/>
    <dgm:cxn modelId="{8F4CBA53-A7B2-4905-82BA-7123C5F8C773}" type="presParOf" srcId="{A3B0FAD1-2A8A-494C-AD79-004CAE442223}" destId="{861D459D-07A7-468E-8BFC-C93C470579E9}" srcOrd="0" destOrd="0" presId="urn:microsoft.com/office/officeart/2016/7/layout/VerticalSolidActionList"/>
    <dgm:cxn modelId="{A90EE68A-2254-49B9-BF7B-1ACABBBF5FA4}" type="presParOf" srcId="{A3B0FAD1-2A8A-494C-AD79-004CAE442223}" destId="{DBDAF1C3-1265-427E-BCDA-3A215A8F39BD}" srcOrd="1" destOrd="0" presId="urn:microsoft.com/office/officeart/2016/7/layout/VerticalSolidActionList"/>
    <dgm:cxn modelId="{9C70C809-30FE-4D56-8953-88A3F8D01FD1}" type="presParOf" srcId="{C56FD8F8-B8B4-4BC3-B7B5-9C1E7D6BFBF1}" destId="{E5029EFA-909B-4D66-90D4-133D55968B94}" srcOrd="7" destOrd="0" presId="urn:microsoft.com/office/officeart/2016/7/layout/VerticalSolidActionList"/>
    <dgm:cxn modelId="{B5D4232E-2476-47A7-A975-CFC598BE4A12}" type="presParOf" srcId="{C56FD8F8-B8B4-4BC3-B7B5-9C1E7D6BFBF1}" destId="{7836229C-7183-4846-9949-4C4BF5159A80}" srcOrd="8" destOrd="0" presId="urn:microsoft.com/office/officeart/2016/7/layout/VerticalSolidActionList"/>
    <dgm:cxn modelId="{6265C812-4943-48A4-865B-D4DB82802E3A}" type="presParOf" srcId="{7836229C-7183-4846-9949-4C4BF5159A80}" destId="{960C8D8E-D8F9-490B-8652-1C21221C63CA}" srcOrd="0" destOrd="0" presId="urn:microsoft.com/office/officeart/2016/7/layout/VerticalSolidActionList"/>
    <dgm:cxn modelId="{FB70DB01-8118-4023-B4A5-48F767582FE0}" type="presParOf" srcId="{7836229C-7183-4846-9949-4C4BF5159A80}" destId="{7480A7A7-76AE-4A14-B791-7A8ED3D900A9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6F7BAF-A56E-48C7-B7B5-FF1F3878B26F}">
      <dsp:nvSpPr>
        <dsp:cNvPr id="0" name=""/>
        <dsp:cNvSpPr/>
      </dsp:nvSpPr>
      <dsp:spPr>
        <a:xfrm>
          <a:off x="0" y="271878"/>
          <a:ext cx="3995142" cy="2536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219F0-EA3B-4FF5-ACAD-4B5346E48313}">
      <dsp:nvSpPr>
        <dsp:cNvPr id="0" name=""/>
        <dsp:cNvSpPr/>
      </dsp:nvSpPr>
      <dsp:spPr>
        <a:xfrm>
          <a:off x="443904" y="693587"/>
          <a:ext cx="3995142" cy="2536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Built on a synthetic but realistic banking dataset</a:t>
          </a:r>
        </a:p>
      </dsp:txBody>
      <dsp:txXfrm>
        <a:off x="518208" y="767891"/>
        <a:ext cx="3846534" cy="2388307"/>
      </dsp:txXfrm>
    </dsp:sp>
    <dsp:sp modelId="{3C948ADD-ACB5-457E-B54F-51A204C657AF}">
      <dsp:nvSpPr>
        <dsp:cNvPr id="0" name=""/>
        <dsp:cNvSpPr/>
      </dsp:nvSpPr>
      <dsp:spPr>
        <a:xfrm>
          <a:off x="4882951" y="271878"/>
          <a:ext cx="3995142" cy="2895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B4AEB-1CC7-4AF3-B76E-82CA1DF8A727}">
      <dsp:nvSpPr>
        <dsp:cNvPr id="0" name=""/>
        <dsp:cNvSpPr/>
      </dsp:nvSpPr>
      <dsp:spPr>
        <a:xfrm>
          <a:off x="5326856" y="693587"/>
          <a:ext cx="3995142" cy="2895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+mj-lt"/>
              <a:ea typeface="Tahoma" panose="020B0604030504040204" pitchFamily="34" charset="0"/>
              <a:cs typeface="Tahoma" panose="020B0604030504040204" pitchFamily="34" charset="0"/>
            </a:rPr>
            <a:t>Combines transactions, cards, merchants, fraud labels, and user demographics Purpose: Fraud detection and customer behavior analysis</a:t>
          </a:r>
        </a:p>
      </dsp:txBody>
      <dsp:txXfrm>
        <a:off x="5411650" y="778381"/>
        <a:ext cx="3825554" cy="2725488"/>
      </dsp:txXfrm>
    </dsp:sp>
    <dsp:sp modelId="{EC51BAF8-0D6C-459F-9E90-69B5B110FCBD}">
      <dsp:nvSpPr>
        <dsp:cNvPr id="0" name=""/>
        <dsp:cNvSpPr/>
      </dsp:nvSpPr>
      <dsp:spPr>
        <a:xfrm>
          <a:off x="9765903" y="271878"/>
          <a:ext cx="3995142" cy="2536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EC765-A3DB-4851-AFF3-8204ADA06E50}">
      <dsp:nvSpPr>
        <dsp:cNvPr id="0" name=""/>
        <dsp:cNvSpPr/>
      </dsp:nvSpPr>
      <dsp:spPr>
        <a:xfrm>
          <a:off x="10209807" y="693587"/>
          <a:ext cx="3995142" cy="25369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Time span: 2010s decade</a:t>
          </a:r>
        </a:p>
      </dsp:txBody>
      <dsp:txXfrm>
        <a:off x="10284111" y="767891"/>
        <a:ext cx="3846534" cy="2388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F62CF-0033-425A-AF87-93CCAC308AF3}">
      <dsp:nvSpPr>
        <dsp:cNvPr id="0" name=""/>
        <dsp:cNvSpPr/>
      </dsp:nvSpPr>
      <dsp:spPr>
        <a:xfrm>
          <a:off x="3368040" y="2796"/>
          <a:ext cx="13472160" cy="12268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397" tIns="311628" rIns="261397" bIns="31162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Grow Active Customers: Target inactive customers with reactivation campaigns and loyalty offers.</a:t>
          </a:r>
        </a:p>
      </dsp:txBody>
      <dsp:txXfrm>
        <a:off x="3368040" y="2796"/>
        <a:ext cx="13472160" cy="1226881"/>
      </dsp:txXfrm>
    </dsp:sp>
    <dsp:sp modelId="{A7ACDB7D-ACBB-49B7-BB24-D7F3A08A9545}">
      <dsp:nvSpPr>
        <dsp:cNvPr id="0" name=""/>
        <dsp:cNvSpPr/>
      </dsp:nvSpPr>
      <dsp:spPr>
        <a:xfrm>
          <a:off x="0" y="2796"/>
          <a:ext cx="3368040" cy="122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225" tIns="121189" rIns="178225" bIns="12118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Grow</a:t>
          </a:r>
        </a:p>
      </dsp:txBody>
      <dsp:txXfrm>
        <a:off x="0" y="2796"/>
        <a:ext cx="3368040" cy="1226881"/>
      </dsp:txXfrm>
    </dsp:sp>
    <dsp:sp modelId="{CB03D7F1-BA7E-4BA5-9FDD-1BEBEA3AE530}">
      <dsp:nvSpPr>
        <dsp:cNvPr id="0" name=""/>
        <dsp:cNvSpPr/>
      </dsp:nvSpPr>
      <dsp:spPr>
        <a:xfrm>
          <a:off x="3368040" y="1303291"/>
          <a:ext cx="13472160" cy="12268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397" tIns="311628" rIns="261397" bIns="31162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Focus Fraud Controls: Strengthen monitoring for retail stores and East region merchants.</a:t>
          </a:r>
        </a:p>
      </dsp:txBody>
      <dsp:txXfrm>
        <a:off x="3368040" y="1303291"/>
        <a:ext cx="13472160" cy="1226881"/>
      </dsp:txXfrm>
    </dsp:sp>
    <dsp:sp modelId="{B336FE25-6678-4B4A-84BF-5D34385B81CC}">
      <dsp:nvSpPr>
        <dsp:cNvPr id="0" name=""/>
        <dsp:cNvSpPr/>
      </dsp:nvSpPr>
      <dsp:spPr>
        <a:xfrm>
          <a:off x="0" y="1303291"/>
          <a:ext cx="3368040" cy="122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225" tIns="121189" rIns="178225" bIns="12118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Focus</a:t>
          </a:r>
        </a:p>
      </dsp:txBody>
      <dsp:txXfrm>
        <a:off x="0" y="1303291"/>
        <a:ext cx="3368040" cy="1226881"/>
      </dsp:txXfrm>
    </dsp:sp>
    <dsp:sp modelId="{168FBE1F-26ED-46C6-9C3D-574EEB5110F3}">
      <dsp:nvSpPr>
        <dsp:cNvPr id="0" name=""/>
        <dsp:cNvSpPr/>
      </dsp:nvSpPr>
      <dsp:spPr>
        <a:xfrm>
          <a:off x="3368040" y="2603786"/>
          <a:ext cx="13472160" cy="12268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397" tIns="311628" rIns="261397" bIns="31162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Improve Operations: Streamline processes to reverse the rising error trend.</a:t>
          </a:r>
        </a:p>
      </dsp:txBody>
      <dsp:txXfrm>
        <a:off x="3368040" y="2603786"/>
        <a:ext cx="13472160" cy="1226881"/>
      </dsp:txXfrm>
    </dsp:sp>
    <dsp:sp modelId="{444972B7-14B1-4695-9FE2-C552295DAFF0}">
      <dsp:nvSpPr>
        <dsp:cNvPr id="0" name=""/>
        <dsp:cNvSpPr/>
      </dsp:nvSpPr>
      <dsp:spPr>
        <a:xfrm>
          <a:off x="0" y="2603786"/>
          <a:ext cx="3368040" cy="122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225" tIns="121189" rIns="178225" bIns="12118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Improve</a:t>
          </a:r>
        </a:p>
      </dsp:txBody>
      <dsp:txXfrm>
        <a:off x="0" y="2603786"/>
        <a:ext cx="3368040" cy="1226881"/>
      </dsp:txXfrm>
    </dsp:sp>
    <dsp:sp modelId="{DBDAF1C3-1265-427E-BCDA-3A215A8F39BD}">
      <dsp:nvSpPr>
        <dsp:cNvPr id="0" name=""/>
        <dsp:cNvSpPr/>
      </dsp:nvSpPr>
      <dsp:spPr>
        <a:xfrm>
          <a:off x="3368040" y="3904280"/>
          <a:ext cx="13472160" cy="12268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397" tIns="311628" rIns="261397" bIns="31162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Optimize Credit &amp; Debt: Adjust policies for middle-income groups to manage risk and drive profitability.</a:t>
          </a:r>
        </a:p>
      </dsp:txBody>
      <dsp:txXfrm>
        <a:off x="3368040" y="3904280"/>
        <a:ext cx="13472160" cy="1226881"/>
      </dsp:txXfrm>
    </dsp:sp>
    <dsp:sp modelId="{861D459D-07A7-468E-8BFC-C93C470579E9}">
      <dsp:nvSpPr>
        <dsp:cNvPr id="0" name=""/>
        <dsp:cNvSpPr/>
      </dsp:nvSpPr>
      <dsp:spPr>
        <a:xfrm>
          <a:off x="0" y="3904280"/>
          <a:ext cx="3368040" cy="122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225" tIns="121189" rIns="178225" bIns="12118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Optimize</a:t>
          </a:r>
        </a:p>
      </dsp:txBody>
      <dsp:txXfrm>
        <a:off x="0" y="3904280"/>
        <a:ext cx="3368040" cy="1226881"/>
      </dsp:txXfrm>
    </dsp:sp>
    <dsp:sp modelId="{7480A7A7-76AE-4A14-B791-7A8ED3D900A9}">
      <dsp:nvSpPr>
        <dsp:cNvPr id="0" name=""/>
        <dsp:cNvSpPr/>
      </dsp:nvSpPr>
      <dsp:spPr>
        <a:xfrm>
          <a:off x="3368040" y="5204775"/>
          <a:ext cx="13472160" cy="12268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397" tIns="311628" rIns="261397" bIns="31162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Segmented Offers: Personalize products based on age, income, and region to maximize engagement.</a:t>
          </a:r>
        </a:p>
      </dsp:txBody>
      <dsp:txXfrm>
        <a:off x="3368040" y="5204775"/>
        <a:ext cx="13472160" cy="1226881"/>
      </dsp:txXfrm>
    </dsp:sp>
    <dsp:sp modelId="{960C8D8E-D8F9-490B-8652-1C21221C63CA}">
      <dsp:nvSpPr>
        <dsp:cNvPr id="0" name=""/>
        <dsp:cNvSpPr/>
      </dsp:nvSpPr>
      <dsp:spPr>
        <a:xfrm>
          <a:off x="0" y="5204775"/>
          <a:ext cx="3368040" cy="12268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8225" tIns="121189" rIns="178225" bIns="12118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Personalize</a:t>
          </a:r>
        </a:p>
      </dsp:txBody>
      <dsp:txXfrm>
        <a:off x="0" y="5204775"/>
        <a:ext cx="3368040" cy="1226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E653D-FD48-494E-B8A1-9DDB207A7D01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A72C6-72CD-4407-B63C-ABFC6ABB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83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A72C6-72CD-4407-B63C-ABFC6ABB80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2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A72C6-72CD-4407-B63C-ABFC6ABB80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A72C6-72CD-4407-B63C-ABFC6ABB80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8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265" y="3088518"/>
            <a:ext cx="18293502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39" y="3249547"/>
            <a:ext cx="17207348" cy="2609021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9000" spc="22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994376"/>
            <a:ext cx="13716000" cy="1963883"/>
          </a:xfrm>
        </p:spPr>
        <p:txBody>
          <a:bodyPr>
            <a:normAutofit/>
          </a:bodyPr>
          <a:lstStyle>
            <a:lvl1pPr marL="0" indent="0" algn="ctr">
              <a:buNone/>
              <a:defRPr sz="30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30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3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528968" y="0"/>
            <a:ext cx="4114800" cy="10287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0936" y="411957"/>
            <a:ext cx="3603570" cy="8846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299" y="411957"/>
            <a:ext cx="11959937" cy="8846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57300" y="9634282"/>
            <a:ext cx="4114794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64203" y="9634282"/>
            <a:ext cx="6419504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09573" y="9634282"/>
            <a:ext cx="1319639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4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39365" y="1471776"/>
            <a:ext cx="3387090" cy="345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2E4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129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5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0265" y="3088518"/>
            <a:ext cx="18293502" cy="274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787" y="3313319"/>
            <a:ext cx="15773400" cy="25146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9000" b="0" spc="225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787" y="6015502"/>
            <a:ext cx="15773400" cy="1761959"/>
          </a:xfrm>
        </p:spPr>
        <p:txBody>
          <a:bodyPr anchor="t">
            <a:normAutofit/>
          </a:bodyPr>
          <a:lstStyle>
            <a:lvl1pPr marL="0" indent="0" algn="ctr">
              <a:buNone/>
              <a:defRPr sz="3000">
                <a:solidFill>
                  <a:schemeClr val="tx2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176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08016" y="3017520"/>
            <a:ext cx="7132320" cy="630936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45587" y="3017520"/>
            <a:ext cx="7132320" cy="630936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4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0512" y="2870205"/>
            <a:ext cx="7132320" cy="1114641"/>
          </a:xfrm>
        </p:spPr>
        <p:txBody>
          <a:bodyPr anchor="ctr">
            <a:normAutofit/>
          </a:bodyPr>
          <a:lstStyle>
            <a:lvl1pPr marL="0" indent="0">
              <a:buNone/>
              <a:defRPr sz="315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10512" y="3984849"/>
            <a:ext cx="7132320" cy="53492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46845" y="2870205"/>
            <a:ext cx="7132320" cy="1114641"/>
          </a:xfrm>
        </p:spPr>
        <p:txBody>
          <a:bodyPr anchor="ctr">
            <a:normAutofit/>
          </a:bodyPr>
          <a:lstStyle>
            <a:lvl1pPr marL="0" indent="0">
              <a:buNone/>
              <a:defRPr sz="315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46845" y="3984846"/>
            <a:ext cx="7132320" cy="5349240"/>
          </a:xfrm>
        </p:spPr>
        <p:txBody>
          <a:bodyPr/>
          <a:lstStyle>
            <a:lvl1pPr>
              <a:defRPr sz="33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2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0512" y="3180081"/>
            <a:ext cx="9189720" cy="61722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83535" y="3221230"/>
            <a:ext cx="4800600" cy="514847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20240" y="3317241"/>
            <a:ext cx="9189720" cy="58978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4800">
                <a:solidFill>
                  <a:schemeClr val="tx1">
                    <a:lumMod val="50000"/>
                  </a:schemeClr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86032" y="3225932"/>
            <a:ext cx="4800600" cy="51435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6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5" y="264164"/>
            <a:ext cx="18283428" cy="24688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04379" y="426264"/>
            <a:ext cx="14676120" cy="2263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4379" y="3017520"/>
            <a:ext cx="14676120" cy="6309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03399" y="9634282"/>
            <a:ext cx="4501341" cy="547688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575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94707" y="9634282"/>
            <a:ext cx="756666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988391" y="9634282"/>
            <a:ext cx="1419396" cy="547688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800" b="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49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1371600" rtl="0" eaLnBrk="1" latinLnBrk="0" hangingPunct="1">
        <a:lnSpc>
          <a:spcPct val="85000"/>
        </a:lnSpc>
        <a:spcBef>
          <a:spcPct val="0"/>
        </a:spcBef>
        <a:buNone/>
        <a:defRPr sz="6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tx1"/>
        </a:buClr>
        <a:buFont typeface="Wingdings" pitchFamily="2" charset="2"/>
        <a:buChar char="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tx1"/>
        </a:buClr>
        <a:buFont typeface="Wingdings" pitchFamily="2" charset="2"/>
        <a:buChar char="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tx1"/>
        </a:buClr>
        <a:buFont typeface="Wingdings" pitchFamily="2" charset="2"/>
        <a:buChar char="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30302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9269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2077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4435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270930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tx1"/>
        </a:buClr>
        <a:buFont typeface="Wingdings" pitchFamily="2" charset="2"/>
        <a:buChar char="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26815" y="9009166"/>
            <a:ext cx="4346575" cy="490220"/>
          </a:xfrm>
          <a:custGeom>
            <a:avLst/>
            <a:gdLst/>
            <a:ahLst/>
            <a:cxnLst/>
            <a:rect l="l" t="t" r="r" b="b"/>
            <a:pathLst>
              <a:path w="4346575" h="490219">
                <a:moveTo>
                  <a:pt x="4102389" y="489962"/>
                </a:moveTo>
                <a:lnTo>
                  <a:pt x="244981" y="489962"/>
                </a:lnTo>
                <a:lnTo>
                  <a:pt x="195608" y="484984"/>
                </a:lnTo>
                <a:lnTo>
                  <a:pt x="149623" y="470710"/>
                </a:lnTo>
                <a:lnTo>
                  <a:pt x="108009" y="448123"/>
                </a:lnTo>
                <a:lnTo>
                  <a:pt x="71753" y="418208"/>
                </a:lnTo>
                <a:lnTo>
                  <a:pt x="41838" y="381952"/>
                </a:lnTo>
                <a:lnTo>
                  <a:pt x="19251" y="340338"/>
                </a:lnTo>
                <a:lnTo>
                  <a:pt x="4977" y="294353"/>
                </a:lnTo>
                <a:lnTo>
                  <a:pt x="0" y="244981"/>
                </a:lnTo>
                <a:lnTo>
                  <a:pt x="4977" y="195608"/>
                </a:lnTo>
                <a:lnTo>
                  <a:pt x="19251" y="149623"/>
                </a:lnTo>
                <a:lnTo>
                  <a:pt x="41838" y="108009"/>
                </a:lnTo>
                <a:lnTo>
                  <a:pt x="71753" y="71753"/>
                </a:lnTo>
                <a:lnTo>
                  <a:pt x="108009" y="41838"/>
                </a:lnTo>
                <a:lnTo>
                  <a:pt x="149623" y="19251"/>
                </a:lnTo>
                <a:lnTo>
                  <a:pt x="195608" y="4977"/>
                </a:lnTo>
                <a:lnTo>
                  <a:pt x="244981" y="0"/>
                </a:lnTo>
                <a:lnTo>
                  <a:pt x="4102389" y="0"/>
                </a:lnTo>
                <a:lnTo>
                  <a:pt x="4151761" y="4977"/>
                </a:lnTo>
                <a:lnTo>
                  <a:pt x="4197746" y="19251"/>
                </a:lnTo>
                <a:lnTo>
                  <a:pt x="4239360" y="41838"/>
                </a:lnTo>
                <a:lnTo>
                  <a:pt x="4275616" y="71753"/>
                </a:lnTo>
                <a:lnTo>
                  <a:pt x="4305531" y="108009"/>
                </a:lnTo>
                <a:lnTo>
                  <a:pt x="4328118" y="149623"/>
                </a:lnTo>
                <a:lnTo>
                  <a:pt x="4342392" y="195608"/>
                </a:lnTo>
                <a:lnTo>
                  <a:pt x="4346499" y="236342"/>
                </a:lnTo>
                <a:lnTo>
                  <a:pt x="4346499" y="253620"/>
                </a:lnTo>
                <a:lnTo>
                  <a:pt x="4342392" y="294353"/>
                </a:lnTo>
                <a:lnTo>
                  <a:pt x="4328118" y="340338"/>
                </a:lnTo>
                <a:lnTo>
                  <a:pt x="4305531" y="381952"/>
                </a:lnTo>
                <a:lnTo>
                  <a:pt x="4275616" y="418208"/>
                </a:lnTo>
                <a:lnTo>
                  <a:pt x="4239360" y="448123"/>
                </a:lnTo>
                <a:lnTo>
                  <a:pt x="4197746" y="470710"/>
                </a:lnTo>
                <a:lnTo>
                  <a:pt x="4151761" y="484984"/>
                </a:lnTo>
                <a:lnTo>
                  <a:pt x="4102389" y="489962"/>
                </a:lnTo>
                <a:close/>
              </a:path>
            </a:pathLst>
          </a:custGeom>
          <a:solidFill>
            <a:srgbClr val="53BEC7"/>
          </a:solidFill>
        </p:spPr>
        <p:txBody>
          <a:bodyPr wrap="square" lIns="0" tIns="0" rIns="0" bIns="0" rtlCol="0"/>
          <a:lstStyle/>
          <a:p>
            <a:r>
              <a:rPr lang="en-US" sz="2800" dirty="0"/>
              <a:t>   By: Ahmed Reda</a:t>
            </a:r>
            <a:endParaRPr sz="2800" dirty="0"/>
          </a:p>
        </p:txBody>
      </p:sp>
      <p:sp>
        <p:nvSpPr>
          <p:cNvPr id="3" name="object 3"/>
          <p:cNvSpPr/>
          <p:nvPr/>
        </p:nvSpPr>
        <p:spPr>
          <a:xfrm>
            <a:off x="14760040" y="0"/>
            <a:ext cx="3528060" cy="5409565"/>
          </a:xfrm>
          <a:custGeom>
            <a:avLst/>
            <a:gdLst/>
            <a:ahLst/>
            <a:cxnLst/>
            <a:rect l="l" t="t" r="r" b="b"/>
            <a:pathLst>
              <a:path w="3528059" h="5409565">
                <a:moveTo>
                  <a:pt x="3527959" y="5409384"/>
                </a:moveTo>
                <a:lnTo>
                  <a:pt x="3527959" y="0"/>
                </a:lnTo>
                <a:lnTo>
                  <a:pt x="503" y="0"/>
                </a:lnTo>
                <a:lnTo>
                  <a:pt x="217" y="9675"/>
                </a:lnTo>
                <a:lnTo>
                  <a:pt x="0" y="56991"/>
                </a:lnTo>
                <a:lnTo>
                  <a:pt x="1038" y="103911"/>
                </a:lnTo>
                <a:lnTo>
                  <a:pt x="3398" y="150319"/>
                </a:lnTo>
                <a:lnTo>
                  <a:pt x="7149" y="196103"/>
                </a:lnTo>
                <a:lnTo>
                  <a:pt x="12356" y="241147"/>
                </a:lnTo>
                <a:lnTo>
                  <a:pt x="19086" y="285338"/>
                </a:lnTo>
                <a:lnTo>
                  <a:pt x="27407" y="328562"/>
                </a:lnTo>
                <a:lnTo>
                  <a:pt x="37385" y="370703"/>
                </a:lnTo>
                <a:lnTo>
                  <a:pt x="49087" y="411648"/>
                </a:lnTo>
                <a:lnTo>
                  <a:pt x="62581" y="451283"/>
                </a:lnTo>
                <a:lnTo>
                  <a:pt x="77932" y="489493"/>
                </a:lnTo>
                <a:lnTo>
                  <a:pt x="95209" y="526165"/>
                </a:lnTo>
                <a:lnTo>
                  <a:pt x="114477" y="561184"/>
                </a:lnTo>
                <a:lnTo>
                  <a:pt x="135804" y="594435"/>
                </a:lnTo>
                <a:lnTo>
                  <a:pt x="159257" y="625806"/>
                </a:lnTo>
                <a:lnTo>
                  <a:pt x="184903" y="655180"/>
                </a:lnTo>
                <a:lnTo>
                  <a:pt x="212808" y="682445"/>
                </a:lnTo>
                <a:lnTo>
                  <a:pt x="243040" y="707486"/>
                </a:lnTo>
                <a:lnTo>
                  <a:pt x="275666" y="730188"/>
                </a:lnTo>
                <a:lnTo>
                  <a:pt x="310751" y="750439"/>
                </a:lnTo>
                <a:lnTo>
                  <a:pt x="348365" y="768122"/>
                </a:lnTo>
                <a:lnTo>
                  <a:pt x="388572" y="783125"/>
                </a:lnTo>
                <a:lnTo>
                  <a:pt x="431440" y="795333"/>
                </a:lnTo>
                <a:lnTo>
                  <a:pt x="477037" y="804631"/>
                </a:lnTo>
                <a:lnTo>
                  <a:pt x="525429" y="810906"/>
                </a:lnTo>
                <a:lnTo>
                  <a:pt x="563943" y="814085"/>
                </a:lnTo>
                <a:lnTo>
                  <a:pt x="603405" y="816476"/>
                </a:lnTo>
                <a:lnTo>
                  <a:pt x="1077804" y="817811"/>
                </a:lnTo>
                <a:lnTo>
                  <a:pt x="1167275" y="818866"/>
                </a:lnTo>
                <a:lnTo>
                  <a:pt x="1208544" y="820053"/>
                </a:lnTo>
                <a:lnTo>
                  <a:pt x="1209639" y="820053"/>
                </a:lnTo>
                <a:lnTo>
                  <a:pt x="1256178" y="822059"/>
                </a:lnTo>
                <a:lnTo>
                  <a:pt x="1300222" y="824694"/>
                </a:lnTo>
                <a:lnTo>
                  <a:pt x="1343891" y="828147"/>
                </a:lnTo>
                <a:lnTo>
                  <a:pt x="1387106" y="832512"/>
                </a:lnTo>
                <a:lnTo>
                  <a:pt x="1429790" y="837884"/>
                </a:lnTo>
                <a:lnTo>
                  <a:pt x="1471865" y="844358"/>
                </a:lnTo>
                <a:lnTo>
                  <a:pt x="1513253" y="852027"/>
                </a:lnTo>
                <a:lnTo>
                  <a:pt x="1553876" y="860986"/>
                </a:lnTo>
                <a:lnTo>
                  <a:pt x="1593657" y="871330"/>
                </a:lnTo>
                <a:lnTo>
                  <a:pt x="1632517" y="883153"/>
                </a:lnTo>
                <a:lnTo>
                  <a:pt x="1670378" y="896550"/>
                </a:lnTo>
                <a:lnTo>
                  <a:pt x="1707164" y="911614"/>
                </a:lnTo>
                <a:lnTo>
                  <a:pt x="1742795" y="928441"/>
                </a:lnTo>
                <a:lnTo>
                  <a:pt x="1777194" y="947125"/>
                </a:lnTo>
                <a:lnTo>
                  <a:pt x="1810283" y="967760"/>
                </a:lnTo>
                <a:lnTo>
                  <a:pt x="1841984" y="990441"/>
                </a:lnTo>
                <a:lnTo>
                  <a:pt x="1872220" y="1015262"/>
                </a:lnTo>
                <a:lnTo>
                  <a:pt x="1900913" y="1042318"/>
                </a:lnTo>
                <a:lnTo>
                  <a:pt x="1927984" y="1071702"/>
                </a:lnTo>
                <a:lnTo>
                  <a:pt x="1953356" y="1103510"/>
                </a:lnTo>
                <a:lnTo>
                  <a:pt x="1976950" y="1137836"/>
                </a:lnTo>
                <a:lnTo>
                  <a:pt x="1998690" y="1174775"/>
                </a:lnTo>
                <a:lnTo>
                  <a:pt x="2018497" y="1214420"/>
                </a:lnTo>
                <a:lnTo>
                  <a:pt x="2036293" y="1256867"/>
                </a:lnTo>
                <a:lnTo>
                  <a:pt x="2052001" y="1302209"/>
                </a:lnTo>
                <a:lnTo>
                  <a:pt x="2065543" y="1350541"/>
                </a:lnTo>
                <a:lnTo>
                  <a:pt x="2076840" y="1401958"/>
                </a:lnTo>
                <a:lnTo>
                  <a:pt x="2083997" y="1449331"/>
                </a:lnTo>
                <a:lnTo>
                  <a:pt x="2087369" y="1495910"/>
                </a:lnTo>
                <a:lnTo>
                  <a:pt x="2087262" y="1541765"/>
                </a:lnTo>
                <a:lnTo>
                  <a:pt x="2083985" y="1586967"/>
                </a:lnTo>
                <a:lnTo>
                  <a:pt x="2077845" y="1631586"/>
                </a:lnTo>
                <a:lnTo>
                  <a:pt x="2069151" y="1675691"/>
                </a:lnTo>
                <a:lnTo>
                  <a:pt x="2058209" y="1719352"/>
                </a:lnTo>
                <a:lnTo>
                  <a:pt x="2045328" y="1762640"/>
                </a:lnTo>
                <a:lnTo>
                  <a:pt x="2030816" y="1805625"/>
                </a:lnTo>
                <a:lnTo>
                  <a:pt x="2014980" y="1848376"/>
                </a:lnTo>
                <a:lnTo>
                  <a:pt x="1998129" y="1890963"/>
                </a:lnTo>
                <a:lnTo>
                  <a:pt x="1980569" y="1933458"/>
                </a:lnTo>
                <a:lnTo>
                  <a:pt x="1944556" y="2018446"/>
                </a:lnTo>
                <a:lnTo>
                  <a:pt x="1926719" y="2061080"/>
                </a:lnTo>
                <a:lnTo>
                  <a:pt x="1909404" y="2103900"/>
                </a:lnTo>
                <a:lnTo>
                  <a:pt x="1892921" y="2146978"/>
                </a:lnTo>
                <a:lnTo>
                  <a:pt x="1877576" y="2190382"/>
                </a:lnTo>
                <a:lnTo>
                  <a:pt x="1863678" y="2234182"/>
                </a:lnTo>
                <a:lnTo>
                  <a:pt x="1851534" y="2278449"/>
                </a:lnTo>
                <a:lnTo>
                  <a:pt x="1841452" y="2323253"/>
                </a:lnTo>
                <a:lnTo>
                  <a:pt x="1833740" y="2368664"/>
                </a:lnTo>
                <a:lnTo>
                  <a:pt x="1828705" y="2414751"/>
                </a:lnTo>
                <a:lnTo>
                  <a:pt x="1826656" y="2461585"/>
                </a:lnTo>
                <a:lnTo>
                  <a:pt x="1827900" y="2509235"/>
                </a:lnTo>
                <a:lnTo>
                  <a:pt x="1831631" y="2558815"/>
                </a:lnTo>
                <a:lnTo>
                  <a:pt x="1837208" y="2608786"/>
                </a:lnTo>
                <a:lnTo>
                  <a:pt x="1845326" y="2658138"/>
                </a:lnTo>
                <a:lnTo>
                  <a:pt x="1856682" y="2705864"/>
                </a:lnTo>
                <a:lnTo>
                  <a:pt x="1871971" y="2750954"/>
                </a:lnTo>
                <a:lnTo>
                  <a:pt x="1891890" y="2792400"/>
                </a:lnTo>
                <a:lnTo>
                  <a:pt x="1917134" y="2829191"/>
                </a:lnTo>
                <a:lnTo>
                  <a:pt x="1948400" y="2860320"/>
                </a:lnTo>
                <a:lnTo>
                  <a:pt x="1986384" y="2884777"/>
                </a:lnTo>
                <a:lnTo>
                  <a:pt x="2031783" y="2901554"/>
                </a:lnTo>
                <a:lnTo>
                  <a:pt x="2080515" y="2911386"/>
                </a:lnTo>
                <a:lnTo>
                  <a:pt x="2176783" y="2923845"/>
                </a:lnTo>
                <a:lnTo>
                  <a:pt x="2225168" y="2932543"/>
                </a:lnTo>
                <a:lnTo>
                  <a:pt x="2274286" y="2946933"/>
                </a:lnTo>
                <a:lnTo>
                  <a:pt x="2275734" y="2947415"/>
                </a:lnTo>
                <a:lnTo>
                  <a:pt x="2277344" y="2948059"/>
                </a:lnTo>
                <a:lnTo>
                  <a:pt x="2278792" y="2948542"/>
                </a:lnTo>
                <a:lnTo>
                  <a:pt x="2324246" y="2966748"/>
                </a:lnTo>
                <a:lnTo>
                  <a:pt x="2368237" y="2987138"/>
                </a:lnTo>
                <a:lnTo>
                  <a:pt x="2410720" y="3009630"/>
                </a:lnTo>
                <a:lnTo>
                  <a:pt x="2451654" y="3034141"/>
                </a:lnTo>
                <a:lnTo>
                  <a:pt x="2490995" y="3060588"/>
                </a:lnTo>
                <a:lnTo>
                  <a:pt x="2528701" y="3088888"/>
                </a:lnTo>
                <a:lnTo>
                  <a:pt x="2564728" y="3118959"/>
                </a:lnTo>
                <a:lnTo>
                  <a:pt x="2599035" y="3150718"/>
                </a:lnTo>
                <a:lnTo>
                  <a:pt x="2631578" y="3184082"/>
                </a:lnTo>
                <a:lnTo>
                  <a:pt x="2662314" y="3218968"/>
                </a:lnTo>
                <a:lnTo>
                  <a:pt x="2691200" y="3255293"/>
                </a:lnTo>
                <a:lnTo>
                  <a:pt x="2718194" y="3292975"/>
                </a:lnTo>
                <a:lnTo>
                  <a:pt x="2743253" y="3331931"/>
                </a:lnTo>
                <a:lnTo>
                  <a:pt x="2766334" y="3372078"/>
                </a:lnTo>
                <a:lnTo>
                  <a:pt x="2787393" y="3413334"/>
                </a:lnTo>
                <a:lnTo>
                  <a:pt x="2806389" y="3455615"/>
                </a:lnTo>
                <a:lnTo>
                  <a:pt x="2823279" y="3498839"/>
                </a:lnTo>
                <a:lnTo>
                  <a:pt x="2838019" y="3542923"/>
                </a:lnTo>
                <a:lnTo>
                  <a:pt x="2850566" y="3587784"/>
                </a:lnTo>
                <a:lnTo>
                  <a:pt x="2860879" y="3633340"/>
                </a:lnTo>
                <a:lnTo>
                  <a:pt x="2868914" y="3679507"/>
                </a:lnTo>
                <a:lnTo>
                  <a:pt x="2874628" y="3726204"/>
                </a:lnTo>
                <a:lnTo>
                  <a:pt x="2877978" y="3773346"/>
                </a:lnTo>
                <a:lnTo>
                  <a:pt x="2878922" y="3820852"/>
                </a:lnTo>
                <a:lnTo>
                  <a:pt x="2877416" y="3868639"/>
                </a:lnTo>
                <a:lnTo>
                  <a:pt x="2873418" y="3916623"/>
                </a:lnTo>
                <a:lnTo>
                  <a:pt x="2866886" y="3964722"/>
                </a:lnTo>
                <a:lnTo>
                  <a:pt x="2857775" y="4012854"/>
                </a:lnTo>
                <a:lnTo>
                  <a:pt x="2847394" y="4059832"/>
                </a:lnTo>
                <a:lnTo>
                  <a:pt x="2836890" y="4106616"/>
                </a:lnTo>
                <a:lnTo>
                  <a:pt x="2826535" y="4153274"/>
                </a:lnTo>
                <a:lnTo>
                  <a:pt x="2816603" y="4199876"/>
                </a:lnTo>
                <a:lnTo>
                  <a:pt x="2807365" y="4246491"/>
                </a:lnTo>
                <a:lnTo>
                  <a:pt x="2799095" y="4293189"/>
                </a:lnTo>
                <a:lnTo>
                  <a:pt x="2792065" y="4340039"/>
                </a:lnTo>
                <a:lnTo>
                  <a:pt x="2786549" y="4387109"/>
                </a:lnTo>
                <a:lnTo>
                  <a:pt x="2782818" y="4434470"/>
                </a:lnTo>
                <a:lnTo>
                  <a:pt x="2781146" y="4482191"/>
                </a:lnTo>
                <a:lnTo>
                  <a:pt x="2781805" y="4530341"/>
                </a:lnTo>
                <a:lnTo>
                  <a:pt x="2785068" y="4578989"/>
                </a:lnTo>
                <a:lnTo>
                  <a:pt x="2791208" y="4628205"/>
                </a:lnTo>
                <a:lnTo>
                  <a:pt x="2800497" y="4678057"/>
                </a:lnTo>
                <a:lnTo>
                  <a:pt x="2813208" y="4728616"/>
                </a:lnTo>
                <a:lnTo>
                  <a:pt x="2829615" y="4779950"/>
                </a:lnTo>
                <a:lnTo>
                  <a:pt x="2849028" y="4830715"/>
                </a:lnTo>
                <a:lnTo>
                  <a:pt x="2870377" y="4879153"/>
                </a:lnTo>
                <a:lnTo>
                  <a:pt x="2893600" y="4925323"/>
                </a:lnTo>
                <a:lnTo>
                  <a:pt x="2918638" y="4969290"/>
                </a:lnTo>
                <a:lnTo>
                  <a:pt x="2945428" y="5011115"/>
                </a:lnTo>
                <a:lnTo>
                  <a:pt x="2973910" y="5050859"/>
                </a:lnTo>
                <a:lnTo>
                  <a:pt x="3004024" y="5088585"/>
                </a:lnTo>
                <a:lnTo>
                  <a:pt x="3035707" y="5124354"/>
                </a:lnTo>
                <a:lnTo>
                  <a:pt x="3068900" y="5158229"/>
                </a:lnTo>
                <a:lnTo>
                  <a:pt x="3103541" y="5190271"/>
                </a:lnTo>
                <a:lnTo>
                  <a:pt x="3139569" y="5220542"/>
                </a:lnTo>
                <a:lnTo>
                  <a:pt x="3176923" y="5249104"/>
                </a:lnTo>
                <a:lnTo>
                  <a:pt x="3215544" y="5276020"/>
                </a:lnTo>
                <a:lnTo>
                  <a:pt x="3255368" y="5301350"/>
                </a:lnTo>
                <a:lnTo>
                  <a:pt x="3296337" y="5325157"/>
                </a:lnTo>
                <a:lnTo>
                  <a:pt x="3338388" y="5347503"/>
                </a:lnTo>
                <a:lnTo>
                  <a:pt x="3381461" y="5368450"/>
                </a:lnTo>
                <a:lnTo>
                  <a:pt x="3425494" y="5388060"/>
                </a:lnTo>
                <a:lnTo>
                  <a:pt x="3467604" y="5402199"/>
                </a:lnTo>
                <a:lnTo>
                  <a:pt x="3509828" y="5409236"/>
                </a:lnTo>
                <a:lnTo>
                  <a:pt x="3527959" y="5409384"/>
                </a:lnTo>
                <a:close/>
              </a:path>
              <a:path w="3528059" h="5409565">
                <a:moveTo>
                  <a:pt x="642430" y="818118"/>
                </a:moveTo>
                <a:lnTo>
                  <a:pt x="991637" y="818118"/>
                </a:lnTo>
                <a:lnTo>
                  <a:pt x="1038984" y="817811"/>
                </a:lnTo>
                <a:lnTo>
                  <a:pt x="635131" y="817811"/>
                </a:lnTo>
                <a:lnTo>
                  <a:pt x="642430" y="818118"/>
                </a:lnTo>
                <a:close/>
              </a:path>
              <a:path w="3528059" h="5409565">
                <a:moveTo>
                  <a:pt x="769180" y="820053"/>
                </a:moveTo>
                <a:lnTo>
                  <a:pt x="830593" y="819868"/>
                </a:lnTo>
                <a:lnTo>
                  <a:pt x="819097" y="819868"/>
                </a:lnTo>
                <a:lnTo>
                  <a:pt x="990488" y="818118"/>
                </a:lnTo>
                <a:lnTo>
                  <a:pt x="641678" y="818118"/>
                </a:lnTo>
                <a:lnTo>
                  <a:pt x="684863" y="819273"/>
                </a:lnTo>
                <a:lnTo>
                  <a:pt x="769180" y="820053"/>
                </a:lnTo>
                <a:close/>
              </a:path>
            </a:pathLst>
          </a:custGeom>
          <a:solidFill>
            <a:srgbClr val="53BE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49854"/>
            <a:ext cx="5770880" cy="3837304"/>
          </a:xfrm>
          <a:custGeom>
            <a:avLst/>
            <a:gdLst/>
            <a:ahLst/>
            <a:cxnLst/>
            <a:rect l="l" t="t" r="r" b="b"/>
            <a:pathLst>
              <a:path w="5770880" h="3837304">
                <a:moveTo>
                  <a:pt x="5770684" y="3837145"/>
                </a:moveTo>
                <a:lnTo>
                  <a:pt x="0" y="3837145"/>
                </a:lnTo>
                <a:lnTo>
                  <a:pt x="0" y="0"/>
                </a:lnTo>
                <a:lnTo>
                  <a:pt x="48943" y="15789"/>
                </a:lnTo>
                <a:lnTo>
                  <a:pt x="87123" y="30377"/>
                </a:lnTo>
                <a:lnTo>
                  <a:pt x="124054" y="46552"/>
                </a:lnTo>
                <a:lnTo>
                  <a:pt x="159655" y="64361"/>
                </a:lnTo>
                <a:lnTo>
                  <a:pt x="193846" y="83851"/>
                </a:lnTo>
                <a:lnTo>
                  <a:pt x="226545" y="105071"/>
                </a:lnTo>
                <a:lnTo>
                  <a:pt x="257672" y="128067"/>
                </a:lnTo>
                <a:lnTo>
                  <a:pt x="287146" y="152886"/>
                </a:lnTo>
                <a:lnTo>
                  <a:pt x="314887" y="179577"/>
                </a:lnTo>
                <a:lnTo>
                  <a:pt x="340814" y="208186"/>
                </a:lnTo>
                <a:lnTo>
                  <a:pt x="364845" y="238760"/>
                </a:lnTo>
                <a:lnTo>
                  <a:pt x="386900" y="271347"/>
                </a:lnTo>
                <a:lnTo>
                  <a:pt x="406899" y="305994"/>
                </a:lnTo>
                <a:lnTo>
                  <a:pt x="424761" y="342749"/>
                </a:lnTo>
                <a:lnTo>
                  <a:pt x="440405" y="381659"/>
                </a:lnTo>
                <a:lnTo>
                  <a:pt x="453749" y="422771"/>
                </a:lnTo>
                <a:lnTo>
                  <a:pt x="464714" y="466132"/>
                </a:lnTo>
                <a:lnTo>
                  <a:pt x="473219" y="511791"/>
                </a:lnTo>
                <a:lnTo>
                  <a:pt x="479183" y="559793"/>
                </a:lnTo>
                <a:lnTo>
                  <a:pt x="484900" y="636235"/>
                </a:lnTo>
                <a:lnTo>
                  <a:pt x="486826" y="675597"/>
                </a:lnTo>
                <a:lnTo>
                  <a:pt x="487333" y="1227543"/>
                </a:lnTo>
                <a:lnTo>
                  <a:pt x="488688" y="1318070"/>
                </a:lnTo>
                <a:lnTo>
                  <a:pt x="490006" y="1361902"/>
                </a:lnTo>
                <a:lnTo>
                  <a:pt x="491846" y="1405550"/>
                </a:lnTo>
                <a:lnTo>
                  <a:pt x="494276" y="1448960"/>
                </a:lnTo>
                <a:lnTo>
                  <a:pt x="497362" y="1492078"/>
                </a:lnTo>
                <a:lnTo>
                  <a:pt x="501169" y="1534849"/>
                </a:lnTo>
                <a:lnTo>
                  <a:pt x="505764" y="1577218"/>
                </a:lnTo>
                <a:lnTo>
                  <a:pt x="511213" y="1619132"/>
                </a:lnTo>
                <a:lnTo>
                  <a:pt x="517582" y="1660535"/>
                </a:lnTo>
                <a:lnTo>
                  <a:pt x="524937" y="1701373"/>
                </a:lnTo>
                <a:lnTo>
                  <a:pt x="533343" y="1741592"/>
                </a:lnTo>
                <a:lnTo>
                  <a:pt x="542868" y="1781136"/>
                </a:lnTo>
                <a:lnTo>
                  <a:pt x="553577" y="1819953"/>
                </a:lnTo>
                <a:lnTo>
                  <a:pt x="565536" y="1857987"/>
                </a:lnTo>
                <a:lnTo>
                  <a:pt x="578811" y="1895184"/>
                </a:lnTo>
                <a:lnTo>
                  <a:pt x="593469" y="1931489"/>
                </a:lnTo>
                <a:lnTo>
                  <a:pt x="609574" y="1966848"/>
                </a:lnTo>
                <a:lnTo>
                  <a:pt x="627195" y="2001206"/>
                </a:lnTo>
                <a:lnTo>
                  <a:pt x="646395" y="2034509"/>
                </a:lnTo>
                <a:lnTo>
                  <a:pt x="667243" y="2066703"/>
                </a:lnTo>
                <a:lnTo>
                  <a:pt x="689803" y="2097733"/>
                </a:lnTo>
                <a:lnTo>
                  <a:pt x="714141" y="2127544"/>
                </a:lnTo>
                <a:lnTo>
                  <a:pt x="740324" y="2156082"/>
                </a:lnTo>
                <a:lnTo>
                  <a:pt x="768418" y="2183293"/>
                </a:lnTo>
                <a:lnTo>
                  <a:pt x="798489" y="2209122"/>
                </a:lnTo>
                <a:lnTo>
                  <a:pt x="830603" y="2233515"/>
                </a:lnTo>
                <a:lnTo>
                  <a:pt x="864826" y="2256416"/>
                </a:lnTo>
                <a:lnTo>
                  <a:pt x="901224" y="2277773"/>
                </a:lnTo>
                <a:lnTo>
                  <a:pt x="939863" y="2297530"/>
                </a:lnTo>
                <a:lnTo>
                  <a:pt x="980809" y="2315632"/>
                </a:lnTo>
                <a:lnTo>
                  <a:pt x="1024128" y="2332026"/>
                </a:lnTo>
                <a:lnTo>
                  <a:pt x="1069887" y="2346657"/>
                </a:lnTo>
                <a:lnTo>
                  <a:pt x="1118151" y="2359470"/>
                </a:lnTo>
                <a:lnTo>
                  <a:pt x="1168987" y="2370411"/>
                </a:lnTo>
                <a:lnTo>
                  <a:pt x="1216705" y="2377883"/>
                </a:lnTo>
                <a:lnTo>
                  <a:pt x="1263727" y="2382034"/>
                </a:lnTo>
                <a:lnTo>
                  <a:pt x="1310105" y="2383095"/>
                </a:lnTo>
                <a:lnTo>
                  <a:pt x="1355890" y="2381296"/>
                </a:lnTo>
                <a:lnTo>
                  <a:pt x="1401136" y="2376867"/>
                </a:lnTo>
                <a:lnTo>
                  <a:pt x="1445895" y="2370037"/>
                </a:lnTo>
                <a:lnTo>
                  <a:pt x="1490219" y="2361038"/>
                </a:lnTo>
                <a:lnTo>
                  <a:pt x="1534160" y="2350099"/>
                </a:lnTo>
                <a:lnTo>
                  <a:pt x="1577772" y="2337451"/>
                </a:lnTo>
                <a:lnTo>
                  <a:pt x="1621105" y="2323323"/>
                </a:lnTo>
                <a:lnTo>
                  <a:pt x="1664213" y="2307946"/>
                </a:lnTo>
                <a:lnTo>
                  <a:pt x="1707147" y="2291550"/>
                </a:lnTo>
                <a:lnTo>
                  <a:pt x="1749961" y="2274364"/>
                </a:lnTo>
                <a:lnTo>
                  <a:pt x="1792706" y="2256620"/>
                </a:lnTo>
                <a:lnTo>
                  <a:pt x="1835436" y="2238547"/>
                </a:lnTo>
                <a:lnTo>
                  <a:pt x="1878201" y="2220376"/>
                </a:lnTo>
                <a:lnTo>
                  <a:pt x="1921055" y="2202335"/>
                </a:lnTo>
                <a:lnTo>
                  <a:pt x="1964050" y="2184657"/>
                </a:lnTo>
                <a:lnTo>
                  <a:pt x="2007238" y="2167570"/>
                </a:lnTo>
                <a:lnTo>
                  <a:pt x="2050672" y="2151305"/>
                </a:lnTo>
                <a:lnTo>
                  <a:pt x="2094404" y="2136092"/>
                </a:lnTo>
                <a:lnTo>
                  <a:pt x="2138486" y="2122162"/>
                </a:lnTo>
                <a:lnTo>
                  <a:pt x="2182970" y="2109743"/>
                </a:lnTo>
                <a:lnTo>
                  <a:pt x="2227910" y="2099067"/>
                </a:lnTo>
                <a:lnTo>
                  <a:pt x="2273357" y="2090364"/>
                </a:lnTo>
                <a:lnTo>
                  <a:pt x="2319364" y="2083863"/>
                </a:lnTo>
                <a:lnTo>
                  <a:pt x="2365983" y="2079795"/>
                </a:lnTo>
                <a:lnTo>
                  <a:pt x="2413266" y="2078390"/>
                </a:lnTo>
                <a:lnTo>
                  <a:pt x="2461266" y="2079878"/>
                </a:lnTo>
                <a:lnTo>
                  <a:pt x="2509422" y="2083380"/>
                </a:lnTo>
                <a:lnTo>
                  <a:pt x="2558031" y="2088283"/>
                </a:lnTo>
                <a:lnTo>
                  <a:pt x="2606412" y="2095058"/>
                </a:lnTo>
                <a:lnTo>
                  <a:pt x="2653883" y="2104174"/>
                </a:lnTo>
                <a:lnTo>
                  <a:pt x="2699763" y="2116103"/>
                </a:lnTo>
                <a:lnTo>
                  <a:pt x="2743371" y="2131313"/>
                </a:lnTo>
                <a:lnTo>
                  <a:pt x="2784024" y="2150275"/>
                </a:lnTo>
                <a:lnTo>
                  <a:pt x="2821042" y="2173460"/>
                </a:lnTo>
                <a:lnTo>
                  <a:pt x="2853744" y="2201337"/>
                </a:lnTo>
                <a:lnTo>
                  <a:pt x="2881446" y="2234377"/>
                </a:lnTo>
                <a:lnTo>
                  <a:pt x="2903470" y="2273050"/>
                </a:lnTo>
                <a:lnTo>
                  <a:pt x="2919132" y="2317826"/>
                </a:lnTo>
                <a:lnTo>
                  <a:pt x="2929067" y="2365278"/>
                </a:lnTo>
                <a:lnTo>
                  <a:pt x="2935825" y="2412235"/>
                </a:lnTo>
                <a:lnTo>
                  <a:pt x="2941457" y="2458984"/>
                </a:lnTo>
                <a:lnTo>
                  <a:pt x="2948012" y="2505810"/>
                </a:lnTo>
                <a:lnTo>
                  <a:pt x="2957540" y="2553002"/>
                </a:lnTo>
                <a:lnTo>
                  <a:pt x="2972092" y="2600846"/>
                </a:lnTo>
                <a:lnTo>
                  <a:pt x="2972656" y="2602536"/>
                </a:lnTo>
                <a:lnTo>
                  <a:pt x="2973407" y="2604414"/>
                </a:lnTo>
                <a:lnTo>
                  <a:pt x="2973971" y="2606105"/>
                </a:lnTo>
                <a:lnTo>
                  <a:pt x="2991833" y="2651224"/>
                </a:lnTo>
                <a:lnTo>
                  <a:pt x="3011541" y="2695119"/>
                </a:lnTo>
                <a:lnTo>
                  <a:pt x="3033036" y="2737759"/>
                </a:lnTo>
                <a:lnTo>
                  <a:pt x="3056258" y="2779113"/>
                </a:lnTo>
                <a:lnTo>
                  <a:pt x="3081150" y="2819151"/>
                </a:lnTo>
                <a:lnTo>
                  <a:pt x="3107652" y="2857842"/>
                </a:lnTo>
                <a:lnTo>
                  <a:pt x="3135704" y="2895156"/>
                </a:lnTo>
                <a:lnTo>
                  <a:pt x="3165249" y="2931062"/>
                </a:lnTo>
                <a:lnTo>
                  <a:pt x="3196226" y="2965529"/>
                </a:lnTo>
                <a:lnTo>
                  <a:pt x="3228577" y="2998528"/>
                </a:lnTo>
                <a:lnTo>
                  <a:pt x="3262243" y="3030027"/>
                </a:lnTo>
                <a:lnTo>
                  <a:pt x="3297164" y="3059996"/>
                </a:lnTo>
                <a:lnTo>
                  <a:pt x="3333283" y="3088404"/>
                </a:lnTo>
                <a:lnTo>
                  <a:pt x="3370539" y="3115222"/>
                </a:lnTo>
                <a:lnTo>
                  <a:pt x="3408874" y="3140417"/>
                </a:lnTo>
                <a:lnTo>
                  <a:pt x="3448229" y="3163961"/>
                </a:lnTo>
                <a:lnTo>
                  <a:pt x="3488545" y="3185822"/>
                </a:lnTo>
                <a:lnTo>
                  <a:pt x="3529762" y="3205969"/>
                </a:lnTo>
                <a:lnTo>
                  <a:pt x="3571822" y="3224373"/>
                </a:lnTo>
                <a:lnTo>
                  <a:pt x="3614666" y="3241002"/>
                </a:lnTo>
                <a:lnTo>
                  <a:pt x="3658235" y="3255827"/>
                </a:lnTo>
                <a:lnTo>
                  <a:pt x="3702469" y="3268816"/>
                </a:lnTo>
                <a:lnTo>
                  <a:pt x="3747310" y="3279939"/>
                </a:lnTo>
                <a:lnTo>
                  <a:pt x="3792699" y="3289166"/>
                </a:lnTo>
                <a:lnTo>
                  <a:pt x="3838576" y="3296465"/>
                </a:lnTo>
                <a:lnTo>
                  <a:pt x="3884883" y="3301807"/>
                </a:lnTo>
                <a:lnTo>
                  <a:pt x="3931561" y="3305161"/>
                </a:lnTo>
                <a:lnTo>
                  <a:pt x="3978550" y="3306496"/>
                </a:lnTo>
                <a:lnTo>
                  <a:pt x="4025792" y="3305782"/>
                </a:lnTo>
                <a:lnTo>
                  <a:pt x="4073228" y="3302988"/>
                </a:lnTo>
                <a:lnTo>
                  <a:pt x="4120798" y="3298084"/>
                </a:lnTo>
                <a:lnTo>
                  <a:pt x="4168444" y="3291039"/>
                </a:lnTo>
                <a:lnTo>
                  <a:pt x="4216106" y="3281823"/>
                </a:lnTo>
                <a:lnTo>
                  <a:pt x="4264854" y="3271067"/>
                </a:lnTo>
                <a:lnTo>
                  <a:pt x="4313415" y="3260169"/>
                </a:lnTo>
                <a:lnTo>
                  <a:pt x="4361847" y="3249353"/>
                </a:lnTo>
                <a:lnTo>
                  <a:pt x="4410205" y="3238843"/>
                </a:lnTo>
                <a:lnTo>
                  <a:pt x="4458548" y="3228861"/>
                </a:lnTo>
                <a:lnTo>
                  <a:pt x="4506931" y="3219632"/>
                </a:lnTo>
                <a:lnTo>
                  <a:pt x="4555411" y="3211379"/>
                </a:lnTo>
                <a:lnTo>
                  <a:pt x="4604045" y="3204326"/>
                </a:lnTo>
                <a:lnTo>
                  <a:pt x="4652891" y="3198696"/>
                </a:lnTo>
                <a:lnTo>
                  <a:pt x="4702004" y="3194713"/>
                </a:lnTo>
                <a:lnTo>
                  <a:pt x="4751442" y="3192600"/>
                </a:lnTo>
                <a:lnTo>
                  <a:pt x="4801261" y="3192581"/>
                </a:lnTo>
                <a:lnTo>
                  <a:pt x="4851518" y="3194880"/>
                </a:lnTo>
                <a:lnTo>
                  <a:pt x="4902271" y="3199719"/>
                </a:lnTo>
                <a:lnTo>
                  <a:pt x="4953575" y="3207323"/>
                </a:lnTo>
                <a:lnTo>
                  <a:pt x="5005488" y="3217915"/>
                </a:lnTo>
                <a:lnTo>
                  <a:pt x="5058066" y="3231719"/>
                </a:lnTo>
                <a:lnTo>
                  <a:pt x="5111367" y="3248957"/>
                </a:lnTo>
                <a:lnTo>
                  <a:pt x="5162318" y="3268238"/>
                </a:lnTo>
                <a:lnTo>
                  <a:pt x="5211265" y="3289185"/>
                </a:lnTo>
                <a:lnTo>
                  <a:pt x="5258254" y="3311755"/>
                </a:lnTo>
                <a:lnTo>
                  <a:pt x="5303331" y="3335902"/>
                </a:lnTo>
                <a:lnTo>
                  <a:pt x="5346540" y="3361582"/>
                </a:lnTo>
                <a:lnTo>
                  <a:pt x="5387927" y="3388750"/>
                </a:lnTo>
                <a:lnTo>
                  <a:pt x="5427538" y="3417362"/>
                </a:lnTo>
                <a:lnTo>
                  <a:pt x="5465419" y="3447372"/>
                </a:lnTo>
                <a:lnTo>
                  <a:pt x="5501614" y="3478736"/>
                </a:lnTo>
                <a:lnTo>
                  <a:pt x="5536170" y="3511409"/>
                </a:lnTo>
                <a:lnTo>
                  <a:pt x="5569131" y="3545346"/>
                </a:lnTo>
                <a:lnTo>
                  <a:pt x="5600544" y="3580502"/>
                </a:lnTo>
                <a:lnTo>
                  <a:pt x="5630454" y="3616833"/>
                </a:lnTo>
                <a:lnTo>
                  <a:pt x="5658906" y="3654294"/>
                </a:lnTo>
                <a:lnTo>
                  <a:pt x="5685946" y="3692840"/>
                </a:lnTo>
                <a:lnTo>
                  <a:pt x="5711619" y="3732426"/>
                </a:lnTo>
                <a:lnTo>
                  <a:pt x="5735971" y="3773008"/>
                </a:lnTo>
                <a:lnTo>
                  <a:pt x="5759048" y="3814541"/>
                </a:lnTo>
                <a:lnTo>
                  <a:pt x="5770684" y="3837145"/>
                </a:lnTo>
                <a:close/>
              </a:path>
              <a:path w="5770880" h="3837304">
                <a:moveTo>
                  <a:pt x="489667" y="797592"/>
                </a:moveTo>
                <a:lnTo>
                  <a:pt x="489667" y="897758"/>
                </a:lnTo>
                <a:lnTo>
                  <a:pt x="487333" y="1141995"/>
                </a:lnTo>
                <a:lnTo>
                  <a:pt x="487333" y="690194"/>
                </a:lnTo>
                <a:lnTo>
                  <a:pt x="488218" y="715647"/>
                </a:lnTo>
                <a:lnTo>
                  <a:pt x="489069" y="753055"/>
                </a:lnTo>
                <a:lnTo>
                  <a:pt x="489069" y="750462"/>
                </a:lnTo>
                <a:lnTo>
                  <a:pt x="489667" y="797592"/>
                </a:lnTo>
                <a:close/>
              </a:path>
              <a:path w="5770880" h="3837304">
                <a:moveTo>
                  <a:pt x="490006" y="761073"/>
                </a:moveTo>
                <a:lnTo>
                  <a:pt x="490006" y="872667"/>
                </a:lnTo>
                <a:lnTo>
                  <a:pt x="489667" y="797592"/>
                </a:lnTo>
                <a:lnTo>
                  <a:pt x="489667" y="937676"/>
                </a:lnTo>
                <a:lnTo>
                  <a:pt x="490006" y="761073"/>
                </a:lnTo>
                <a:close/>
              </a:path>
            </a:pathLst>
          </a:custGeom>
          <a:solidFill>
            <a:srgbClr val="53BE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509" y="9092351"/>
            <a:ext cx="664210" cy="161925"/>
          </a:xfrm>
          <a:custGeom>
            <a:avLst/>
            <a:gdLst/>
            <a:ahLst/>
            <a:cxnLst/>
            <a:rect l="l" t="t" r="r" b="b"/>
            <a:pathLst>
              <a:path w="664209" h="161925">
                <a:moveTo>
                  <a:pt x="102886" y="161925"/>
                </a:moveTo>
                <a:lnTo>
                  <a:pt x="63056" y="161925"/>
                </a:lnTo>
                <a:lnTo>
                  <a:pt x="50667" y="159425"/>
                </a:lnTo>
                <a:lnTo>
                  <a:pt x="24294" y="141648"/>
                </a:lnTo>
                <a:lnTo>
                  <a:pt x="6517" y="115275"/>
                </a:lnTo>
                <a:lnTo>
                  <a:pt x="0" y="82971"/>
                </a:lnTo>
                <a:lnTo>
                  <a:pt x="6517" y="50667"/>
                </a:lnTo>
                <a:lnTo>
                  <a:pt x="24294" y="24294"/>
                </a:lnTo>
                <a:lnTo>
                  <a:pt x="50667" y="6517"/>
                </a:lnTo>
                <a:lnTo>
                  <a:pt x="82971" y="0"/>
                </a:lnTo>
                <a:lnTo>
                  <a:pt x="115275" y="6517"/>
                </a:lnTo>
                <a:lnTo>
                  <a:pt x="141647" y="24294"/>
                </a:lnTo>
                <a:lnTo>
                  <a:pt x="159425" y="50667"/>
                </a:lnTo>
                <a:lnTo>
                  <a:pt x="165942" y="82971"/>
                </a:lnTo>
                <a:lnTo>
                  <a:pt x="159425" y="115275"/>
                </a:lnTo>
                <a:lnTo>
                  <a:pt x="141647" y="141648"/>
                </a:lnTo>
                <a:lnTo>
                  <a:pt x="115275" y="159425"/>
                </a:lnTo>
                <a:lnTo>
                  <a:pt x="102886" y="161925"/>
                </a:lnTo>
                <a:close/>
              </a:path>
              <a:path w="664209" h="161925">
                <a:moveTo>
                  <a:pt x="600716" y="161925"/>
                </a:moveTo>
                <a:lnTo>
                  <a:pt x="560886" y="161925"/>
                </a:lnTo>
                <a:lnTo>
                  <a:pt x="548497" y="159425"/>
                </a:lnTo>
                <a:lnTo>
                  <a:pt x="522124" y="141648"/>
                </a:lnTo>
                <a:lnTo>
                  <a:pt x="504347" y="115275"/>
                </a:lnTo>
                <a:lnTo>
                  <a:pt x="497829" y="82971"/>
                </a:lnTo>
                <a:lnTo>
                  <a:pt x="504347" y="50667"/>
                </a:lnTo>
                <a:lnTo>
                  <a:pt x="522124" y="24294"/>
                </a:lnTo>
                <a:lnTo>
                  <a:pt x="548497" y="6517"/>
                </a:lnTo>
                <a:lnTo>
                  <a:pt x="580801" y="0"/>
                </a:lnTo>
                <a:lnTo>
                  <a:pt x="613105" y="6517"/>
                </a:lnTo>
                <a:lnTo>
                  <a:pt x="639477" y="24294"/>
                </a:lnTo>
                <a:lnTo>
                  <a:pt x="657255" y="50667"/>
                </a:lnTo>
                <a:lnTo>
                  <a:pt x="663772" y="82971"/>
                </a:lnTo>
                <a:lnTo>
                  <a:pt x="657255" y="115275"/>
                </a:lnTo>
                <a:lnTo>
                  <a:pt x="639477" y="141648"/>
                </a:lnTo>
                <a:lnTo>
                  <a:pt x="613105" y="159425"/>
                </a:lnTo>
                <a:lnTo>
                  <a:pt x="600716" y="161925"/>
                </a:lnTo>
                <a:close/>
              </a:path>
              <a:path w="664209" h="161925">
                <a:moveTo>
                  <a:pt x="351801" y="161925"/>
                </a:moveTo>
                <a:lnTo>
                  <a:pt x="311971" y="161925"/>
                </a:lnTo>
                <a:lnTo>
                  <a:pt x="299582" y="159425"/>
                </a:lnTo>
                <a:lnTo>
                  <a:pt x="273209" y="141648"/>
                </a:lnTo>
                <a:lnTo>
                  <a:pt x="255432" y="115275"/>
                </a:lnTo>
                <a:lnTo>
                  <a:pt x="248914" y="82971"/>
                </a:lnTo>
                <a:lnTo>
                  <a:pt x="255432" y="50667"/>
                </a:lnTo>
                <a:lnTo>
                  <a:pt x="273209" y="24294"/>
                </a:lnTo>
                <a:lnTo>
                  <a:pt x="299582" y="6517"/>
                </a:lnTo>
                <a:lnTo>
                  <a:pt x="331886" y="0"/>
                </a:lnTo>
                <a:lnTo>
                  <a:pt x="364190" y="6517"/>
                </a:lnTo>
                <a:lnTo>
                  <a:pt x="390562" y="24294"/>
                </a:lnTo>
                <a:lnTo>
                  <a:pt x="408340" y="50667"/>
                </a:lnTo>
                <a:lnTo>
                  <a:pt x="414857" y="82971"/>
                </a:lnTo>
                <a:lnTo>
                  <a:pt x="408340" y="115275"/>
                </a:lnTo>
                <a:lnTo>
                  <a:pt x="390562" y="141648"/>
                </a:lnTo>
                <a:lnTo>
                  <a:pt x="364190" y="159425"/>
                </a:lnTo>
                <a:lnTo>
                  <a:pt x="351801" y="161925"/>
                </a:lnTo>
                <a:close/>
              </a:path>
            </a:pathLst>
          </a:custGeom>
          <a:solidFill>
            <a:srgbClr val="53BEC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6737" y="2944654"/>
            <a:ext cx="8791574" cy="70103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66800" y="1924270"/>
            <a:ext cx="12953999" cy="257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0200"/>
              </a:lnSpc>
            </a:pPr>
            <a:r>
              <a:rPr sz="8200" b="1" spc="700" dirty="0">
                <a:solidFill>
                  <a:srgbClr val="002E41"/>
                </a:solidFill>
              </a:rPr>
              <a:t>Banking</a:t>
            </a:r>
            <a:r>
              <a:rPr sz="8200" b="1" spc="-715" dirty="0">
                <a:solidFill>
                  <a:srgbClr val="002E41"/>
                </a:solidFill>
              </a:rPr>
              <a:t> </a:t>
            </a:r>
            <a:r>
              <a:rPr sz="8200" b="1" spc="430" dirty="0">
                <a:solidFill>
                  <a:srgbClr val="002E41"/>
                </a:solidFill>
              </a:rPr>
              <a:t>Financial </a:t>
            </a:r>
            <a:r>
              <a:rPr lang="en-US" sz="8200" b="1" spc="430" dirty="0">
                <a:solidFill>
                  <a:srgbClr val="002E41"/>
                </a:solidFill>
              </a:rPr>
              <a:t>  </a:t>
            </a:r>
            <a:r>
              <a:rPr sz="8200" b="1" spc="670" dirty="0">
                <a:solidFill>
                  <a:srgbClr val="002E41"/>
                </a:solidFill>
              </a:rPr>
              <a:t>Analysis</a:t>
            </a:r>
            <a:endParaRPr sz="8200" b="1" dirty="0"/>
          </a:p>
        </p:txBody>
      </p:sp>
      <p:sp>
        <p:nvSpPr>
          <p:cNvPr id="9" name="object 9"/>
          <p:cNvSpPr txBox="1"/>
          <p:nvPr/>
        </p:nvSpPr>
        <p:spPr>
          <a:xfrm>
            <a:off x="1550907" y="4986876"/>
            <a:ext cx="6214110" cy="9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70" dirty="0">
                <a:solidFill>
                  <a:srgbClr val="002E41"/>
                </a:solidFill>
                <a:latin typeface="Trebuchet MS"/>
                <a:cs typeface="Trebuchet MS"/>
              </a:rPr>
              <a:t>Credit,</a:t>
            </a:r>
            <a:r>
              <a:rPr sz="2800" b="1" spc="-240" dirty="0">
                <a:solidFill>
                  <a:srgbClr val="002E41"/>
                </a:solidFill>
                <a:latin typeface="Trebuchet MS"/>
                <a:cs typeface="Trebuchet MS"/>
              </a:rPr>
              <a:t> </a:t>
            </a:r>
            <a:r>
              <a:rPr sz="2800" b="1" spc="145" dirty="0">
                <a:solidFill>
                  <a:srgbClr val="002E41"/>
                </a:solidFill>
                <a:latin typeface="Trebuchet MS"/>
                <a:cs typeface="Trebuchet MS"/>
              </a:rPr>
              <a:t>Fraud</a:t>
            </a:r>
            <a:r>
              <a:rPr sz="2800" b="1" spc="-235" dirty="0">
                <a:solidFill>
                  <a:srgbClr val="002E41"/>
                </a:solidFill>
                <a:latin typeface="Trebuchet MS"/>
                <a:cs typeface="Trebuchet MS"/>
              </a:rPr>
              <a:t> </a:t>
            </a:r>
            <a:r>
              <a:rPr sz="2800" b="1" spc="254" dirty="0">
                <a:solidFill>
                  <a:srgbClr val="002E41"/>
                </a:solidFill>
                <a:latin typeface="Trebuchet MS"/>
                <a:cs typeface="Trebuchet MS"/>
              </a:rPr>
              <a:t>&amp;</a:t>
            </a:r>
            <a:r>
              <a:rPr sz="2800" b="1" spc="-235" dirty="0">
                <a:solidFill>
                  <a:srgbClr val="002E41"/>
                </a:solidFill>
                <a:latin typeface="Trebuchet MS"/>
                <a:cs typeface="Trebuchet MS"/>
              </a:rPr>
              <a:t> </a:t>
            </a:r>
            <a:r>
              <a:rPr sz="2800" b="1" spc="220" dirty="0">
                <a:solidFill>
                  <a:srgbClr val="002E41"/>
                </a:solidFill>
                <a:latin typeface="Trebuchet MS"/>
                <a:cs typeface="Trebuchet MS"/>
              </a:rPr>
              <a:t>Customer</a:t>
            </a:r>
            <a:r>
              <a:rPr sz="2800" b="1" spc="-235" dirty="0">
                <a:solidFill>
                  <a:srgbClr val="002E41"/>
                </a:solidFill>
                <a:latin typeface="Trebuchet MS"/>
                <a:cs typeface="Trebuchet MS"/>
              </a:rPr>
              <a:t> </a:t>
            </a:r>
            <a:r>
              <a:rPr sz="2800" b="1" spc="200" dirty="0">
                <a:solidFill>
                  <a:srgbClr val="002E41"/>
                </a:solidFill>
                <a:latin typeface="Trebuchet MS"/>
                <a:cs typeface="Trebuchet MS"/>
              </a:rPr>
              <a:t>Insights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268825" cy="9267825"/>
            <a:chOff x="0" y="0"/>
            <a:chExt cx="17268825" cy="9267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130" y="3325272"/>
              <a:ext cx="16207739" cy="59215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8699" y="3313842"/>
              <a:ext cx="16230600" cy="5944870"/>
            </a:xfrm>
            <a:custGeom>
              <a:avLst/>
              <a:gdLst/>
              <a:ahLst/>
              <a:cxnLst/>
              <a:rect l="l" t="t" r="r" b="b"/>
              <a:pathLst>
                <a:path w="16230600" h="5944870">
                  <a:moveTo>
                    <a:pt x="0" y="0"/>
                  </a:moveTo>
                  <a:lnTo>
                    <a:pt x="0" y="5944343"/>
                  </a:lnTo>
                  <a:lnTo>
                    <a:pt x="16230598" y="5944343"/>
                  </a:lnTo>
                  <a:lnTo>
                    <a:pt x="16230598" y="0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-380528" y="-5443"/>
            <a:ext cx="18690299" cy="2030600"/>
          </a:xfrm>
          <a:prstGeom prst="rect">
            <a:avLst/>
          </a:prstGeom>
        </p:spPr>
        <p:txBody>
          <a:bodyPr vert="horz" wrap="square" lIns="0" tIns="517442" rIns="0" bIns="0" rtlCol="0">
            <a:spAutoFit/>
          </a:bodyPr>
          <a:lstStyle/>
          <a:p>
            <a:pPr marL="230504" algn="ctr">
              <a:lnSpc>
                <a:spcPct val="150000"/>
              </a:lnSpc>
              <a:spcBef>
                <a:spcPts val="640"/>
              </a:spcBef>
            </a:pPr>
            <a:r>
              <a:rPr lang="en-US" sz="3600" b="1" cap="none" spc="180" dirty="0"/>
              <a:t>Highlighting</a:t>
            </a:r>
            <a:r>
              <a:rPr lang="en-US" sz="3600" b="1" cap="none" spc="-235" dirty="0"/>
              <a:t> </a:t>
            </a:r>
            <a:r>
              <a:rPr lang="en-US" sz="3600" b="1" cap="none" spc="295" dirty="0"/>
              <a:t>High-</a:t>
            </a:r>
            <a:r>
              <a:rPr lang="en-US" sz="3600" b="1" cap="none" spc="125" dirty="0"/>
              <a:t>risk</a:t>
            </a:r>
            <a:r>
              <a:rPr lang="en-US" sz="3600" b="1" cap="none" spc="-235" dirty="0"/>
              <a:t> </a:t>
            </a:r>
            <a:r>
              <a:rPr lang="en-US" sz="3600" b="1" cap="none" spc="210" dirty="0"/>
              <a:t>Merchant</a:t>
            </a:r>
            <a:r>
              <a:rPr lang="en-US" sz="3600" b="1" cap="none" spc="-235" dirty="0"/>
              <a:t> </a:t>
            </a:r>
            <a:r>
              <a:rPr lang="en-US" sz="3600" b="1" cap="none" spc="180" dirty="0"/>
              <a:t>Categories</a:t>
            </a:r>
            <a:r>
              <a:rPr lang="en-US" sz="3600" b="1" cap="none" spc="-229" dirty="0"/>
              <a:t> </a:t>
            </a:r>
            <a:r>
              <a:rPr lang="en-US" sz="3600" b="1" cap="none" spc="100" dirty="0"/>
              <a:t>To</a:t>
            </a:r>
            <a:r>
              <a:rPr lang="en-US" sz="3600" b="1" cap="none" spc="-235" dirty="0"/>
              <a:t> </a:t>
            </a:r>
            <a:r>
              <a:rPr lang="en-US" sz="3600" b="1" cap="none" spc="180" dirty="0"/>
              <a:t>Improve</a:t>
            </a:r>
            <a:r>
              <a:rPr lang="en-US" sz="3600" b="1" cap="none" spc="-235" dirty="0"/>
              <a:t> </a:t>
            </a:r>
            <a:r>
              <a:rPr lang="en-US" sz="3600" b="1" cap="none" spc="165" dirty="0"/>
              <a:t>Fraud</a:t>
            </a:r>
            <a:r>
              <a:rPr lang="en-US" sz="3600" b="1" cap="none" spc="-235" dirty="0"/>
              <a:t> </a:t>
            </a:r>
            <a:r>
              <a:rPr lang="en-US" sz="3600" b="1" cap="none" spc="130" dirty="0"/>
              <a:t>Prevention</a:t>
            </a:r>
            <a:r>
              <a:rPr lang="en-US" sz="3600" b="1" cap="none" spc="-229" dirty="0"/>
              <a:t> </a:t>
            </a:r>
            <a:r>
              <a:rPr lang="en-US" sz="3600" b="1" cap="none" spc="165" dirty="0"/>
              <a:t>Strategies</a:t>
            </a:r>
            <a:br>
              <a:rPr lang="en-US" sz="3200" cap="none" spc="165" dirty="0"/>
            </a:br>
            <a:r>
              <a:rPr lang="en-US" sz="3200" b="0" cap="none" spc="65" dirty="0">
                <a:latin typeface="Lucida Sans Unicode"/>
                <a:cs typeface="Lucida Sans Unicode"/>
              </a:rPr>
              <a:t>(Retail</a:t>
            </a:r>
            <a:r>
              <a:rPr lang="en-US" sz="3200" b="0" cap="none" spc="-100" dirty="0">
                <a:latin typeface="Lucida Sans Unicode"/>
                <a:cs typeface="Lucida Sans Unicode"/>
              </a:rPr>
              <a:t> </a:t>
            </a:r>
            <a:r>
              <a:rPr lang="en-US" sz="3200" b="0" cap="none" dirty="0">
                <a:latin typeface="Lucida Sans Unicode"/>
                <a:cs typeface="Lucida Sans Unicode"/>
              </a:rPr>
              <a:t>Stores</a:t>
            </a:r>
            <a:r>
              <a:rPr lang="en-US" sz="3200" b="0" cap="none" spc="-95" dirty="0">
                <a:latin typeface="Lucida Sans Unicode"/>
                <a:cs typeface="Lucida Sans Unicode"/>
              </a:rPr>
              <a:t> </a:t>
            </a:r>
            <a:r>
              <a:rPr lang="en-US" sz="3200" b="0" cap="none" spc="135" dirty="0">
                <a:latin typeface="Lucida Sans Unicode"/>
                <a:cs typeface="Lucida Sans Unicode"/>
              </a:rPr>
              <a:t>Account</a:t>
            </a:r>
            <a:r>
              <a:rPr lang="en-US" sz="3200" b="0" cap="none" spc="-95" dirty="0">
                <a:latin typeface="Lucida Sans Unicode"/>
                <a:cs typeface="Lucida Sans Unicode"/>
              </a:rPr>
              <a:t> </a:t>
            </a:r>
            <a:r>
              <a:rPr lang="en-US" sz="3200" b="0" cap="none" spc="-50" dirty="0">
                <a:latin typeface="Lucida Sans Unicode"/>
                <a:cs typeface="Lucida Sans Unicode"/>
              </a:rPr>
              <a:t>For</a:t>
            </a:r>
            <a:r>
              <a:rPr lang="en-US" sz="3200" b="0" cap="none" spc="-95" dirty="0">
                <a:latin typeface="Lucida Sans Unicode"/>
                <a:cs typeface="Lucida Sans Unicode"/>
              </a:rPr>
              <a:t> </a:t>
            </a:r>
            <a:r>
              <a:rPr lang="en-US" sz="3200" b="0" cap="none" spc="60" dirty="0">
                <a:latin typeface="Lucida Sans Unicode"/>
                <a:cs typeface="Lucida Sans Unicode"/>
              </a:rPr>
              <a:t>The</a:t>
            </a:r>
            <a:r>
              <a:rPr lang="en-US" sz="3200" b="0" cap="none" spc="-100" dirty="0">
                <a:latin typeface="Lucida Sans Unicode"/>
                <a:cs typeface="Lucida Sans Unicode"/>
              </a:rPr>
              <a:t> </a:t>
            </a:r>
            <a:r>
              <a:rPr lang="en-US" sz="3200" b="0" cap="none" dirty="0">
                <a:latin typeface="Lucida Sans Unicode"/>
                <a:cs typeface="Lucida Sans Unicode"/>
              </a:rPr>
              <a:t>Majority</a:t>
            </a:r>
            <a:r>
              <a:rPr lang="en-US" sz="3200" b="0" cap="none" spc="-95" dirty="0">
                <a:latin typeface="Lucida Sans Unicode"/>
                <a:cs typeface="Lucida Sans Unicode"/>
              </a:rPr>
              <a:t> </a:t>
            </a:r>
            <a:r>
              <a:rPr lang="en-US" sz="3200" b="0" cap="none" dirty="0">
                <a:latin typeface="Lucida Sans Unicode"/>
                <a:cs typeface="Lucida Sans Unicode"/>
              </a:rPr>
              <a:t>Of</a:t>
            </a:r>
            <a:r>
              <a:rPr lang="en-US" sz="3200" b="0" cap="none" spc="-95" dirty="0">
                <a:latin typeface="Lucida Sans Unicode"/>
                <a:cs typeface="Lucida Sans Unicode"/>
              </a:rPr>
              <a:t> </a:t>
            </a:r>
            <a:r>
              <a:rPr lang="en-US" sz="3200" b="0" cap="none" spc="55" dirty="0">
                <a:latin typeface="Lucida Sans Unicode"/>
                <a:cs typeface="Lucida Sans Unicode"/>
              </a:rPr>
              <a:t>Fraud</a:t>
            </a:r>
            <a:r>
              <a:rPr lang="en-US" sz="3200" b="0" cap="none" spc="-95" dirty="0">
                <a:latin typeface="Lucida Sans Unicode"/>
                <a:cs typeface="Lucida Sans Unicode"/>
              </a:rPr>
              <a:t> </a:t>
            </a:r>
            <a:r>
              <a:rPr lang="en-US" sz="3200" b="0" cap="none" spc="65" dirty="0">
                <a:latin typeface="Lucida Sans Unicode"/>
                <a:cs typeface="Lucida Sans Unicode"/>
              </a:rPr>
              <a:t>Transactions</a:t>
            </a:r>
            <a:r>
              <a:rPr lang="en-US" sz="3200" b="0" cap="none" spc="-95" dirty="0">
                <a:latin typeface="Lucida Sans Unicode"/>
                <a:cs typeface="Lucida Sans Unicode"/>
              </a:rPr>
              <a:t> </a:t>
            </a:r>
            <a:r>
              <a:rPr lang="en-US" sz="3200" b="0" cap="none" spc="-340" dirty="0">
                <a:latin typeface="Lucida Sans Unicode"/>
                <a:cs typeface="Lucida Sans Unicode"/>
              </a:rPr>
              <a:t>—</a:t>
            </a:r>
            <a:r>
              <a:rPr lang="en-US" sz="3200" b="0" cap="none" spc="-100" dirty="0">
                <a:latin typeface="Lucida Sans Unicode"/>
                <a:cs typeface="Lucida Sans Unicode"/>
              </a:rPr>
              <a:t> </a:t>
            </a:r>
            <a:r>
              <a:rPr lang="en-US" sz="3200" b="0" cap="none" spc="50" dirty="0">
                <a:latin typeface="Lucida Sans Unicode"/>
                <a:cs typeface="Lucida Sans Unicode"/>
              </a:rPr>
              <a:t>Over</a:t>
            </a:r>
            <a:r>
              <a:rPr lang="en-US" sz="3200" b="0" cap="none" spc="-95" dirty="0">
                <a:latin typeface="Lucida Sans Unicode"/>
                <a:cs typeface="Lucida Sans Unicode"/>
              </a:rPr>
              <a:t> </a:t>
            </a:r>
            <a:r>
              <a:rPr lang="en-US" sz="3200" b="0" cap="none" spc="70" dirty="0">
                <a:latin typeface="Lucida Sans Unicode"/>
                <a:cs typeface="Lucida Sans Unicode"/>
              </a:rPr>
              <a:t>46%</a:t>
            </a:r>
            <a:r>
              <a:rPr lang="en-US" sz="3200" b="0" cap="none" spc="-95" dirty="0">
                <a:latin typeface="Lucida Sans Unicode"/>
                <a:cs typeface="Lucida Sans Unicode"/>
              </a:rPr>
              <a:t> </a:t>
            </a:r>
            <a:r>
              <a:rPr lang="en-US" sz="3200" b="0" cap="none" dirty="0">
                <a:latin typeface="Lucida Sans Unicode"/>
                <a:cs typeface="Lucida Sans Unicode"/>
              </a:rPr>
              <a:t>Of</a:t>
            </a:r>
            <a:r>
              <a:rPr lang="en-US" sz="3200" b="0" cap="none" spc="-95" dirty="0">
                <a:latin typeface="Lucida Sans Unicode"/>
                <a:cs typeface="Lucida Sans Unicode"/>
              </a:rPr>
              <a:t> </a:t>
            </a:r>
            <a:r>
              <a:rPr lang="en-US" sz="3200" b="0" cap="none" dirty="0">
                <a:latin typeface="Lucida Sans Unicode"/>
                <a:cs typeface="Lucida Sans Unicode"/>
              </a:rPr>
              <a:t>Total</a:t>
            </a:r>
            <a:r>
              <a:rPr lang="en-US" sz="3200" b="0" cap="none" spc="-100" dirty="0">
                <a:latin typeface="Lucida Sans Unicode"/>
                <a:cs typeface="Lucida Sans Unicode"/>
              </a:rPr>
              <a:t> </a:t>
            </a:r>
            <a:r>
              <a:rPr lang="en-US" sz="3200" b="0" cap="none" spc="180" dirty="0">
                <a:latin typeface="Lucida Sans Unicode"/>
                <a:cs typeface="Lucida Sans Unicode"/>
              </a:rPr>
              <a:t>Cases)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8BEAE2-C1C6-4677-A0EF-4C89EEB4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4" y="264163"/>
            <a:ext cx="18283428" cy="9797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screenshot of a data analysis&#10;&#10;AI-generated content may be incorrect.">
            <a:extLst>
              <a:ext uri="{FF2B5EF4-FFF2-40B4-BE49-F238E27FC236}">
                <a16:creationId xmlns:a16="http://schemas.microsoft.com/office/drawing/2014/main" id="{B61A8F02-14B3-A429-D9BB-3B0EAB864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81" y="1229364"/>
            <a:ext cx="14303187" cy="78667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8BEAE2-C1C6-4677-A0EF-4C89EEB4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4" y="264163"/>
            <a:ext cx="18283428" cy="9797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DA6077-AFD2-3AD8-0B4E-EE62BAC2A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690" y="1229364"/>
            <a:ext cx="14110768" cy="78667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8BEAE2-C1C6-4677-A0EF-4C89EEB4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4" y="264163"/>
            <a:ext cx="18283428" cy="97971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502B0D-9DB7-9873-3D67-5A9457BBE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06" y="1229364"/>
            <a:ext cx="13985336" cy="78667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64565"/>
            <a:ext cx="9956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20" dirty="0">
                <a:solidFill>
                  <a:srgbClr val="002E41"/>
                </a:solidFill>
              </a:rPr>
              <a:t>Conclusion</a:t>
            </a:r>
            <a:endParaRPr sz="72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28601" y="2627582"/>
            <a:ext cx="17373600" cy="6922536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95605" indent="-382905">
              <a:lnSpc>
                <a:spcPct val="100000"/>
              </a:lnSpc>
              <a:spcBef>
                <a:spcPts val="1465"/>
              </a:spcBef>
              <a:buAutoNum type="arabicPeriod"/>
              <a:tabLst>
                <a:tab pos="395605" algn="l"/>
              </a:tabLst>
            </a:pPr>
            <a:r>
              <a:rPr b="1" spc="185" dirty="0"/>
              <a:t>Growing</a:t>
            </a:r>
            <a:r>
              <a:rPr b="1" spc="-235" dirty="0"/>
              <a:t> </a:t>
            </a:r>
            <a:r>
              <a:rPr b="1" spc="290" dirty="0"/>
              <a:t>and</a:t>
            </a:r>
            <a:r>
              <a:rPr b="1" spc="-229" dirty="0"/>
              <a:t> </a:t>
            </a:r>
            <a:r>
              <a:rPr b="1" spc="204" dirty="0"/>
              <a:t>Valuable</a:t>
            </a:r>
            <a:r>
              <a:rPr b="1" spc="-229" dirty="0"/>
              <a:t> </a:t>
            </a:r>
            <a:r>
              <a:rPr b="1" spc="220" dirty="0"/>
              <a:t>Customer</a:t>
            </a:r>
            <a:r>
              <a:rPr b="1" spc="-229" dirty="0"/>
              <a:t> </a:t>
            </a:r>
            <a:r>
              <a:rPr b="1" spc="229" dirty="0"/>
              <a:t>Base</a:t>
            </a:r>
            <a:endParaRPr lang="en-US" b="1" spc="229" dirty="0"/>
          </a:p>
          <a:p>
            <a:pPr marL="12700" indent="0">
              <a:lnSpc>
                <a:spcPct val="100000"/>
              </a:lnSpc>
              <a:spcBef>
                <a:spcPts val="1465"/>
              </a:spcBef>
              <a:buNone/>
              <a:tabLst>
                <a:tab pos="395605" algn="l"/>
              </a:tabLst>
            </a:pPr>
            <a:r>
              <a:rPr sz="2800" b="0" dirty="0">
                <a:latin typeface="Lucida Sans Unicode"/>
                <a:cs typeface="Lucida Sans Unicode"/>
              </a:rPr>
              <a:t>Most</a:t>
            </a:r>
            <a:r>
              <a:rPr sz="2800" b="0" spc="190" dirty="0">
                <a:latin typeface="Lucida Sans Unicode"/>
                <a:cs typeface="Lucida Sans Unicode"/>
              </a:rPr>
              <a:t> </a:t>
            </a:r>
            <a:r>
              <a:rPr sz="2800" b="0" spc="70" dirty="0">
                <a:latin typeface="Lucida Sans Unicode"/>
                <a:cs typeface="Lucida Sans Unicode"/>
              </a:rPr>
              <a:t>customers</a:t>
            </a:r>
            <a:r>
              <a:rPr sz="2800" b="0" spc="190" dirty="0">
                <a:latin typeface="Lucida Sans Unicode"/>
                <a:cs typeface="Lucida Sans Unicode"/>
              </a:rPr>
              <a:t> </a:t>
            </a:r>
            <a:r>
              <a:rPr sz="2800" b="0" spc="125" dirty="0">
                <a:latin typeface="Lucida Sans Unicode"/>
                <a:cs typeface="Lucida Sans Unicode"/>
              </a:rPr>
              <a:t>are</a:t>
            </a:r>
            <a:r>
              <a:rPr sz="2800" b="0" spc="190" dirty="0">
                <a:latin typeface="Lucida Sans Unicode"/>
                <a:cs typeface="Lucida Sans Unicode"/>
              </a:rPr>
              <a:t> </a:t>
            </a:r>
            <a:r>
              <a:rPr sz="2800" b="0" spc="114" dirty="0">
                <a:latin typeface="Lucida Sans Unicode"/>
                <a:cs typeface="Lucida Sans Unicode"/>
              </a:rPr>
              <a:t>active</a:t>
            </a:r>
            <a:r>
              <a:rPr sz="2800" b="0" spc="190" dirty="0">
                <a:latin typeface="Lucida Sans Unicode"/>
                <a:cs typeface="Lucida Sans Unicode"/>
              </a:rPr>
              <a:t> </a:t>
            </a:r>
            <a:r>
              <a:rPr sz="2800" b="0" spc="165" dirty="0">
                <a:latin typeface="Lucida Sans Unicode"/>
                <a:cs typeface="Lucida Sans Unicode"/>
              </a:rPr>
              <a:t>and</a:t>
            </a:r>
            <a:r>
              <a:rPr sz="2800" b="0" spc="190" dirty="0">
                <a:latin typeface="Lucida Sans Unicode"/>
                <a:cs typeface="Lucida Sans Unicode"/>
              </a:rPr>
              <a:t> </a:t>
            </a:r>
            <a:r>
              <a:rPr sz="2800" b="0" spc="65" dirty="0">
                <a:latin typeface="Lucida Sans Unicode"/>
                <a:cs typeface="Lucida Sans Unicode"/>
              </a:rPr>
              <a:t>spending</a:t>
            </a:r>
            <a:r>
              <a:rPr sz="2800" b="0" spc="190" dirty="0">
                <a:latin typeface="Lucida Sans Unicode"/>
                <a:cs typeface="Lucida Sans Unicode"/>
              </a:rPr>
              <a:t> </a:t>
            </a:r>
            <a:r>
              <a:rPr sz="2800" b="0" spc="90" dirty="0">
                <a:latin typeface="Lucida Sans Unicode"/>
                <a:cs typeface="Lucida Sans Unicode"/>
              </a:rPr>
              <a:t>more</a:t>
            </a:r>
            <a:r>
              <a:rPr sz="2800" b="0" spc="190" dirty="0">
                <a:latin typeface="Lucida Sans Unicode"/>
                <a:cs typeface="Lucida Sans Unicode"/>
              </a:rPr>
              <a:t> </a:t>
            </a:r>
            <a:r>
              <a:rPr sz="2800" b="0" spc="50" dirty="0">
                <a:latin typeface="Lucida Sans Unicode"/>
                <a:cs typeface="Lucida Sans Unicode"/>
              </a:rPr>
              <a:t>over</a:t>
            </a:r>
            <a:r>
              <a:rPr sz="2800" b="0" spc="195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time.</a:t>
            </a:r>
            <a:r>
              <a:rPr sz="2800" b="0" spc="190" dirty="0">
                <a:latin typeface="Lucida Sans Unicode"/>
                <a:cs typeface="Lucida Sans Unicode"/>
              </a:rPr>
              <a:t> </a:t>
            </a:r>
            <a:endParaRPr lang="ar-EG" sz="2800" b="0" spc="190" dirty="0">
              <a:latin typeface="Lucida Sans Unicode"/>
              <a:cs typeface="Lucida Sans Unicode"/>
            </a:endParaRPr>
          </a:p>
          <a:p>
            <a:pPr marL="12700" indent="0">
              <a:lnSpc>
                <a:spcPct val="100000"/>
              </a:lnSpc>
              <a:spcBef>
                <a:spcPts val="1465"/>
              </a:spcBef>
              <a:buNone/>
              <a:tabLst>
                <a:tab pos="395605" algn="l"/>
              </a:tabLst>
            </a:pPr>
            <a:r>
              <a:rPr sz="2800" b="0" dirty="0">
                <a:latin typeface="Lucida Sans Unicode"/>
                <a:cs typeface="Lucida Sans Unicode"/>
              </a:rPr>
              <a:t>The</a:t>
            </a:r>
            <a:r>
              <a:rPr sz="2800" b="0" spc="190" dirty="0">
                <a:latin typeface="Lucida Sans Unicode"/>
                <a:cs typeface="Lucida Sans Unicode"/>
              </a:rPr>
              <a:t> </a:t>
            </a:r>
            <a:r>
              <a:rPr sz="2800" b="0" spc="70" dirty="0">
                <a:latin typeface="Lucida Sans Unicode"/>
                <a:cs typeface="Lucida Sans Unicode"/>
              </a:rPr>
              <a:t>most</a:t>
            </a:r>
            <a:r>
              <a:rPr sz="2800" b="0" spc="190" dirty="0">
                <a:latin typeface="Lucida Sans Unicode"/>
                <a:cs typeface="Lucida Sans Unicode"/>
              </a:rPr>
              <a:t> </a:t>
            </a:r>
            <a:r>
              <a:rPr sz="2800" b="0" spc="105" dirty="0">
                <a:latin typeface="Lucida Sans Unicode"/>
                <a:cs typeface="Lucida Sans Unicode"/>
              </a:rPr>
              <a:t>valuable</a:t>
            </a:r>
            <a:r>
              <a:rPr sz="2800" b="0" spc="190" dirty="0">
                <a:latin typeface="Lucida Sans Unicode"/>
                <a:cs typeface="Lucida Sans Unicode"/>
              </a:rPr>
              <a:t> </a:t>
            </a:r>
            <a:r>
              <a:rPr sz="2800" b="0" spc="210" dirty="0">
                <a:latin typeface="Lucida Sans Unicode"/>
                <a:cs typeface="Lucida Sans Unicode"/>
              </a:rPr>
              <a:t>age</a:t>
            </a:r>
            <a:r>
              <a:rPr sz="2800" b="0" spc="190" dirty="0">
                <a:latin typeface="Lucida Sans Unicode"/>
                <a:cs typeface="Lucida Sans Unicode"/>
              </a:rPr>
              <a:t> </a:t>
            </a:r>
            <a:r>
              <a:rPr sz="2800" b="0" spc="-10" dirty="0">
                <a:latin typeface="Lucida Sans Unicode"/>
                <a:cs typeface="Lucida Sans Unicode"/>
              </a:rPr>
              <a:t>groups </a:t>
            </a:r>
            <a:r>
              <a:rPr sz="2800" b="0" spc="130" dirty="0">
                <a:latin typeface="Lucida Sans Unicode"/>
                <a:cs typeface="Lucida Sans Unicode"/>
              </a:rPr>
              <a:t>are</a:t>
            </a:r>
            <a:r>
              <a:rPr sz="2800" b="0" spc="-125" dirty="0">
                <a:latin typeface="Lucida Sans Unicode"/>
                <a:cs typeface="Lucida Sans Unicode"/>
              </a:rPr>
              <a:t> </a:t>
            </a:r>
            <a:r>
              <a:rPr sz="2800" b="0" spc="75" dirty="0">
                <a:latin typeface="Lucida Sans Unicode"/>
                <a:cs typeface="Lucida Sans Unicode"/>
              </a:rPr>
              <a:t>45–54</a:t>
            </a:r>
            <a:r>
              <a:rPr sz="2800" b="0" spc="-120" dirty="0">
                <a:latin typeface="Lucida Sans Unicode"/>
                <a:cs typeface="Lucida Sans Unicode"/>
              </a:rPr>
              <a:t> </a:t>
            </a:r>
            <a:r>
              <a:rPr sz="2800" b="0" spc="165" dirty="0">
                <a:latin typeface="Lucida Sans Unicode"/>
                <a:cs typeface="Lucida Sans Unicode"/>
              </a:rPr>
              <a:t>and</a:t>
            </a:r>
            <a:r>
              <a:rPr sz="2800" b="0" spc="-120" dirty="0">
                <a:latin typeface="Lucida Sans Unicode"/>
                <a:cs typeface="Lucida Sans Unicode"/>
              </a:rPr>
              <a:t> </a:t>
            </a:r>
            <a:r>
              <a:rPr sz="2800" b="0" spc="-185" dirty="0">
                <a:latin typeface="Lucida Sans Unicode"/>
                <a:cs typeface="Lucida Sans Unicode"/>
              </a:rPr>
              <a:t>65+,</a:t>
            </a:r>
            <a:r>
              <a:rPr sz="2800" b="0" spc="-120" dirty="0">
                <a:latin typeface="Lucida Sans Unicode"/>
                <a:cs typeface="Lucida Sans Unicode"/>
              </a:rPr>
              <a:t> </a:t>
            </a:r>
            <a:r>
              <a:rPr sz="2800" b="0" spc="70" dirty="0">
                <a:latin typeface="Lucida Sans Unicode"/>
                <a:cs typeface="Lucida Sans Unicode"/>
              </a:rPr>
              <a:t>who</a:t>
            </a:r>
            <a:r>
              <a:rPr sz="2800" b="0" spc="-120" dirty="0">
                <a:latin typeface="Lucida Sans Unicode"/>
                <a:cs typeface="Lucida Sans Unicode"/>
              </a:rPr>
              <a:t> </a:t>
            </a:r>
            <a:r>
              <a:rPr sz="2800" b="0" spc="45" dirty="0">
                <a:latin typeface="Lucida Sans Unicode"/>
                <a:cs typeface="Lucida Sans Unicode"/>
              </a:rPr>
              <a:t>together</a:t>
            </a:r>
            <a:r>
              <a:rPr sz="2800" b="0" spc="-12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drive</a:t>
            </a:r>
            <a:r>
              <a:rPr sz="2800" b="0" spc="-120" dirty="0">
                <a:latin typeface="Lucida Sans Unicode"/>
                <a:cs typeface="Lucida Sans Unicode"/>
              </a:rPr>
              <a:t> </a:t>
            </a:r>
            <a:r>
              <a:rPr sz="2800" b="0" spc="60" dirty="0">
                <a:latin typeface="Lucida Sans Unicode"/>
                <a:cs typeface="Lucida Sans Unicode"/>
              </a:rPr>
              <a:t>the</a:t>
            </a:r>
            <a:r>
              <a:rPr sz="2800" b="0" spc="-120" dirty="0">
                <a:latin typeface="Lucida Sans Unicode"/>
                <a:cs typeface="Lucida Sans Unicode"/>
              </a:rPr>
              <a:t> </a:t>
            </a:r>
            <a:r>
              <a:rPr sz="2800" b="0" spc="55" dirty="0">
                <a:latin typeface="Lucida Sans Unicode"/>
                <a:cs typeface="Lucida Sans Unicode"/>
              </a:rPr>
              <a:t>largest</a:t>
            </a:r>
            <a:r>
              <a:rPr sz="2800" b="0" spc="-120" dirty="0">
                <a:latin typeface="Lucida Sans Unicode"/>
                <a:cs typeface="Lucida Sans Unicode"/>
              </a:rPr>
              <a:t> </a:t>
            </a:r>
            <a:r>
              <a:rPr sz="2800" b="0" spc="90" dirty="0">
                <a:latin typeface="Lucida Sans Unicode"/>
                <a:cs typeface="Lucida Sans Unicode"/>
              </a:rPr>
              <a:t>share</a:t>
            </a:r>
            <a:r>
              <a:rPr sz="2800" b="0" spc="-12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of</a:t>
            </a:r>
            <a:r>
              <a:rPr sz="2800" b="0" spc="-120" dirty="0">
                <a:latin typeface="Lucida Sans Unicode"/>
                <a:cs typeface="Lucida Sans Unicode"/>
              </a:rPr>
              <a:t> </a:t>
            </a:r>
            <a:r>
              <a:rPr sz="2800" b="0" spc="70" dirty="0">
                <a:latin typeface="Lucida Sans Unicode"/>
                <a:cs typeface="Lucida Sans Unicode"/>
              </a:rPr>
              <a:t>transaction</a:t>
            </a:r>
            <a:r>
              <a:rPr sz="2800" b="0" spc="-120" dirty="0">
                <a:latin typeface="Lucida Sans Unicode"/>
                <a:cs typeface="Lucida Sans Unicode"/>
              </a:rPr>
              <a:t> </a:t>
            </a:r>
            <a:r>
              <a:rPr sz="2800" b="0" spc="-10" dirty="0">
                <a:latin typeface="Lucida Sans Unicode"/>
                <a:cs typeface="Lucida Sans Unicode"/>
              </a:rPr>
              <a:t>value.</a:t>
            </a:r>
          </a:p>
          <a:p>
            <a:pPr marL="464820" indent="-452120">
              <a:lnSpc>
                <a:spcPct val="100000"/>
              </a:lnSpc>
              <a:spcBef>
                <a:spcPts val="3760"/>
              </a:spcBef>
              <a:buAutoNum type="arabicPeriod" startAt="2"/>
              <a:tabLst>
                <a:tab pos="464820" algn="l"/>
              </a:tabLst>
            </a:pPr>
            <a:r>
              <a:rPr b="1" spc="135" dirty="0"/>
              <a:t>Solid</a:t>
            </a:r>
            <a:r>
              <a:rPr b="1" spc="-240" dirty="0"/>
              <a:t> </a:t>
            </a:r>
            <a:r>
              <a:rPr b="1" spc="120" dirty="0"/>
              <a:t>Credit</a:t>
            </a:r>
            <a:r>
              <a:rPr b="1" spc="-240" dirty="0"/>
              <a:t> </a:t>
            </a:r>
            <a:r>
              <a:rPr b="1" spc="140" dirty="0"/>
              <a:t>Health</a:t>
            </a:r>
            <a:r>
              <a:rPr b="1" spc="-240" dirty="0"/>
              <a:t> </a:t>
            </a:r>
            <a:r>
              <a:rPr b="1" spc="165" dirty="0"/>
              <a:t>but</a:t>
            </a:r>
            <a:r>
              <a:rPr b="1" spc="-240" dirty="0"/>
              <a:t> </a:t>
            </a:r>
            <a:r>
              <a:rPr b="1" spc="200" dirty="0"/>
              <a:t>High</a:t>
            </a:r>
            <a:r>
              <a:rPr b="1" spc="-240" dirty="0"/>
              <a:t> </a:t>
            </a:r>
            <a:r>
              <a:rPr b="1" spc="145" dirty="0"/>
              <a:t>Debt</a:t>
            </a:r>
            <a:r>
              <a:rPr b="1" spc="-240" dirty="0"/>
              <a:t> </a:t>
            </a:r>
            <a:r>
              <a:rPr b="1" spc="155" dirty="0"/>
              <a:t>Concentration</a:t>
            </a:r>
          </a:p>
          <a:p>
            <a:pPr marL="0" marR="5080" indent="0">
              <a:lnSpc>
                <a:spcPct val="116100"/>
              </a:lnSpc>
              <a:spcBef>
                <a:spcPts val="825"/>
              </a:spcBef>
              <a:buNone/>
            </a:pPr>
            <a:r>
              <a:rPr sz="2800" b="0" spc="70" dirty="0">
                <a:latin typeface="Lucida Sans Unicode"/>
                <a:cs typeface="Lucida Sans Unicode"/>
              </a:rPr>
              <a:t>Customers</a:t>
            </a:r>
            <a:r>
              <a:rPr sz="2800" b="0" spc="60" dirty="0">
                <a:latin typeface="Lucida Sans Unicode"/>
                <a:cs typeface="Lucida Sans Unicode"/>
              </a:rPr>
              <a:t> generally </a:t>
            </a:r>
            <a:r>
              <a:rPr sz="2800" b="0" spc="165" dirty="0">
                <a:latin typeface="Lucida Sans Unicode"/>
                <a:cs typeface="Lucida Sans Unicode"/>
              </a:rPr>
              <a:t>have</a:t>
            </a:r>
            <a:r>
              <a:rPr sz="2800" b="0" spc="60" dirty="0">
                <a:latin typeface="Lucida Sans Unicode"/>
                <a:cs typeface="Lucida Sans Unicode"/>
              </a:rPr>
              <a:t> </a:t>
            </a:r>
            <a:r>
              <a:rPr sz="2800" b="0" spc="85" dirty="0">
                <a:latin typeface="Lucida Sans Unicode"/>
                <a:cs typeface="Lucida Sans Unicode"/>
              </a:rPr>
              <a:t>good</a:t>
            </a:r>
            <a:r>
              <a:rPr sz="2800" b="0" spc="6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credit</a:t>
            </a:r>
            <a:r>
              <a:rPr sz="2800" b="0" spc="6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scores,</a:t>
            </a:r>
            <a:r>
              <a:rPr sz="2800" b="0" spc="6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but</a:t>
            </a:r>
            <a:r>
              <a:rPr sz="2800" b="0" spc="60" dirty="0">
                <a:latin typeface="Lucida Sans Unicode"/>
                <a:cs typeface="Lucida Sans Unicode"/>
              </a:rPr>
              <a:t> </a:t>
            </a:r>
            <a:r>
              <a:rPr sz="2800" b="0" spc="90" dirty="0">
                <a:latin typeface="Lucida Sans Unicode"/>
                <a:cs typeface="Lucida Sans Unicode"/>
              </a:rPr>
              <a:t>debt</a:t>
            </a:r>
            <a:r>
              <a:rPr sz="2800" b="0" spc="6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is</a:t>
            </a:r>
            <a:r>
              <a:rPr sz="2800" b="0" spc="60" dirty="0">
                <a:latin typeface="Lucida Sans Unicode"/>
                <a:cs typeface="Lucida Sans Unicode"/>
              </a:rPr>
              <a:t> </a:t>
            </a:r>
            <a:r>
              <a:rPr sz="2800" b="0" spc="70" dirty="0">
                <a:latin typeface="Lucida Sans Unicode"/>
                <a:cs typeface="Lucida Sans Unicode"/>
              </a:rPr>
              <a:t>heavily</a:t>
            </a:r>
            <a:r>
              <a:rPr sz="2800" b="0" spc="60" dirty="0">
                <a:latin typeface="Lucida Sans Unicode"/>
                <a:cs typeface="Lucida Sans Unicode"/>
              </a:rPr>
              <a:t> </a:t>
            </a:r>
            <a:r>
              <a:rPr sz="2800" b="0" spc="100" dirty="0">
                <a:latin typeface="Lucida Sans Unicode"/>
                <a:cs typeface="Lucida Sans Unicode"/>
              </a:rPr>
              <a:t>concentrated</a:t>
            </a:r>
            <a:r>
              <a:rPr sz="2800" b="0" spc="6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in</a:t>
            </a:r>
            <a:r>
              <a:rPr sz="2800" b="0" spc="60" dirty="0">
                <a:latin typeface="Lucida Sans Unicode"/>
                <a:cs typeface="Lucida Sans Unicode"/>
              </a:rPr>
              <a:t> </a:t>
            </a:r>
            <a:r>
              <a:rPr sz="2800" b="0" spc="-10" dirty="0">
                <a:latin typeface="Lucida Sans Unicode"/>
                <a:cs typeface="Lucida Sans Unicode"/>
              </a:rPr>
              <a:t>middle- </a:t>
            </a:r>
            <a:r>
              <a:rPr sz="2800" b="0" spc="105" dirty="0">
                <a:latin typeface="Lucida Sans Unicode"/>
                <a:cs typeface="Lucida Sans Unicode"/>
              </a:rPr>
              <a:t>income</a:t>
            </a:r>
            <a:r>
              <a:rPr sz="2800" b="0" spc="-70" dirty="0">
                <a:latin typeface="Lucida Sans Unicode"/>
                <a:cs typeface="Lucida Sans Unicode"/>
              </a:rPr>
              <a:t> </a:t>
            </a:r>
            <a:r>
              <a:rPr sz="2800" b="0" spc="50" dirty="0">
                <a:latin typeface="Lucida Sans Unicode"/>
                <a:cs typeface="Lucida Sans Unicode"/>
              </a:rPr>
              <a:t>segments,</a:t>
            </a:r>
            <a:r>
              <a:rPr sz="2800" b="0" spc="-65" dirty="0">
                <a:latin typeface="Lucida Sans Unicode"/>
                <a:cs typeface="Lucida Sans Unicode"/>
              </a:rPr>
              <a:t> </a:t>
            </a:r>
            <a:r>
              <a:rPr sz="2800" b="0" spc="50" dirty="0">
                <a:latin typeface="Lucida Sans Unicode"/>
                <a:cs typeface="Lucida Sans Unicode"/>
              </a:rPr>
              <a:t>indicating</a:t>
            </a:r>
            <a:r>
              <a:rPr sz="2800" b="0" spc="-65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both</a:t>
            </a:r>
            <a:r>
              <a:rPr sz="2800" b="0" spc="-65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opportunity</a:t>
            </a:r>
            <a:r>
              <a:rPr sz="2800" b="0" spc="-65" dirty="0">
                <a:latin typeface="Lucida Sans Unicode"/>
                <a:cs typeface="Lucida Sans Unicode"/>
              </a:rPr>
              <a:t> </a:t>
            </a:r>
            <a:r>
              <a:rPr sz="2800" b="0" spc="165" dirty="0">
                <a:latin typeface="Lucida Sans Unicode"/>
                <a:cs typeface="Lucida Sans Unicode"/>
              </a:rPr>
              <a:t>and</a:t>
            </a:r>
            <a:r>
              <a:rPr sz="2800" b="0" spc="-65" dirty="0">
                <a:latin typeface="Lucida Sans Unicode"/>
                <a:cs typeface="Lucida Sans Unicode"/>
              </a:rPr>
              <a:t> </a:t>
            </a:r>
            <a:r>
              <a:rPr sz="2800" b="0" spc="-10" dirty="0">
                <a:latin typeface="Lucida Sans Unicode"/>
                <a:cs typeface="Lucida Sans Unicode"/>
              </a:rPr>
              <a:t>risk.</a:t>
            </a:r>
          </a:p>
          <a:p>
            <a:pPr marL="476884" indent="-464184">
              <a:lnSpc>
                <a:spcPct val="100000"/>
              </a:lnSpc>
              <a:spcBef>
                <a:spcPts val="3765"/>
              </a:spcBef>
              <a:buAutoNum type="arabicPeriod" startAt="3"/>
              <a:tabLst>
                <a:tab pos="476884" algn="l"/>
              </a:tabLst>
            </a:pPr>
            <a:r>
              <a:rPr b="1" spc="260" dirty="0"/>
              <a:t>Card</a:t>
            </a:r>
            <a:r>
              <a:rPr b="1" spc="-240" dirty="0"/>
              <a:t> </a:t>
            </a:r>
            <a:r>
              <a:rPr b="1" spc="65" dirty="0"/>
              <a:t>Portfolio</a:t>
            </a:r>
            <a:r>
              <a:rPr b="1" spc="-240" dirty="0"/>
              <a:t> </a:t>
            </a:r>
            <a:r>
              <a:rPr b="1" spc="105" dirty="0"/>
              <a:t>with</a:t>
            </a:r>
            <a:r>
              <a:rPr b="1" spc="-240" dirty="0"/>
              <a:t> </a:t>
            </a:r>
            <a:r>
              <a:rPr b="1" spc="185" dirty="0"/>
              <a:t>Strong</a:t>
            </a:r>
            <a:r>
              <a:rPr b="1" spc="-235" dirty="0"/>
              <a:t> </a:t>
            </a:r>
            <a:r>
              <a:rPr b="1" spc="105" dirty="0"/>
              <a:t>Limits</a:t>
            </a:r>
            <a:r>
              <a:rPr b="1" spc="-240" dirty="0"/>
              <a:t> </a:t>
            </a:r>
            <a:r>
              <a:rPr b="1" spc="254" dirty="0"/>
              <a:t>&amp;</a:t>
            </a:r>
            <a:r>
              <a:rPr b="1" spc="-240" dirty="0"/>
              <a:t> </a:t>
            </a:r>
            <a:r>
              <a:rPr b="1" spc="200" dirty="0"/>
              <a:t>High</a:t>
            </a:r>
            <a:r>
              <a:rPr b="1" spc="-235" dirty="0"/>
              <a:t> </a:t>
            </a:r>
            <a:r>
              <a:rPr b="1" spc="215" dirty="0"/>
              <a:t>Chip</a:t>
            </a:r>
            <a:r>
              <a:rPr b="1" spc="-240" dirty="0"/>
              <a:t> </a:t>
            </a:r>
            <a:r>
              <a:rPr b="1" spc="160" dirty="0"/>
              <a:t>Adoption</a:t>
            </a:r>
          </a:p>
          <a:p>
            <a:pPr marL="12700" marR="5080">
              <a:lnSpc>
                <a:spcPct val="116100"/>
              </a:lnSpc>
              <a:spcBef>
                <a:spcPts val="825"/>
              </a:spcBef>
              <a:tabLst>
                <a:tab pos="1040130" algn="l"/>
                <a:tab pos="2233295" algn="l"/>
                <a:tab pos="3006090" algn="l"/>
                <a:tab pos="5699125" algn="l"/>
                <a:tab pos="6927850" algn="l"/>
                <a:tab pos="8766810" algn="l"/>
                <a:tab pos="10419080" algn="l"/>
                <a:tab pos="11683365" algn="l"/>
                <a:tab pos="12805410" algn="l"/>
                <a:tab pos="13578205" algn="l"/>
                <a:tab pos="15159990" algn="l"/>
              </a:tabLst>
            </a:pPr>
            <a:r>
              <a:rPr sz="2800" b="0" spc="-20" dirty="0">
                <a:latin typeface="Lucida Sans Unicode"/>
                <a:cs typeface="Lucida Sans Unicode"/>
              </a:rPr>
              <a:t>Most</a:t>
            </a:r>
            <a:r>
              <a:rPr lang="en-US" sz="2800" spc="-20" dirty="0">
                <a:latin typeface="Lucida Sans Unicode"/>
                <a:cs typeface="Lucida Sans Unicode"/>
              </a:rPr>
              <a:t> </a:t>
            </a:r>
            <a:r>
              <a:rPr sz="2800" b="0" spc="110" dirty="0">
                <a:latin typeface="Lucida Sans Unicode"/>
                <a:cs typeface="Lucida Sans Unicode"/>
              </a:rPr>
              <a:t>cards</a:t>
            </a:r>
            <a:r>
              <a:rPr lang="en-US" sz="2800" spc="110" dirty="0">
                <a:latin typeface="Lucida Sans Unicode"/>
                <a:cs typeface="Lucida Sans Unicode"/>
              </a:rPr>
              <a:t> </a:t>
            </a:r>
            <a:r>
              <a:rPr sz="2800" b="0" spc="105" dirty="0">
                <a:latin typeface="Lucida Sans Unicode"/>
                <a:cs typeface="Lucida Sans Unicode"/>
              </a:rPr>
              <a:t>are</a:t>
            </a:r>
            <a:r>
              <a:rPr lang="en-US" sz="2800" spc="105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chip-</a:t>
            </a:r>
            <a:r>
              <a:rPr sz="2800" b="0" spc="50" dirty="0">
                <a:latin typeface="Lucida Sans Unicode"/>
                <a:cs typeface="Lucida Sans Unicode"/>
              </a:rPr>
              <a:t>enabled,</a:t>
            </a:r>
            <a:r>
              <a:rPr lang="ar-EG" sz="2800" b="0" spc="50" dirty="0">
                <a:latin typeface="Lucida Sans Unicode"/>
                <a:cs typeface="Lucida Sans Unicode"/>
              </a:rPr>
              <a:t> </a:t>
            </a:r>
            <a:r>
              <a:rPr sz="2800" b="0" spc="45" dirty="0">
                <a:latin typeface="Lucida Sans Unicode"/>
                <a:cs typeface="Lucida Sans Unicode"/>
              </a:rPr>
              <a:t>which</a:t>
            </a:r>
            <a:r>
              <a:rPr lang="en-US" sz="2800" spc="45" dirty="0">
                <a:latin typeface="Lucida Sans Unicode"/>
                <a:cs typeface="Lucida Sans Unicode"/>
              </a:rPr>
              <a:t> </a:t>
            </a:r>
            <a:r>
              <a:rPr sz="2800" b="0" spc="50" dirty="0">
                <a:latin typeface="Lucida Sans Unicode"/>
                <a:cs typeface="Lucida Sans Unicode"/>
              </a:rPr>
              <a:t>improves</a:t>
            </a:r>
            <a:r>
              <a:rPr lang="en-US" sz="2800" spc="50" dirty="0">
                <a:latin typeface="Lucida Sans Unicode"/>
                <a:cs typeface="Lucida Sans Unicode"/>
              </a:rPr>
              <a:t> </a:t>
            </a:r>
            <a:r>
              <a:rPr sz="2800" b="0" spc="-10" dirty="0">
                <a:latin typeface="Lucida Sans Unicode"/>
                <a:cs typeface="Lucida Sans Unicode"/>
              </a:rPr>
              <a:t>security.</a:t>
            </a:r>
            <a:r>
              <a:rPr sz="2800" b="0" dirty="0">
                <a:latin typeface="Lucida Sans Unicode"/>
                <a:cs typeface="Lucida Sans Unicode"/>
              </a:rPr>
              <a:t>	</a:t>
            </a:r>
            <a:endParaRPr lang="ar-EG" sz="2800" b="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16100"/>
              </a:lnSpc>
              <a:spcBef>
                <a:spcPts val="825"/>
              </a:spcBef>
              <a:tabLst>
                <a:tab pos="1040130" algn="l"/>
                <a:tab pos="2233295" algn="l"/>
                <a:tab pos="3006090" algn="l"/>
                <a:tab pos="5699125" algn="l"/>
                <a:tab pos="6927850" algn="l"/>
                <a:tab pos="8766810" algn="l"/>
                <a:tab pos="10419080" algn="l"/>
                <a:tab pos="11683365" algn="l"/>
                <a:tab pos="12805410" algn="l"/>
                <a:tab pos="13578205" algn="l"/>
                <a:tab pos="15159990" algn="l"/>
              </a:tabLst>
            </a:pPr>
            <a:r>
              <a:rPr sz="2800" b="0" spc="-10" dirty="0">
                <a:latin typeface="Lucida Sans Unicode"/>
                <a:cs typeface="Lucida Sans Unicode"/>
              </a:rPr>
              <a:t>Credit</a:t>
            </a:r>
            <a:r>
              <a:rPr lang="ar-EG" sz="2800" spc="-10" dirty="0">
                <a:latin typeface="Lucida Sans Unicode"/>
                <a:cs typeface="Lucida Sans Unicode"/>
              </a:rPr>
              <a:t> </a:t>
            </a:r>
            <a:r>
              <a:rPr sz="2800" b="0" spc="-10" dirty="0">
                <a:latin typeface="Lucida Sans Unicode"/>
                <a:cs typeface="Lucida Sans Unicode"/>
              </a:rPr>
              <a:t>limit</a:t>
            </a:r>
            <a:r>
              <a:rPr lang="en-US" sz="2800" b="0" spc="-10" dirty="0">
                <a:latin typeface="Lucida Sans Unicode"/>
                <a:cs typeface="Lucida Sans Unicode"/>
              </a:rPr>
              <a:t>s</a:t>
            </a:r>
            <a:r>
              <a:rPr lang="ar-EG" sz="2800" spc="-10" dirty="0">
                <a:latin typeface="Lucida Sans Unicode"/>
                <a:cs typeface="Lucida Sans Unicode"/>
              </a:rPr>
              <a:t> </a:t>
            </a:r>
            <a:r>
              <a:rPr sz="2800" b="0" spc="100" dirty="0">
                <a:latin typeface="Lucida Sans Unicode"/>
                <a:cs typeface="Lucida Sans Unicode"/>
              </a:rPr>
              <a:t>are</a:t>
            </a:r>
            <a:r>
              <a:rPr lang="ar-EG" sz="2800" spc="100" dirty="0">
                <a:latin typeface="Lucida Sans Unicode"/>
                <a:cs typeface="Lucida Sans Unicode"/>
              </a:rPr>
              <a:t> </a:t>
            </a:r>
            <a:r>
              <a:rPr sz="2800" b="0" spc="-10" dirty="0" err="1">
                <a:latin typeface="Lucida Sans Unicode"/>
                <a:cs typeface="Lucida Sans Unicode"/>
              </a:rPr>
              <a:t>healthy,giving</a:t>
            </a:r>
            <a:r>
              <a:rPr sz="2800" b="0" spc="-10" dirty="0">
                <a:latin typeface="Lucida Sans Unicode"/>
                <a:cs typeface="Lucida Sans Unicode"/>
              </a:rPr>
              <a:t> </a:t>
            </a:r>
            <a:r>
              <a:rPr sz="2800" b="0" spc="55" dirty="0">
                <a:latin typeface="Lucida Sans Unicode"/>
                <a:cs typeface="Lucida Sans Unicode"/>
              </a:rPr>
              <a:t>room</a:t>
            </a:r>
            <a:r>
              <a:rPr sz="2800" b="0" spc="-100" dirty="0">
                <a:latin typeface="Lucida Sans Unicode"/>
                <a:cs typeface="Lucida Sans Unicode"/>
              </a:rPr>
              <a:t> </a:t>
            </a:r>
            <a:r>
              <a:rPr sz="2800" b="0" spc="-50" dirty="0">
                <a:latin typeface="Lucida Sans Unicode"/>
                <a:cs typeface="Lucida Sans Unicode"/>
              </a:rPr>
              <a:t>for</a:t>
            </a:r>
            <a:r>
              <a:rPr sz="2800" b="0" spc="-10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higher</a:t>
            </a:r>
            <a:r>
              <a:rPr sz="2800" b="0" spc="-100" dirty="0">
                <a:latin typeface="Lucida Sans Unicode"/>
                <a:cs typeface="Lucida Sans Unicode"/>
              </a:rPr>
              <a:t> </a:t>
            </a:r>
            <a:r>
              <a:rPr sz="2800" b="0" spc="65" dirty="0">
                <a:latin typeface="Lucida Sans Unicode"/>
                <a:cs typeface="Lucida Sans Unicode"/>
              </a:rPr>
              <a:t>spending</a:t>
            </a:r>
            <a:r>
              <a:rPr sz="2800" b="0" spc="-10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but</a:t>
            </a:r>
            <a:r>
              <a:rPr sz="2800" b="0" spc="-95" dirty="0">
                <a:latin typeface="Lucida Sans Unicode"/>
                <a:cs typeface="Lucida Sans Unicode"/>
              </a:rPr>
              <a:t> </a:t>
            </a:r>
            <a:r>
              <a:rPr sz="2800" b="0" spc="70" dirty="0">
                <a:latin typeface="Lucida Sans Unicode"/>
                <a:cs typeface="Lucida Sans Unicode"/>
              </a:rPr>
              <a:t>also</a:t>
            </a:r>
            <a:r>
              <a:rPr sz="2800" b="0" spc="-10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requiring</a:t>
            </a:r>
            <a:r>
              <a:rPr sz="2800" b="0" spc="-100" dirty="0">
                <a:latin typeface="Lucida Sans Unicode"/>
                <a:cs typeface="Lucida Sans Unicode"/>
              </a:rPr>
              <a:t> </a:t>
            </a:r>
            <a:r>
              <a:rPr sz="2800" b="0" spc="-110" dirty="0">
                <a:latin typeface="Lucida Sans Unicode"/>
                <a:cs typeface="Lucida Sans Unicode"/>
              </a:rPr>
              <a:t>risk</a:t>
            </a:r>
            <a:r>
              <a:rPr sz="2800" b="0" spc="-100" dirty="0">
                <a:latin typeface="Lucida Sans Unicode"/>
                <a:cs typeface="Lucida Sans Unicode"/>
              </a:rPr>
              <a:t> </a:t>
            </a:r>
            <a:r>
              <a:rPr sz="2800" b="0" spc="-10" dirty="0">
                <a:latin typeface="Lucida Sans Unicode"/>
                <a:cs typeface="Lucida Sans Unicode"/>
              </a:rPr>
              <a:t>monitoring.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64565"/>
            <a:ext cx="6527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520" dirty="0">
                <a:solidFill>
                  <a:srgbClr val="002E41"/>
                </a:solidFill>
              </a:rPr>
              <a:t>Conclusion</a:t>
            </a:r>
            <a:endParaRPr sz="7200" dirty="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228600" y="2705100"/>
            <a:ext cx="17907000" cy="6167842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502284" indent="-489584">
              <a:lnSpc>
                <a:spcPct val="100000"/>
              </a:lnSpc>
              <a:spcBef>
                <a:spcPts val="1465"/>
              </a:spcBef>
              <a:buAutoNum type="arabicPeriod" startAt="4"/>
              <a:tabLst>
                <a:tab pos="502284" algn="l"/>
              </a:tabLst>
            </a:pPr>
            <a:r>
              <a:rPr b="1" spc="145" dirty="0"/>
              <a:t>Fraud</a:t>
            </a:r>
            <a:r>
              <a:rPr b="1" spc="-240" dirty="0"/>
              <a:t> </a:t>
            </a:r>
            <a:r>
              <a:rPr b="1" spc="120" dirty="0"/>
              <a:t>Under</a:t>
            </a:r>
            <a:r>
              <a:rPr b="1" spc="-240" dirty="0"/>
              <a:t> </a:t>
            </a:r>
            <a:r>
              <a:rPr b="1" spc="140" dirty="0"/>
              <a:t>Control</a:t>
            </a:r>
            <a:r>
              <a:rPr b="1" spc="-240" dirty="0"/>
              <a:t> </a:t>
            </a:r>
            <a:r>
              <a:rPr b="1" spc="165" dirty="0"/>
              <a:t>but</a:t>
            </a:r>
            <a:r>
              <a:rPr b="1" spc="-240" dirty="0"/>
              <a:t> </a:t>
            </a:r>
            <a:r>
              <a:rPr b="1" spc="200" dirty="0"/>
              <a:t>Needs</a:t>
            </a:r>
            <a:r>
              <a:rPr b="1" spc="-240" dirty="0"/>
              <a:t> </a:t>
            </a:r>
            <a:r>
              <a:rPr b="1" spc="155" dirty="0"/>
              <a:t>Targeted</a:t>
            </a:r>
            <a:r>
              <a:rPr b="1" spc="-235" dirty="0"/>
              <a:t> </a:t>
            </a:r>
            <a:r>
              <a:rPr b="1" spc="165" dirty="0"/>
              <a:t>Focus</a:t>
            </a:r>
          </a:p>
          <a:p>
            <a:pPr marL="12700" marR="5080">
              <a:lnSpc>
                <a:spcPct val="116100"/>
              </a:lnSpc>
              <a:spcBef>
                <a:spcPts val="825"/>
              </a:spcBef>
            </a:pPr>
            <a:r>
              <a:rPr sz="2800" b="0" spc="55" dirty="0">
                <a:latin typeface="Lucida Sans Unicode"/>
                <a:cs typeface="Lucida Sans Unicode"/>
              </a:rPr>
              <a:t>Fraud</a:t>
            </a:r>
            <a:r>
              <a:rPr sz="2800" b="0" spc="-45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losses</a:t>
            </a:r>
            <a:r>
              <a:rPr sz="2800" b="0" spc="-45" dirty="0">
                <a:latin typeface="Lucida Sans Unicode"/>
                <a:cs typeface="Lucida Sans Unicode"/>
              </a:rPr>
              <a:t> </a:t>
            </a:r>
            <a:r>
              <a:rPr sz="2800" b="0" spc="130" dirty="0">
                <a:latin typeface="Lucida Sans Unicode"/>
                <a:cs typeface="Lucida Sans Unicode"/>
              </a:rPr>
              <a:t>are</a:t>
            </a:r>
            <a:r>
              <a:rPr sz="2800" b="0" spc="-45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low</a:t>
            </a:r>
            <a:r>
              <a:rPr sz="2800" b="0" spc="-4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overall</a:t>
            </a:r>
            <a:r>
              <a:rPr sz="2800" b="0" spc="-45" dirty="0">
                <a:latin typeface="Lucida Sans Unicode"/>
                <a:cs typeface="Lucida Sans Unicode"/>
              </a:rPr>
              <a:t> </a:t>
            </a:r>
            <a:r>
              <a:rPr sz="2800" b="0" spc="165" dirty="0">
                <a:latin typeface="Lucida Sans Unicode"/>
                <a:cs typeface="Lucida Sans Unicode"/>
              </a:rPr>
              <a:t>and</a:t>
            </a:r>
            <a:r>
              <a:rPr sz="2800" b="0" spc="-45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trending</a:t>
            </a:r>
            <a:r>
              <a:rPr sz="2800" b="0" spc="-4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down,</a:t>
            </a:r>
            <a:r>
              <a:rPr sz="2800" b="0" spc="-45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but</a:t>
            </a:r>
            <a:r>
              <a:rPr sz="2800" b="0" spc="-45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retail</a:t>
            </a:r>
            <a:r>
              <a:rPr sz="2800" b="0" spc="-45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stores</a:t>
            </a:r>
            <a:r>
              <a:rPr sz="2800" b="0" spc="-40" dirty="0">
                <a:latin typeface="Lucida Sans Unicode"/>
                <a:cs typeface="Lucida Sans Unicode"/>
              </a:rPr>
              <a:t> </a:t>
            </a:r>
            <a:r>
              <a:rPr sz="2800" b="0" spc="165" dirty="0">
                <a:latin typeface="Lucida Sans Unicode"/>
                <a:cs typeface="Lucida Sans Unicode"/>
              </a:rPr>
              <a:t>and</a:t>
            </a:r>
            <a:r>
              <a:rPr sz="2800" b="0" spc="-45" dirty="0">
                <a:latin typeface="Lucida Sans Unicode"/>
                <a:cs typeface="Lucida Sans Unicode"/>
              </a:rPr>
              <a:t> </a:t>
            </a:r>
            <a:r>
              <a:rPr sz="2800" b="0" spc="60" dirty="0">
                <a:latin typeface="Lucida Sans Unicode"/>
                <a:cs typeface="Lucida Sans Unicode"/>
              </a:rPr>
              <a:t>the</a:t>
            </a:r>
            <a:r>
              <a:rPr sz="2800" b="0" spc="-45" dirty="0">
                <a:latin typeface="Lucida Sans Unicode"/>
                <a:cs typeface="Lucida Sans Unicode"/>
              </a:rPr>
              <a:t> </a:t>
            </a:r>
            <a:r>
              <a:rPr sz="2800" b="0" spc="55" dirty="0">
                <a:latin typeface="Lucida Sans Unicode"/>
                <a:cs typeface="Lucida Sans Unicode"/>
              </a:rPr>
              <a:t>East</a:t>
            </a:r>
            <a:r>
              <a:rPr sz="2800" b="0" spc="-45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region</a:t>
            </a:r>
            <a:r>
              <a:rPr sz="2800" b="0" spc="-40" dirty="0">
                <a:latin typeface="Lucida Sans Unicode"/>
                <a:cs typeface="Lucida Sans Unicode"/>
              </a:rPr>
              <a:t> </a:t>
            </a:r>
            <a:r>
              <a:rPr sz="2800" b="0" spc="80" dirty="0">
                <a:latin typeface="Lucida Sans Unicode"/>
                <a:cs typeface="Lucida Sans Unicode"/>
              </a:rPr>
              <a:t>remain </a:t>
            </a:r>
            <a:r>
              <a:rPr sz="2800" b="0" dirty="0">
                <a:latin typeface="Lucida Sans Unicode"/>
                <a:cs typeface="Lucida Sans Unicode"/>
              </a:rPr>
              <a:t>key</a:t>
            </a:r>
            <a:r>
              <a:rPr sz="2800" b="0" spc="-4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hotspots</a:t>
            </a:r>
            <a:r>
              <a:rPr sz="2800" b="0" spc="-40" dirty="0">
                <a:latin typeface="Lucida Sans Unicode"/>
                <a:cs typeface="Lucida Sans Unicode"/>
              </a:rPr>
              <a:t> </a:t>
            </a:r>
            <a:r>
              <a:rPr sz="2800" b="0" spc="80" dirty="0">
                <a:latin typeface="Lucida Sans Unicode"/>
                <a:cs typeface="Lucida Sans Unicode"/>
              </a:rPr>
              <a:t>that</a:t>
            </a:r>
            <a:r>
              <a:rPr sz="2800" b="0" spc="-4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require</a:t>
            </a:r>
            <a:r>
              <a:rPr sz="2800" b="0" spc="-4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tighter</a:t>
            </a:r>
            <a:r>
              <a:rPr sz="2800" b="0" spc="-40" dirty="0">
                <a:latin typeface="Lucida Sans Unicode"/>
                <a:cs typeface="Lucida Sans Unicode"/>
              </a:rPr>
              <a:t> </a:t>
            </a:r>
            <a:r>
              <a:rPr sz="2800" b="0" spc="-10" dirty="0">
                <a:latin typeface="Lucida Sans Unicode"/>
                <a:cs typeface="Lucida Sans Unicode"/>
              </a:rPr>
              <a:t>monitoring.</a:t>
            </a:r>
          </a:p>
          <a:p>
            <a:pPr marL="492759" indent="-480059">
              <a:lnSpc>
                <a:spcPct val="100000"/>
              </a:lnSpc>
              <a:spcBef>
                <a:spcPts val="3760"/>
              </a:spcBef>
              <a:buAutoNum type="arabicPeriod" startAt="5"/>
              <a:tabLst>
                <a:tab pos="492759" algn="l"/>
              </a:tabLst>
            </a:pPr>
            <a:r>
              <a:rPr b="1" spc="155" dirty="0"/>
              <a:t>Operational</a:t>
            </a:r>
            <a:r>
              <a:rPr b="1" spc="-225" dirty="0"/>
              <a:t> </a:t>
            </a:r>
            <a:r>
              <a:rPr b="1" spc="65" dirty="0"/>
              <a:t>Errors</a:t>
            </a:r>
            <a:r>
              <a:rPr b="1" spc="-225" dirty="0"/>
              <a:t> </a:t>
            </a:r>
            <a:r>
              <a:rPr b="1" spc="190" dirty="0"/>
              <a:t>Increasing</a:t>
            </a:r>
          </a:p>
          <a:p>
            <a:pPr marL="12700" marR="5080">
              <a:lnSpc>
                <a:spcPct val="116100"/>
              </a:lnSpc>
              <a:spcBef>
                <a:spcPts val="825"/>
              </a:spcBef>
            </a:pPr>
            <a:r>
              <a:rPr sz="2800" b="0" spc="-45" dirty="0">
                <a:latin typeface="Lucida Sans Unicode"/>
                <a:cs typeface="Lucida Sans Unicode"/>
              </a:rPr>
              <a:t>Errors</a:t>
            </a:r>
            <a:r>
              <a:rPr sz="2800" b="0" spc="-20" dirty="0">
                <a:latin typeface="Lucida Sans Unicode"/>
                <a:cs typeface="Lucida Sans Unicode"/>
              </a:rPr>
              <a:t> </a:t>
            </a:r>
            <a:r>
              <a:rPr sz="2800" b="0" spc="90" dirty="0">
                <a:latin typeface="Lucida Sans Unicode"/>
                <a:cs typeface="Lucida Sans Unicode"/>
              </a:rPr>
              <a:t>remain</a:t>
            </a:r>
            <a:r>
              <a:rPr sz="2800" b="0" spc="-2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low</a:t>
            </a:r>
            <a:r>
              <a:rPr sz="2800" b="0" spc="-20" dirty="0">
                <a:latin typeface="Lucida Sans Unicode"/>
                <a:cs typeface="Lucida Sans Unicode"/>
              </a:rPr>
              <a:t> </a:t>
            </a:r>
            <a:r>
              <a:rPr sz="2800" b="0" spc="145" dirty="0">
                <a:latin typeface="Lucida Sans Unicode"/>
                <a:cs typeface="Lucida Sans Unicode"/>
              </a:rPr>
              <a:t>compared</a:t>
            </a:r>
            <a:r>
              <a:rPr sz="2800" b="0" spc="-2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to</a:t>
            </a:r>
            <a:r>
              <a:rPr sz="2800" b="0" spc="-2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total</a:t>
            </a:r>
            <a:r>
              <a:rPr sz="2800" b="0" spc="-20" dirty="0">
                <a:latin typeface="Lucida Sans Unicode"/>
                <a:cs typeface="Lucida Sans Unicode"/>
              </a:rPr>
              <a:t> </a:t>
            </a:r>
            <a:r>
              <a:rPr sz="2800" b="0" spc="65" dirty="0">
                <a:latin typeface="Lucida Sans Unicode"/>
                <a:cs typeface="Lucida Sans Unicode"/>
              </a:rPr>
              <a:t>transactions</a:t>
            </a:r>
            <a:r>
              <a:rPr sz="2800" b="0" spc="-2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but</a:t>
            </a:r>
            <a:r>
              <a:rPr sz="2800" b="0" spc="-20" dirty="0">
                <a:latin typeface="Lucida Sans Unicode"/>
                <a:cs typeface="Lucida Sans Unicode"/>
              </a:rPr>
              <a:t> </a:t>
            </a:r>
            <a:r>
              <a:rPr sz="2800" b="0" spc="130" dirty="0">
                <a:latin typeface="Lucida Sans Unicode"/>
                <a:cs typeface="Lucida Sans Unicode"/>
              </a:rPr>
              <a:t>are</a:t>
            </a:r>
            <a:r>
              <a:rPr sz="2800" b="0" spc="-20" dirty="0">
                <a:latin typeface="Lucida Sans Unicode"/>
                <a:cs typeface="Lucida Sans Unicode"/>
              </a:rPr>
              <a:t> </a:t>
            </a:r>
            <a:r>
              <a:rPr sz="2800" b="0" spc="55" dirty="0">
                <a:latin typeface="Lucida Sans Unicode"/>
                <a:cs typeface="Lucida Sans Unicode"/>
              </a:rPr>
              <a:t>steadily</a:t>
            </a:r>
            <a:r>
              <a:rPr sz="2800" b="0" spc="-15" dirty="0">
                <a:latin typeface="Lucida Sans Unicode"/>
                <a:cs typeface="Lucida Sans Unicode"/>
              </a:rPr>
              <a:t> </a:t>
            </a:r>
            <a:r>
              <a:rPr sz="2800" b="0" spc="-60" dirty="0">
                <a:latin typeface="Lucida Sans Unicode"/>
                <a:cs typeface="Lucida Sans Unicode"/>
              </a:rPr>
              <a:t>rising,</a:t>
            </a:r>
            <a:r>
              <a:rPr sz="2800" b="0" spc="-2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signaling</a:t>
            </a:r>
            <a:r>
              <a:rPr sz="2800" b="0" spc="-20" dirty="0">
                <a:latin typeface="Lucida Sans Unicode"/>
                <a:cs typeface="Lucida Sans Unicode"/>
              </a:rPr>
              <a:t> </a:t>
            </a:r>
            <a:r>
              <a:rPr sz="2800" b="0" spc="60" dirty="0">
                <a:latin typeface="Lucida Sans Unicode"/>
                <a:cs typeface="Lucida Sans Unicode"/>
              </a:rPr>
              <a:t>the</a:t>
            </a:r>
            <a:r>
              <a:rPr sz="2800" b="0" spc="-20" dirty="0">
                <a:latin typeface="Lucida Sans Unicode"/>
                <a:cs typeface="Lucida Sans Unicode"/>
              </a:rPr>
              <a:t> </a:t>
            </a:r>
            <a:r>
              <a:rPr sz="2800" b="0" spc="105" dirty="0">
                <a:latin typeface="Lucida Sans Unicode"/>
                <a:cs typeface="Lucida Sans Unicode"/>
              </a:rPr>
              <a:t>need </a:t>
            </a:r>
            <a:r>
              <a:rPr sz="2800" b="0" spc="-50" dirty="0">
                <a:latin typeface="Lucida Sans Unicode"/>
                <a:cs typeface="Lucida Sans Unicode"/>
              </a:rPr>
              <a:t>for</a:t>
            </a:r>
            <a:r>
              <a:rPr sz="2800" b="0" spc="-80" dirty="0">
                <a:latin typeface="Lucida Sans Unicode"/>
                <a:cs typeface="Lucida Sans Unicode"/>
              </a:rPr>
              <a:t> </a:t>
            </a:r>
            <a:r>
              <a:rPr sz="2800" b="0" spc="70" dirty="0">
                <a:latin typeface="Lucida Sans Unicode"/>
                <a:cs typeface="Lucida Sans Unicode"/>
              </a:rPr>
              <a:t>process</a:t>
            </a:r>
            <a:r>
              <a:rPr sz="2800" b="0" spc="-80" dirty="0">
                <a:latin typeface="Lucida Sans Unicode"/>
                <a:cs typeface="Lucida Sans Unicode"/>
              </a:rPr>
              <a:t> </a:t>
            </a:r>
            <a:r>
              <a:rPr sz="2800" b="0" spc="80" dirty="0">
                <a:latin typeface="Lucida Sans Unicode"/>
                <a:cs typeface="Lucida Sans Unicode"/>
              </a:rPr>
              <a:t>improvement</a:t>
            </a:r>
            <a:r>
              <a:rPr sz="2800" b="0" spc="-80" dirty="0">
                <a:latin typeface="Lucida Sans Unicode"/>
                <a:cs typeface="Lucida Sans Unicode"/>
              </a:rPr>
              <a:t> </a:t>
            </a:r>
            <a:r>
              <a:rPr sz="2800" b="0" spc="165" dirty="0">
                <a:latin typeface="Lucida Sans Unicode"/>
                <a:cs typeface="Lucida Sans Unicode"/>
              </a:rPr>
              <a:t>and</a:t>
            </a:r>
            <a:r>
              <a:rPr sz="2800" b="0" spc="-8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better</a:t>
            </a:r>
            <a:r>
              <a:rPr sz="2800" b="0" spc="-80" dirty="0">
                <a:latin typeface="Lucida Sans Unicode"/>
                <a:cs typeface="Lucida Sans Unicode"/>
              </a:rPr>
              <a:t> </a:t>
            </a:r>
            <a:r>
              <a:rPr sz="2800" b="0" spc="-10" dirty="0">
                <a:latin typeface="Lucida Sans Unicode"/>
                <a:cs typeface="Lucida Sans Unicode"/>
              </a:rPr>
              <a:t>controls.</a:t>
            </a:r>
          </a:p>
          <a:p>
            <a:pPr marL="488315" indent="-475615">
              <a:lnSpc>
                <a:spcPct val="100000"/>
              </a:lnSpc>
              <a:spcBef>
                <a:spcPts val="3765"/>
              </a:spcBef>
              <a:buAutoNum type="arabicPeriod" startAt="6"/>
              <a:tabLst>
                <a:tab pos="488315" algn="l"/>
              </a:tabLst>
            </a:pPr>
            <a:r>
              <a:rPr b="1" spc="180" dirty="0"/>
              <a:t>Regional</a:t>
            </a:r>
            <a:r>
              <a:rPr b="1" spc="-240" dirty="0"/>
              <a:t> </a:t>
            </a:r>
            <a:r>
              <a:rPr b="1" spc="254" dirty="0"/>
              <a:t>&amp;</a:t>
            </a:r>
            <a:r>
              <a:rPr b="1" spc="-235" dirty="0"/>
              <a:t> </a:t>
            </a:r>
            <a:r>
              <a:rPr b="1" spc="240" dirty="0"/>
              <a:t>Segment</a:t>
            </a:r>
            <a:r>
              <a:rPr b="1" spc="-235" dirty="0"/>
              <a:t> </a:t>
            </a:r>
            <a:r>
              <a:rPr b="1" spc="200" dirty="0"/>
              <a:t>Insights</a:t>
            </a:r>
          </a:p>
          <a:p>
            <a:pPr marL="12700" marR="5080">
              <a:lnSpc>
                <a:spcPct val="116100"/>
              </a:lnSpc>
              <a:spcBef>
                <a:spcPts val="825"/>
              </a:spcBef>
            </a:pPr>
            <a:r>
              <a:rPr sz="2800" b="0" spc="55" dirty="0">
                <a:latin typeface="Lucida Sans Unicode"/>
                <a:cs typeface="Lucida Sans Unicode"/>
              </a:rPr>
              <a:t>East</a:t>
            </a:r>
            <a:r>
              <a:rPr sz="2800" b="0" dirty="0">
                <a:latin typeface="Lucida Sans Unicode"/>
                <a:cs typeface="Lucida Sans Unicode"/>
              </a:rPr>
              <a:t> </a:t>
            </a:r>
            <a:r>
              <a:rPr sz="2800" b="0" spc="165" dirty="0">
                <a:latin typeface="Lucida Sans Unicode"/>
                <a:cs typeface="Lucida Sans Unicode"/>
              </a:rPr>
              <a:t>and</a:t>
            </a:r>
            <a:r>
              <a:rPr sz="2800" b="0" dirty="0">
                <a:latin typeface="Lucida Sans Unicode"/>
                <a:cs typeface="Lucida Sans Unicode"/>
              </a:rPr>
              <a:t> South</a:t>
            </a:r>
            <a:r>
              <a:rPr sz="2800" b="0" spc="5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regions </a:t>
            </a:r>
            <a:r>
              <a:rPr sz="2800" b="0" spc="120" dirty="0">
                <a:latin typeface="Lucida Sans Unicode"/>
                <a:cs typeface="Lucida Sans Unicode"/>
              </a:rPr>
              <a:t>lead</a:t>
            </a:r>
            <a:r>
              <a:rPr sz="2800" b="0" dirty="0">
                <a:latin typeface="Lucida Sans Unicode"/>
                <a:cs typeface="Lucida Sans Unicode"/>
              </a:rPr>
              <a:t> in</a:t>
            </a:r>
            <a:r>
              <a:rPr sz="2800" b="0" spc="5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both </a:t>
            </a:r>
            <a:r>
              <a:rPr sz="2800" b="0" spc="70" dirty="0">
                <a:latin typeface="Lucida Sans Unicode"/>
                <a:cs typeface="Lucida Sans Unicode"/>
              </a:rPr>
              <a:t>transaction</a:t>
            </a:r>
            <a:r>
              <a:rPr sz="2800" b="0" dirty="0">
                <a:latin typeface="Lucida Sans Unicode"/>
                <a:cs typeface="Lucida Sans Unicode"/>
              </a:rPr>
              <a:t> </a:t>
            </a:r>
            <a:r>
              <a:rPr sz="2800" b="0" spc="105" dirty="0">
                <a:latin typeface="Lucida Sans Unicode"/>
                <a:cs typeface="Lucida Sans Unicode"/>
              </a:rPr>
              <a:t>value</a:t>
            </a:r>
            <a:r>
              <a:rPr sz="2800" b="0" spc="5" dirty="0">
                <a:latin typeface="Lucida Sans Unicode"/>
                <a:cs typeface="Lucida Sans Unicode"/>
              </a:rPr>
              <a:t> </a:t>
            </a:r>
            <a:r>
              <a:rPr sz="2800" b="0" spc="165" dirty="0">
                <a:latin typeface="Lucida Sans Unicode"/>
                <a:cs typeface="Lucida Sans Unicode"/>
              </a:rPr>
              <a:t>and</a:t>
            </a:r>
            <a:r>
              <a:rPr sz="2800" b="0" dirty="0">
                <a:latin typeface="Lucida Sans Unicode"/>
                <a:cs typeface="Lucida Sans Unicode"/>
              </a:rPr>
              <a:t> debt. Middle-</a:t>
            </a:r>
            <a:r>
              <a:rPr sz="2800" b="0" spc="105" dirty="0">
                <a:latin typeface="Lucida Sans Unicode"/>
                <a:cs typeface="Lucida Sans Unicode"/>
              </a:rPr>
              <a:t>income</a:t>
            </a:r>
            <a:r>
              <a:rPr sz="2800" b="0" spc="5" dirty="0">
                <a:latin typeface="Lucida Sans Unicode"/>
                <a:cs typeface="Lucida Sans Unicode"/>
              </a:rPr>
              <a:t> </a:t>
            </a:r>
            <a:r>
              <a:rPr sz="2800" b="0" spc="60" dirty="0">
                <a:latin typeface="Lucida Sans Unicode"/>
                <a:cs typeface="Lucida Sans Unicode"/>
              </a:rPr>
              <a:t>customers </a:t>
            </a:r>
            <a:r>
              <a:rPr sz="2800" b="0" spc="45" dirty="0">
                <a:latin typeface="Lucida Sans Unicode"/>
                <a:cs typeface="Lucida Sans Unicode"/>
              </a:rPr>
              <a:t>represent</a:t>
            </a:r>
            <a:r>
              <a:rPr sz="2800" b="0" spc="-65" dirty="0">
                <a:latin typeface="Lucida Sans Unicode"/>
                <a:cs typeface="Lucida Sans Unicode"/>
              </a:rPr>
              <a:t> </a:t>
            </a:r>
            <a:r>
              <a:rPr sz="2800" b="0" spc="60" dirty="0">
                <a:latin typeface="Lucida Sans Unicode"/>
                <a:cs typeface="Lucida Sans Unicode"/>
              </a:rPr>
              <a:t>the</a:t>
            </a:r>
            <a:r>
              <a:rPr sz="2800" b="0" spc="-60" dirty="0">
                <a:latin typeface="Lucida Sans Unicode"/>
                <a:cs typeface="Lucida Sans Unicode"/>
              </a:rPr>
              <a:t> </a:t>
            </a:r>
            <a:r>
              <a:rPr sz="2800" b="0" spc="55" dirty="0">
                <a:latin typeface="Lucida Sans Unicode"/>
                <a:cs typeface="Lucida Sans Unicode"/>
              </a:rPr>
              <a:t>largest</a:t>
            </a:r>
            <a:r>
              <a:rPr sz="2800" b="0" spc="-6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opportunity</a:t>
            </a:r>
            <a:r>
              <a:rPr sz="2800" b="0" spc="-65" dirty="0">
                <a:latin typeface="Lucida Sans Unicode"/>
                <a:cs typeface="Lucida Sans Unicode"/>
              </a:rPr>
              <a:t> </a:t>
            </a:r>
            <a:r>
              <a:rPr sz="2800" b="0" spc="-50" dirty="0">
                <a:latin typeface="Lucida Sans Unicode"/>
                <a:cs typeface="Lucida Sans Unicode"/>
              </a:rPr>
              <a:t>for</a:t>
            </a:r>
            <a:r>
              <a:rPr sz="2800" b="0" spc="-6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growth</a:t>
            </a:r>
            <a:r>
              <a:rPr sz="2800" b="0" spc="-6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but</a:t>
            </a:r>
            <a:r>
              <a:rPr sz="2800" b="0" spc="-65" dirty="0">
                <a:latin typeface="Lucida Sans Unicode"/>
                <a:cs typeface="Lucida Sans Unicode"/>
              </a:rPr>
              <a:t> </a:t>
            </a:r>
            <a:r>
              <a:rPr sz="2800" b="0" spc="70" dirty="0">
                <a:latin typeface="Lucida Sans Unicode"/>
                <a:cs typeface="Lucida Sans Unicode"/>
              </a:rPr>
              <a:t>also</a:t>
            </a:r>
            <a:r>
              <a:rPr sz="2800" b="0" spc="-60" dirty="0">
                <a:latin typeface="Lucida Sans Unicode"/>
                <a:cs typeface="Lucida Sans Unicode"/>
              </a:rPr>
              <a:t> </a:t>
            </a:r>
            <a:r>
              <a:rPr sz="2800" b="0" spc="60" dirty="0">
                <a:latin typeface="Lucida Sans Unicode"/>
                <a:cs typeface="Lucida Sans Unicode"/>
              </a:rPr>
              <a:t>the</a:t>
            </a:r>
            <a:r>
              <a:rPr sz="2800" b="0" spc="-60" dirty="0">
                <a:latin typeface="Lucida Sans Unicode"/>
                <a:cs typeface="Lucida Sans Unicode"/>
              </a:rPr>
              <a:t> </a:t>
            </a:r>
            <a:r>
              <a:rPr sz="2800" b="0" dirty="0">
                <a:latin typeface="Lucida Sans Unicode"/>
                <a:cs typeface="Lucida Sans Unicode"/>
              </a:rPr>
              <a:t>highest</a:t>
            </a:r>
            <a:r>
              <a:rPr sz="2800" b="0" spc="-65" dirty="0">
                <a:latin typeface="Lucida Sans Unicode"/>
                <a:cs typeface="Lucida Sans Unicode"/>
              </a:rPr>
              <a:t> </a:t>
            </a:r>
            <a:r>
              <a:rPr sz="2800" b="0" spc="-114" dirty="0">
                <a:latin typeface="Lucida Sans Unicode"/>
                <a:cs typeface="Lucida Sans Unicode"/>
              </a:rPr>
              <a:t>risk</a:t>
            </a:r>
            <a:r>
              <a:rPr sz="2800" b="0" spc="-60" dirty="0">
                <a:latin typeface="Lucida Sans Unicode"/>
                <a:cs typeface="Lucida Sans Unicode"/>
              </a:rPr>
              <a:t> </a:t>
            </a:r>
            <a:r>
              <a:rPr sz="2800" b="0" spc="-10" dirty="0">
                <a:latin typeface="Lucida Sans Unicode"/>
                <a:cs typeface="Lucida Sans Unicode"/>
              </a:rPr>
              <a:t>exposure.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64565"/>
            <a:ext cx="11404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7200" spc="450" dirty="0">
                <a:solidFill>
                  <a:srgbClr val="002E41"/>
                </a:solidFill>
              </a:rPr>
              <a:t>Strategic</a:t>
            </a:r>
            <a:r>
              <a:rPr lang="en-US" sz="7200" spc="-640" dirty="0">
                <a:solidFill>
                  <a:srgbClr val="002E41"/>
                </a:solidFill>
              </a:rPr>
              <a:t>  </a:t>
            </a:r>
            <a:r>
              <a:rPr lang="en-US" sz="7200" spc="635" dirty="0">
                <a:solidFill>
                  <a:srgbClr val="002E41"/>
                </a:solidFill>
              </a:rPr>
              <a:t>Takeaways</a:t>
            </a:r>
            <a:endParaRPr lang="en-US" sz="7200" dirty="0"/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78AF63F9-C803-4796-616E-A74F969E5DBB}"/>
              </a:ext>
            </a:extLst>
          </p:cNvPr>
          <p:cNvGraphicFramePr/>
          <p:nvPr/>
        </p:nvGraphicFramePr>
        <p:xfrm>
          <a:off x="457200" y="2887981"/>
          <a:ext cx="16840200" cy="64344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E75778-8865-451E-A418-58B337F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264" y="3088518"/>
            <a:ext cx="18293501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567000" y="3251086"/>
            <a:ext cx="9421390" cy="3784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defTabSz="914400">
              <a:lnSpc>
                <a:spcPct val="80000"/>
              </a:lnSpc>
            </a:pPr>
            <a:r>
              <a:rPr lang="en-US" sz="6600" b="0" spc="150" dirty="0">
                <a:solidFill>
                  <a:schemeClr val="tx2"/>
                </a:solidFill>
                <a:latin typeface="+mj-lt"/>
                <a:cs typeface="+mj-cs"/>
              </a:rPr>
              <a:t>Ahmed Reda</a:t>
            </a:r>
            <a:endParaRPr lang="en-US" sz="6600" spc="150" dirty="0">
              <a:solidFill>
                <a:schemeClr val="tx2"/>
              </a:solidFill>
              <a:latin typeface="+mj-lt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0401" y="3088518"/>
            <a:ext cx="2395897" cy="418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2700" b="1" spc="685" dirty="0">
                <a:solidFill>
                  <a:schemeClr val="tx2"/>
                </a:solidFill>
              </a:rPr>
              <a:t>Thank</a:t>
            </a:r>
            <a:r>
              <a:rPr lang="en-US" sz="2700" b="1" spc="-894" dirty="0">
                <a:solidFill>
                  <a:schemeClr val="tx2"/>
                </a:solidFill>
              </a:rPr>
              <a:t> </a:t>
            </a:r>
            <a:r>
              <a:rPr lang="en-US" sz="2700" b="1" spc="635" dirty="0">
                <a:solidFill>
                  <a:schemeClr val="tx2"/>
                </a:solidFill>
              </a:rPr>
              <a:t>You</a:t>
            </a:r>
            <a:endParaRPr lang="en-US" sz="27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93502" cy="723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89902" y="2755303"/>
            <a:ext cx="0" cy="4776395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563100"/>
            <a:ext cx="18293502" cy="723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4554" y="1110234"/>
            <a:ext cx="7735960" cy="91804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979295" cy="1327150"/>
          </a:xfrm>
          <a:custGeom>
            <a:avLst/>
            <a:gdLst/>
            <a:ahLst/>
            <a:cxnLst/>
            <a:rect l="l" t="t" r="r" b="b"/>
            <a:pathLst>
              <a:path w="1979295" h="1327150">
                <a:moveTo>
                  <a:pt x="1152946" y="0"/>
                </a:moveTo>
                <a:lnTo>
                  <a:pt x="1978903" y="0"/>
                </a:lnTo>
                <a:lnTo>
                  <a:pt x="1738742" y="209671"/>
                </a:lnTo>
                <a:lnTo>
                  <a:pt x="1705198" y="245467"/>
                </a:lnTo>
                <a:lnTo>
                  <a:pt x="1681740" y="284956"/>
                </a:lnTo>
                <a:lnTo>
                  <a:pt x="1668729" y="326943"/>
                </a:lnTo>
                <a:lnTo>
                  <a:pt x="1666527" y="370234"/>
                </a:lnTo>
                <a:lnTo>
                  <a:pt x="1666527" y="1321516"/>
                </a:lnTo>
                <a:lnTo>
                  <a:pt x="1631723" y="1326205"/>
                </a:lnTo>
                <a:lnTo>
                  <a:pt x="1584383" y="1326691"/>
                </a:lnTo>
                <a:lnTo>
                  <a:pt x="1536039" y="1321067"/>
                </a:lnTo>
                <a:lnTo>
                  <a:pt x="1487372" y="1308886"/>
                </a:lnTo>
                <a:lnTo>
                  <a:pt x="1158292" y="1203262"/>
                </a:lnTo>
                <a:lnTo>
                  <a:pt x="1158292" y="74236"/>
                </a:lnTo>
                <a:lnTo>
                  <a:pt x="1157179" y="31282"/>
                </a:lnTo>
                <a:lnTo>
                  <a:pt x="1152946" y="0"/>
                </a:lnTo>
                <a:close/>
              </a:path>
              <a:path w="1979295" h="1327150">
                <a:moveTo>
                  <a:pt x="1666527" y="1321516"/>
                </a:moveTo>
                <a:lnTo>
                  <a:pt x="1666527" y="370234"/>
                </a:lnTo>
                <a:lnTo>
                  <a:pt x="1675495" y="413632"/>
                </a:lnTo>
                <a:lnTo>
                  <a:pt x="1891093" y="1045126"/>
                </a:lnTo>
                <a:lnTo>
                  <a:pt x="1899819" y="1083391"/>
                </a:lnTo>
                <a:lnTo>
                  <a:pt x="1900037" y="1120452"/>
                </a:lnTo>
                <a:lnTo>
                  <a:pt x="1892431" y="1155862"/>
                </a:lnTo>
                <a:lnTo>
                  <a:pt x="1856471" y="1219947"/>
                </a:lnTo>
                <a:lnTo>
                  <a:pt x="1829481" y="1247729"/>
                </a:lnTo>
                <a:lnTo>
                  <a:pt x="1797395" y="1272077"/>
                </a:lnTo>
                <a:lnTo>
                  <a:pt x="1760894" y="1292545"/>
                </a:lnTo>
                <a:lnTo>
                  <a:pt x="1720661" y="1308686"/>
                </a:lnTo>
                <a:lnTo>
                  <a:pt x="1677376" y="1320055"/>
                </a:lnTo>
                <a:lnTo>
                  <a:pt x="1666527" y="1321516"/>
                </a:lnTo>
                <a:close/>
              </a:path>
              <a:path w="1979295" h="1327150">
                <a:moveTo>
                  <a:pt x="0" y="1274008"/>
                </a:moveTo>
                <a:lnTo>
                  <a:pt x="0" y="354698"/>
                </a:lnTo>
                <a:lnTo>
                  <a:pt x="3218" y="361411"/>
                </a:lnTo>
                <a:lnTo>
                  <a:pt x="26290" y="402894"/>
                </a:lnTo>
                <a:lnTo>
                  <a:pt x="52427" y="443515"/>
                </a:lnTo>
                <a:lnTo>
                  <a:pt x="81720" y="482851"/>
                </a:lnTo>
                <a:lnTo>
                  <a:pt x="114258" y="520480"/>
                </a:lnTo>
                <a:lnTo>
                  <a:pt x="150132" y="555977"/>
                </a:lnTo>
                <a:lnTo>
                  <a:pt x="189433" y="588920"/>
                </a:lnTo>
                <a:lnTo>
                  <a:pt x="232251" y="618887"/>
                </a:lnTo>
                <a:lnTo>
                  <a:pt x="274949" y="643391"/>
                </a:lnTo>
                <a:lnTo>
                  <a:pt x="319189" y="663782"/>
                </a:lnTo>
                <a:lnTo>
                  <a:pt x="364694" y="680106"/>
                </a:lnTo>
                <a:lnTo>
                  <a:pt x="411188" y="692405"/>
                </a:lnTo>
                <a:lnTo>
                  <a:pt x="458395" y="700724"/>
                </a:lnTo>
                <a:lnTo>
                  <a:pt x="506038" y="705106"/>
                </a:lnTo>
                <a:lnTo>
                  <a:pt x="553843" y="705595"/>
                </a:lnTo>
                <a:lnTo>
                  <a:pt x="601329" y="702249"/>
                </a:lnTo>
                <a:lnTo>
                  <a:pt x="601531" y="702234"/>
                </a:lnTo>
                <a:lnTo>
                  <a:pt x="648517" y="695116"/>
                </a:lnTo>
                <a:lnTo>
                  <a:pt x="695458" y="684142"/>
                </a:lnTo>
                <a:lnTo>
                  <a:pt x="741144" y="669497"/>
                </a:lnTo>
                <a:lnTo>
                  <a:pt x="785610" y="651178"/>
                </a:lnTo>
                <a:lnTo>
                  <a:pt x="828580" y="629230"/>
                </a:lnTo>
                <a:lnTo>
                  <a:pt x="869778" y="603695"/>
                </a:lnTo>
                <a:lnTo>
                  <a:pt x="914851" y="569180"/>
                </a:lnTo>
                <a:lnTo>
                  <a:pt x="952973" y="531992"/>
                </a:lnTo>
                <a:lnTo>
                  <a:pt x="984149" y="492559"/>
                </a:lnTo>
                <a:lnTo>
                  <a:pt x="1008384" y="451310"/>
                </a:lnTo>
                <a:lnTo>
                  <a:pt x="1025685" y="408676"/>
                </a:lnTo>
                <a:lnTo>
                  <a:pt x="1053995" y="369411"/>
                </a:lnTo>
                <a:lnTo>
                  <a:pt x="1079386" y="329067"/>
                </a:lnTo>
                <a:lnTo>
                  <a:pt x="1101642" y="287821"/>
                </a:lnTo>
                <a:lnTo>
                  <a:pt x="1120544" y="245850"/>
                </a:lnTo>
                <a:lnTo>
                  <a:pt x="1135878" y="203329"/>
                </a:lnTo>
                <a:lnTo>
                  <a:pt x="1147425" y="160435"/>
                </a:lnTo>
                <a:lnTo>
                  <a:pt x="1154968" y="117345"/>
                </a:lnTo>
                <a:lnTo>
                  <a:pt x="1158292" y="74236"/>
                </a:lnTo>
                <a:lnTo>
                  <a:pt x="1158292" y="1203262"/>
                </a:lnTo>
                <a:lnTo>
                  <a:pt x="694477" y="1054392"/>
                </a:lnTo>
                <a:lnTo>
                  <a:pt x="648829" y="1042968"/>
                </a:lnTo>
                <a:lnTo>
                  <a:pt x="648517" y="1042890"/>
                </a:lnTo>
                <a:lnTo>
                  <a:pt x="601531" y="1037249"/>
                </a:lnTo>
                <a:lnTo>
                  <a:pt x="553843" y="1037341"/>
                </a:lnTo>
                <a:lnTo>
                  <a:pt x="506985" y="1043187"/>
                </a:lnTo>
                <a:lnTo>
                  <a:pt x="461683" y="1054706"/>
                </a:lnTo>
                <a:lnTo>
                  <a:pt x="418865" y="1071847"/>
                </a:lnTo>
                <a:lnTo>
                  <a:pt x="0" y="1274008"/>
                </a:lnTo>
                <a:close/>
              </a:path>
            </a:pathLst>
          </a:custGeom>
          <a:solidFill>
            <a:srgbClr val="53BE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06185"/>
            <a:ext cx="2394585" cy="2280920"/>
          </a:xfrm>
          <a:custGeom>
            <a:avLst/>
            <a:gdLst/>
            <a:ahLst/>
            <a:cxnLst/>
            <a:rect l="l" t="t" r="r" b="b"/>
            <a:pathLst>
              <a:path w="2394585" h="2280920">
                <a:moveTo>
                  <a:pt x="0" y="0"/>
                </a:moveTo>
                <a:lnTo>
                  <a:pt x="48005" y="5046"/>
                </a:lnTo>
                <a:lnTo>
                  <a:pt x="101528" y="12836"/>
                </a:lnTo>
                <a:lnTo>
                  <a:pt x="156783" y="23452"/>
                </a:lnTo>
                <a:lnTo>
                  <a:pt x="207786" y="36292"/>
                </a:lnTo>
                <a:lnTo>
                  <a:pt x="254666" y="51496"/>
                </a:lnTo>
                <a:lnTo>
                  <a:pt x="297554" y="69204"/>
                </a:lnTo>
                <a:lnTo>
                  <a:pt x="336579" y="89556"/>
                </a:lnTo>
                <a:lnTo>
                  <a:pt x="371871" y="112690"/>
                </a:lnTo>
                <a:lnTo>
                  <a:pt x="403560" y="138748"/>
                </a:lnTo>
                <a:lnTo>
                  <a:pt x="431776" y="167868"/>
                </a:lnTo>
                <a:lnTo>
                  <a:pt x="456649" y="200190"/>
                </a:lnTo>
                <a:lnTo>
                  <a:pt x="478309" y="235854"/>
                </a:lnTo>
                <a:lnTo>
                  <a:pt x="496885" y="275000"/>
                </a:lnTo>
                <a:lnTo>
                  <a:pt x="512508" y="317767"/>
                </a:lnTo>
                <a:lnTo>
                  <a:pt x="525308" y="364295"/>
                </a:lnTo>
                <a:lnTo>
                  <a:pt x="535414" y="414723"/>
                </a:lnTo>
                <a:lnTo>
                  <a:pt x="542956" y="469192"/>
                </a:lnTo>
                <a:lnTo>
                  <a:pt x="548804" y="519739"/>
                </a:lnTo>
                <a:lnTo>
                  <a:pt x="555060" y="569744"/>
                </a:lnTo>
                <a:lnTo>
                  <a:pt x="561806" y="619168"/>
                </a:lnTo>
                <a:lnTo>
                  <a:pt x="569122" y="667970"/>
                </a:lnTo>
                <a:lnTo>
                  <a:pt x="577089" y="716110"/>
                </a:lnTo>
                <a:lnTo>
                  <a:pt x="585790" y="763551"/>
                </a:lnTo>
                <a:lnTo>
                  <a:pt x="595304" y="810251"/>
                </a:lnTo>
                <a:lnTo>
                  <a:pt x="605713" y="856170"/>
                </a:lnTo>
                <a:lnTo>
                  <a:pt x="617099" y="901271"/>
                </a:lnTo>
                <a:lnTo>
                  <a:pt x="629542" y="945511"/>
                </a:lnTo>
                <a:lnTo>
                  <a:pt x="643124" y="988853"/>
                </a:lnTo>
                <a:lnTo>
                  <a:pt x="657925" y="1031256"/>
                </a:lnTo>
                <a:lnTo>
                  <a:pt x="674028" y="1072681"/>
                </a:lnTo>
                <a:lnTo>
                  <a:pt x="691512" y="1113088"/>
                </a:lnTo>
                <a:lnTo>
                  <a:pt x="710460" y="1152437"/>
                </a:lnTo>
                <a:lnTo>
                  <a:pt x="730952" y="1190689"/>
                </a:lnTo>
                <a:lnTo>
                  <a:pt x="753069" y="1227804"/>
                </a:lnTo>
                <a:lnTo>
                  <a:pt x="776894" y="1263742"/>
                </a:lnTo>
                <a:lnTo>
                  <a:pt x="802506" y="1298464"/>
                </a:lnTo>
                <a:lnTo>
                  <a:pt x="829987" y="1331930"/>
                </a:lnTo>
                <a:lnTo>
                  <a:pt x="859419" y="1364100"/>
                </a:lnTo>
                <a:lnTo>
                  <a:pt x="890882" y="1394935"/>
                </a:lnTo>
                <a:lnTo>
                  <a:pt x="924457" y="1424395"/>
                </a:lnTo>
                <a:lnTo>
                  <a:pt x="960226" y="1452440"/>
                </a:lnTo>
                <a:lnTo>
                  <a:pt x="998270" y="1479031"/>
                </a:lnTo>
                <a:lnTo>
                  <a:pt x="1038670" y="1504128"/>
                </a:lnTo>
                <a:lnTo>
                  <a:pt x="1081507" y="1527691"/>
                </a:lnTo>
                <a:lnTo>
                  <a:pt x="1126863" y="1549681"/>
                </a:lnTo>
                <a:lnTo>
                  <a:pt x="1174818" y="1570058"/>
                </a:lnTo>
                <a:lnTo>
                  <a:pt x="1225454" y="1588782"/>
                </a:lnTo>
                <a:lnTo>
                  <a:pt x="1278851" y="1605814"/>
                </a:lnTo>
                <a:lnTo>
                  <a:pt x="1325414" y="1618453"/>
                </a:lnTo>
                <a:lnTo>
                  <a:pt x="1373293" y="1629556"/>
                </a:lnTo>
                <a:lnTo>
                  <a:pt x="1422255" y="1639461"/>
                </a:lnTo>
                <a:lnTo>
                  <a:pt x="1472069" y="1648506"/>
                </a:lnTo>
                <a:lnTo>
                  <a:pt x="1624300" y="1673844"/>
                </a:lnTo>
                <a:lnTo>
                  <a:pt x="1675199" y="1682815"/>
                </a:lnTo>
                <a:lnTo>
                  <a:pt x="1725789" y="1692610"/>
                </a:lnTo>
                <a:lnTo>
                  <a:pt x="1775838" y="1703566"/>
                </a:lnTo>
                <a:lnTo>
                  <a:pt x="1825114" y="1716021"/>
                </a:lnTo>
                <a:lnTo>
                  <a:pt x="1873384" y="1730312"/>
                </a:lnTo>
                <a:lnTo>
                  <a:pt x="1920417" y="1746774"/>
                </a:lnTo>
                <a:lnTo>
                  <a:pt x="1965980" y="1765747"/>
                </a:lnTo>
                <a:lnTo>
                  <a:pt x="2009842" y="1787565"/>
                </a:lnTo>
                <a:lnTo>
                  <a:pt x="2051769" y="1812567"/>
                </a:lnTo>
                <a:lnTo>
                  <a:pt x="2089695" y="1839489"/>
                </a:lnTo>
                <a:lnTo>
                  <a:pt x="2125796" y="1869355"/>
                </a:lnTo>
                <a:lnTo>
                  <a:pt x="2160100" y="1901922"/>
                </a:lnTo>
                <a:lnTo>
                  <a:pt x="2192632" y="1936947"/>
                </a:lnTo>
                <a:lnTo>
                  <a:pt x="2223419" y="1974186"/>
                </a:lnTo>
                <a:lnTo>
                  <a:pt x="2252488" y="2013396"/>
                </a:lnTo>
                <a:lnTo>
                  <a:pt x="2279866" y="2054334"/>
                </a:lnTo>
                <a:lnTo>
                  <a:pt x="2305579" y="2096755"/>
                </a:lnTo>
                <a:lnTo>
                  <a:pt x="2329653" y="2140416"/>
                </a:lnTo>
                <a:lnTo>
                  <a:pt x="2352116" y="2185074"/>
                </a:lnTo>
                <a:lnTo>
                  <a:pt x="2372994" y="2230485"/>
                </a:lnTo>
                <a:lnTo>
                  <a:pt x="2392313" y="2276406"/>
                </a:lnTo>
                <a:lnTo>
                  <a:pt x="2394011" y="2280813"/>
                </a:lnTo>
                <a:lnTo>
                  <a:pt x="0" y="2280813"/>
                </a:lnTo>
                <a:lnTo>
                  <a:pt x="0" y="0"/>
                </a:lnTo>
                <a:close/>
              </a:path>
            </a:pathLst>
          </a:custGeom>
          <a:solidFill>
            <a:srgbClr val="53BE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86400" y="1396239"/>
            <a:ext cx="5765687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365" dirty="0">
                <a:solidFill>
                  <a:srgbClr val="002E41"/>
                </a:solidFill>
              </a:rPr>
              <a:t>Overview</a:t>
            </a:r>
            <a:endParaRPr sz="7200" dirty="0"/>
          </a:p>
        </p:txBody>
      </p:sp>
      <p:graphicFrame>
        <p:nvGraphicFramePr>
          <p:cNvPr id="14" name="object 7">
            <a:extLst>
              <a:ext uri="{FF2B5EF4-FFF2-40B4-BE49-F238E27FC236}">
                <a16:creationId xmlns:a16="http://schemas.microsoft.com/office/drawing/2014/main" id="{60EA88CC-7B6B-D5C9-E40C-36E0B1BE6C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1389070"/>
              </p:ext>
            </p:extLst>
          </p:nvPr>
        </p:nvGraphicFramePr>
        <p:xfrm>
          <a:off x="1266768" y="4145641"/>
          <a:ext cx="14204950" cy="3860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9187" y="3214311"/>
            <a:ext cx="5418455" cy="3855720"/>
            <a:chOff x="1029187" y="3214311"/>
            <a:chExt cx="5418455" cy="3855720"/>
          </a:xfrm>
        </p:grpSpPr>
        <p:sp>
          <p:nvSpPr>
            <p:cNvPr id="3" name="object 3"/>
            <p:cNvSpPr/>
            <p:nvPr/>
          </p:nvSpPr>
          <p:spPr>
            <a:xfrm>
              <a:off x="1029187" y="3214311"/>
              <a:ext cx="5418455" cy="3855720"/>
            </a:xfrm>
            <a:custGeom>
              <a:avLst/>
              <a:gdLst/>
              <a:ahLst/>
              <a:cxnLst/>
              <a:rect l="l" t="t" r="r" b="b"/>
              <a:pathLst>
                <a:path w="5418455" h="3855720">
                  <a:moveTo>
                    <a:pt x="5183303" y="3855256"/>
                  </a:moveTo>
                  <a:lnTo>
                    <a:pt x="212529" y="3826279"/>
                  </a:lnTo>
                  <a:lnTo>
                    <a:pt x="163545" y="3820352"/>
                  </a:lnTo>
                  <a:lnTo>
                    <a:pt x="118642" y="3804024"/>
                  </a:lnTo>
                  <a:lnTo>
                    <a:pt x="79096" y="3778583"/>
                  </a:lnTo>
                  <a:lnTo>
                    <a:pt x="46183" y="3745318"/>
                  </a:lnTo>
                  <a:lnTo>
                    <a:pt x="21179" y="3705518"/>
                  </a:lnTo>
                  <a:lnTo>
                    <a:pt x="5359" y="3660473"/>
                  </a:lnTo>
                  <a:lnTo>
                    <a:pt x="0" y="3611473"/>
                  </a:lnTo>
                  <a:lnTo>
                    <a:pt x="19855" y="212314"/>
                  </a:lnTo>
                  <a:lnTo>
                    <a:pt x="25787" y="163379"/>
                  </a:lnTo>
                  <a:lnTo>
                    <a:pt x="42132" y="118521"/>
                  </a:lnTo>
                  <a:lnTo>
                    <a:pt x="67599" y="79016"/>
                  </a:lnTo>
                  <a:lnTo>
                    <a:pt x="100898" y="46136"/>
                  </a:lnTo>
                  <a:lnTo>
                    <a:pt x="140738" y="21157"/>
                  </a:lnTo>
                  <a:lnTo>
                    <a:pt x="185828" y="5354"/>
                  </a:lnTo>
                  <a:lnTo>
                    <a:pt x="234878" y="0"/>
                  </a:lnTo>
                  <a:lnTo>
                    <a:pt x="5205652" y="28972"/>
                  </a:lnTo>
                  <a:lnTo>
                    <a:pt x="5254636" y="34898"/>
                  </a:lnTo>
                  <a:lnTo>
                    <a:pt x="5299539" y="51226"/>
                  </a:lnTo>
                  <a:lnTo>
                    <a:pt x="5339085" y="76668"/>
                  </a:lnTo>
                  <a:lnTo>
                    <a:pt x="5371998" y="109933"/>
                  </a:lnTo>
                  <a:lnTo>
                    <a:pt x="5397002" y="149732"/>
                  </a:lnTo>
                  <a:lnTo>
                    <a:pt x="5412822" y="194777"/>
                  </a:lnTo>
                  <a:lnTo>
                    <a:pt x="5418181" y="243778"/>
                  </a:lnTo>
                  <a:lnTo>
                    <a:pt x="5398326" y="3642941"/>
                  </a:lnTo>
                  <a:lnTo>
                    <a:pt x="5392394" y="3691876"/>
                  </a:lnTo>
                  <a:lnTo>
                    <a:pt x="5376049" y="3736733"/>
                  </a:lnTo>
                  <a:lnTo>
                    <a:pt x="5350582" y="3776239"/>
                  </a:lnTo>
                  <a:lnTo>
                    <a:pt x="5317283" y="3809119"/>
                  </a:lnTo>
                  <a:lnTo>
                    <a:pt x="5277443" y="3834098"/>
                  </a:lnTo>
                  <a:lnTo>
                    <a:pt x="5232353" y="3849901"/>
                  </a:lnTo>
                  <a:lnTo>
                    <a:pt x="5183303" y="3855256"/>
                  </a:lnTo>
                  <a:close/>
                </a:path>
              </a:pathLst>
            </a:custGeom>
            <a:solidFill>
              <a:srgbClr val="3833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39979" y="3324986"/>
              <a:ext cx="5196840" cy="3634104"/>
            </a:xfrm>
            <a:custGeom>
              <a:avLst/>
              <a:gdLst/>
              <a:ahLst/>
              <a:cxnLst/>
              <a:rect l="l" t="t" r="r" b="b"/>
              <a:pathLst>
                <a:path w="5196840" h="3634104">
                  <a:moveTo>
                    <a:pt x="5059659" y="3633896"/>
                  </a:moveTo>
                  <a:lnTo>
                    <a:pt x="115881" y="3605083"/>
                  </a:lnTo>
                  <a:lnTo>
                    <a:pt x="70608" y="3595652"/>
                  </a:lnTo>
                  <a:lnTo>
                    <a:pt x="33700" y="3570457"/>
                  </a:lnTo>
                  <a:lnTo>
                    <a:pt x="8911" y="3533294"/>
                  </a:lnTo>
                  <a:lnTo>
                    <a:pt x="0" y="3487960"/>
                  </a:lnTo>
                  <a:lnTo>
                    <a:pt x="19696" y="115763"/>
                  </a:lnTo>
                  <a:lnTo>
                    <a:pt x="29136" y="70537"/>
                  </a:lnTo>
                  <a:lnTo>
                    <a:pt x="54357" y="33666"/>
                  </a:lnTo>
                  <a:lnTo>
                    <a:pt x="91558" y="8902"/>
                  </a:lnTo>
                  <a:lnTo>
                    <a:pt x="136937" y="0"/>
                  </a:lnTo>
                  <a:lnTo>
                    <a:pt x="5080721" y="28818"/>
                  </a:lnTo>
                  <a:lnTo>
                    <a:pt x="5125993" y="38245"/>
                  </a:lnTo>
                  <a:lnTo>
                    <a:pt x="5162902" y="63440"/>
                  </a:lnTo>
                  <a:lnTo>
                    <a:pt x="5187690" y="100604"/>
                  </a:lnTo>
                  <a:lnTo>
                    <a:pt x="5196602" y="145941"/>
                  </a:lnTo>
                  <a:lnTo>
                    <a:pt x="5176901" y="3518137"/>
                  </a:lnTo>
                  <a:lnTo>
                    <a:pt x="5167461" y="3563363"/>
                  </a:lnTo>
                  <a:lnTo>
                    <a:pt x="5142240" y="3600234"/>
                  </a:lnTo>
                  <a:lnTo>
                    <a:pt x="5105039" y="3624996"/>
                  </a:lnTo>
                  <a:lnTo>
                    <a:pt x="5059659" y="36338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76437" y="3994416"/>
              <a:ext cx="2713990" cy="2266315"/>
            </a:xfrm>
            <a:custGeom>
              <a:avLst/>
              <a:gdLst/>
              <a:ahLst/>
              <a:cxnLst/>
              <a:rect l="l" t="t" r="r" b="b"/>
              <a:pathLst>
                <a:path w="2713990" h="2266315">
                  <a:moveTo>
                    <a:pt x="250037" y="1563281"/>
                  </a:moveTo>
                  <a:lnTo>
                    <a:pt x="4000" y="1561858"/>
                  </a:lnTo>
                  <a:lnTo>
                    <a:pt x="0" y="2250059"/>
                  </a:lnTo>
                  <a:lnTo>
                    <a:pt x="246037" y="2251481"/>
                  </a:lnTo>
                  <a:lnTo>
                    <a:pt x="250037" y="1563281"/>
                  </a:lnTo>
                  <a:close/>
                </a:path>
                <a:path w="2713990" h="2266315">
                  <a:moveTo>
                    <a:pt x="602119" y="1313370"/>
                  </a:moveTo>
                  <a:lnTo>
                    <a:pt x="356082" y="1311948"/>
                  </a:lnTo>
                  <a:lnTo>
                    <a:pt x="350621" y="2252078"/>
                  </a:lnTo>
                  <a:lnTo>
                    <a:pt x="596658" y="2253500"/>
                  </a:lnTo>
                  <a:lnTo>
                    <a:pt x="602119" y="1313370"/>
                  </a:lnTo>
                  <a:close/>
                </a:path>
                <a:path w="2713990" h="2266315">
                  <a:moveTo>
                    <a:pt x="954684" y="977442"/>
                  </a:moveTo>
                  <a:lnTo>
                    <a:pt x="708647" y="976020"/>
                  </a:lnTo>
                  <a:lnTo>
                    <a:pt x="701230" y="2254110"/>
                  </a:lnTo>
                  <a:lnTo>
                    <a:pt x="947267" y="2255532"/>
                  </a:lnTo>
                  <a:lnTo>
                    <a:pt x="954684" y="977442"/>
                  </a:lnTo>
                  <a:close/>
                </a:path>
                <a:path w="2713990" h="2266315">
                  <a:moveTo>
                    <a:pt x="1303337" y="1317421"/>
                  </a:moveTo>
                  <a:lnTo>
                    <a:pt x="1057300" y="1315999"/>
                  </a:lnTo>
                  <a:lnTo>
                    <a:pt x="1051839" y="2256129"/>
                  </a:lnTo>
                  <a:lnTo>
                    <a:pt x="1297876" y="2257552"/>
                  </a:lnTo>
                  <a:lnTo>
                    <a:pt x="1303337" y="1317421"/>
                  </a:lnTo>
                  <a:close/>
                </a:path>
                <a:path w="2713990" h="2266315">
                  <a:moveTo>
                    <a:pt x="1657692" y="668134"/>
                  </a:moveTo>
                  <a:lnTo>
                    <a:pt x="1411655" y="666711"/>
                  </a:lnTo>
                  <a:lnTo>
                    <a:pt x="1402422" y="2258174"/>
                  </a:lnTo>
                  <a:lnTo>
                    <a:pt x="1648460" y="2259596"/>
                  </a:lnTo>
                  <a:lnTo>
                    <a:pt x="1657692" y="668134"/>
                  </a:lnTo>
                  <a:close/>
                </a:path>
                <a:path w="2713990" h="2266315">
                  <a:moveTo>
                    <a:pt x="2009495" y="462788"/>
                  </a:moveTo>
                  <a:lnTo>
                    <a:pt x="1763458" y="461365"/>
                  </a:lnTo>
                  <a:lnTo>
                    <a:pt x="1753019" y="2260206"/>
                  </a:lnTo>
                  <a:lnTo>
                    <a:pt x="1999056" y="2261628"/>
                  </a:lnTo>
                  <a:lnTo>
                    <a:pt x="2009495" y="462788"/>
                  </a:lnTo>
                  <a:close/>
                </a:path>
                <a:path w="2713990" h="2266315">
                  <a:moveTo>
                    <a:pt x="2361120" y="285115"/>
                  </a:moveTo>
                  <a:lnTo>
                    <a:pt x="2115083" y="283692"/>
                  </a:lnTo>
                  <a:lnTo>
                    <a:pt x="2103602" y="2262263"/>
                  </a:lnTo>
                  <a:lnTo>
                    <a:pt x="2349627" y="2263686"/>
                  </a:lnTo>
                  <a:lnTo>
                    <a:pt x="2361120" y="285115"/>
                  </a:lnTo>
                  <a:close/>
                </a:path>
                <a:path w="2713990" h="2266315">
                  <a:moveTo>
                    <a:pt x="2713380" y="1422"/>
                  </a:moveTo>
                  <a:lnTo>
                    <a:pt x="2467356" y="0"/>
                  </a:lnTo>
                  <a:lnTo>
                    <a:pt x="2454211" y="2264295"/>
                  </a:lnTo>
                  <a:lnTo>
                    <a:pt x="2700236" y="2265718"/>
                  </a:lnTo>
                  <a:lnTo>
                    <a:pt x="2713380" y="1422"/>
                  </a:lnTo>
                  <a:close/>
                </a:path>
              </a:pathLst>
            </a:custGeom>
            <a:solidFill>
              <a:srgbClr val="5CB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9057" y="3867466"/>
              <a:ext cx="249554" cy="2374900"/>
            </a:xfrm>
            <a:custGeom>
              <a:avLst/>
              <a:gdLst/>
              <a:ahLst/>
              <a:cxnLst/>
              <a:rect l="l" t="t" r="r" b="b"/>
              <a:pathLst>
                <a:path w="249555" h="2374900">
                  <a:moveTo>
                    <a:pt x="235889" y="2268740"/>
                  </a:moveTo>
                  <a:lnTo>
                    <a:pt x="622" y="2267369"/>
                  </a:lnTo>
                  <a:lnTo>
                    <a:pt x="0" y="2373363"/>
                  </a:lnTo>
                  <a:lnTo>
                    <a:pt x="235267" y="2374735"/>
                  </a:lnTo>
                  <a:lnTo>
                    <a:pt x="235889" y="2268740"/>
                  </a:lnTo>
                  <a:close/>
                </a:path>
                <a:path w="249555" h="2374900">
                  <a:moveTo>
                    <a:pt x="237528" y="1985314"/>
                  </a:moveTo>
                  <a:lnTo>
                    <a:pt x="2260" y="1983955"/>
                  </a:lnTo>
                  <a:lnTo>
                    <a:pt x="1651" y="2089950"/>
                  </a:lnTo>
                  <a:lnTo>
                    <a:pt x="236918" y="2091309"/>
                  </a:lnTo>
                  <a:lnTo>
                    <a:pt x="237528" y="1985314"/>
                  </a:lnTo>
                  <a:close/>
                </a:path>
                <a:path w="249555" h="2374900">
                  <a:moveTo>
                    <a:pt x="239191" y="1701888"/>
                  </a:moveTo>
                  <a:lnTo>
                    <a:pt x="3924" y="1700530"/>
                  </a:lnTo>
                  <a:lnTo>
                    <a:pt x="3302" y="1806524"/>
                  </a:lnTo>
                  <a:lnTo>
                    <a:pt x="238582" y="1807883"/>
                  </a:lnTo>
                  <a:lnTo>
                    <a:pt x="239191" y="1701888"/>
                  </a:lnTo>
                  <a:close/>
                </a:path>
                <a:path w="249555" h="2374900">
                  <a:moveTo>
                    <a:pt x="240842" y="1418463"/>
                  </a:moveTo>
                  <a:lnTo>
                    <a:pt x="5575" y="1417104"/>
                  </a:lnTo>
                  <a:lnTo>
                    <a:pt x="4965" y="1523098"/>
                  </a:lnTo>
                  <a:lnTo>
                    <a:pt x="240233" y="1524457"/>
                  </a:lnTo>
                  <a:lnTo>
                    <a:pt x="240842" y="1418463"/>
                  </a:lnTo>
                  <a:close/>
                </a:path>
                <a:path w="249555" h="2374900">
                  <a:moveTo>
                    <a:pt x="242468" y="1135049"/>
                  </a:moveTo>
                  <a:lnTo>
                    <a:pt x="7200" y="1133690"/>
                  </a:lnTo>
                  <a:lnTo>
                    <a:pt x="6591" y="1239685"/>
                  </a:lnTo>
                  <a:lnTo>
                    <a:pt x="241858" y="1241044"/>
                  </a:lnTo>
                  <a:lnTo>
                    <a:pt x="242468" y="1135049"/>
                  </a:lnTo>
                  <a:close/>
                </a:path>
                <a:path w="249555" h="2374900">
                  <a:moveTo>
                    <a:pt x="244119" y="851636"/>
                  </a:moveTo>
                  <a:lnTo>
                    <a:pt x="8851" y="850265"/>
                  </a:lnTo>
                  <a:lnTo>
                    <a:pt x="8229" y="956259"/>
                  </a:lnTo>
                  <a:lnTo>
                    <a:pt x="243509" y="957630"/>
                  </a:lnTo>
                  <a:lnTo>
                    <a:pt x="244119" y="851636"/>
                  </a:lnTo>
                  <a:close/>
                </a:path>
                <a:path w="249555" h="2374900">
                  <a:moveTo>
                    <a:pt x="245770" y="568198"/>
                  </a:moveTo>
                  <a:lnTo>
                    <a:pt x="10502" y="566839"/>
                  </a:lnTo>
                  <a:lnTo>
                    <a:pt x="9893" y="672833"/>
                  </a:lnTo>
                  <a:lnTo>
                    <a:pt x="245160" y="674192"/>
                  </a:lnTo>
                  <a:lnTo>
                    <a:pt x="245770" y="568198"/>
                  </a:lnTo>
                  <a:close/>
                </a:path>
                <a:path w="249555" h="2374900">
                  <a:moveTo>
                    <a:pt x="247421" y="284784"/>
                  </a:moveTo>
                  <a:lnTo>
                    <a:pt x="12153" y="283413"/>
                  </a:lnTo>
                  <a:lnTo>
                    <a:pt x="11531" y="389420"/>
                  </a:lnTo>
                  <a:lnTo>
                    <a:pt x="246799" y="390779"/>
                  </a:lnTo>
                  <a:lnTo>
                    <a:pt x="247421" y="284784"/>
                  </a:lnTo>
                  <a:close/>
                </a:path>
                <a:path w="249555" h="2374900">
                  <a:moveTo>
                    <a:pt x="249059" y="1371"/>
                  </a:moveTo>
                  <a:lnTo>
                    <a:pt x="13792" y="0"/>
                  </a:lnTo>
                  <a:lnTo>
                    <a:pt x="13169" y="105994"/>
                  </a:lnTo>
                  <a:lnTo>
                    <a:pt x="248437" y="107365"/>
                  </a:lnTo>
                  <a:lnTo>
                    <a:pt x="249059" y="1371"/>
                  </a:lnTo>
                  <a:close/>
                </a:path>
              </a:pathLst>
            </a:custGeom>
            <a:solidFill>
              <a:srgbClr val="FF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63029" y="3999869"/>
              <a:ext cx="394970" cy="433705"/>
            </a:xfrm>
            <a:custGeom>
              <a:avLst/>
              <a:gdLst/>
              <a:ahLst/>
              <a:cxnLst/>
              <a:rect l="l" t="t" r="r" b="b"/>
              <a:pathLst>
                <a:path w="394970" h="433704">
                  <a:moveTo>
                    <a:pt x="0" y="433596"/>
                  </a:moveTo>
                  <a:lnTo>
                    <a:pt x="2532" y="0"/>
                  </a:lnTo>
                  <a:lnTo>
                    <a:pt x="54091" y="3330"/>
                  </a:lnTo>
                  <a:lnTo>
                    <a:pt x="103826" y="12480"/>
                  </a:lnTo>
                  <a:lnTo>
                    <a:pt x="151395" y="27103"/>
                  </a:lnTo>
                  <a:lnTo>
                    <a:pt x="196456" y="46853"/>
                  </a:lnTo>
                  <a:lnTo>
                    <a:pt x="238665" y="71382"/>
                  </a:lnTo>
                  <a:lnTo>
                    <a:pt x="277681" y="100344"/>
                  </a:lnTo>
                  <a:lnTo>
                    <a:pt x="313161" y="133392"/>
                  </a:lnTo>
                  <a:lnTo>
                    <a:pt x="344761" y="170180"/>
                  </a:lnTo>
                  <a:lnTo>
                    <a:pt x="372141" y="210362"/>
                  </a:lnTo>
                  <a:lnTo>
                    <a:pt x="394957" y="253589"/>
                  </a:lnTo>
                  <a:lnTo>
                    <a:pt x="0" y="433596"/>
                  </a:lnTo>
                  <a:close/>
                </a:path>
              </a:pathLst>
            </a:custGeom>
            <a:solidFill>
              <a:srgbClr val="FFA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89113" y="4254196"/>
              <a:ext cx="434340" cy="321945"/>
            </a:xfrm>
            <a:custGeom>
              <a:avLst/>
              <a:gdLst/>
              <a:ahLst/>
              <a:cxnLst/>
              <a:rect l="l" t="t" r="r" b="b"/>
              <a:pathLst>
                <a:path w="434339" h="321945">
                  <a:moveTo>
                    <a:pt x="410456" y="321370"/>
                  </a:moveTo>
                  <a:lnTo>
                    <a:pt x="0" y="180007"/>
                  </a:lnTo>
                  <a:lnTo>
                    <a:pt x="394957" y="0"/>
                  </a:lnTo>
                  <a:lnTo>
                    <a:pt x="411845" y="42808"/>
                  </a:lnTo>
                  <a:lnTo>
                    <a:pt x="424177" y="87686"/>
                  </a:lnTo>
                  <a:lnTo>
                    <a:pt x="431671" y="134356"/>
                  </a:lnTo>
                  <a:lnTo>
                    <a:pt x="434041" y="182537"/>
                  </a:lnTo>
                  <a:lnTo>
                    <a:pt x="432348" y="218612"/>
                  </a:lnTo>
                  <a:lnTo>
                    <a:pt x="427775" y="253852"/>
                  </a:lnTo>
                  <a:lnTo>
                    <a:pt x="420439" y="288143"/>
                  </a:lnTo>
                  <a:lnTo>
                    <a:pt x="410456" y="321370"/>
                  </a:lnTo>
                  <a:close/>
                </a:path>
              </a:pathLst>
            </a:custGeom>
            <a:solidFill>
              <a:srgbClr val="D34E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28993" y="3999869"/>
              <a:ext cx="436880" cy="553085"/>
            </a:xfrm>
            <a:custGeom>
              <a:avLst/>
              <a:gdLst/>
              <a:ahLst/>
              <a:cxnLst/>
              <a:rect l="l" t="t" r="r" b="b"/>
              <a:pathLst>
                <a:path w="436879" h="553085">
                  <a:moveTo>
                    <a:pt x="16575" y="552623"/>
                  </a:moveTo>
                  <a:lnTo>
                    <a:pt x="9306" y="523270"/>
                  </a:lnTo>
                  <a:lnTo>
                    <a:pt x="4067" y="493177"/>
                  </a:lnTo>
                  <a:lnTo>
                    <a:pt x="937" y="462417"/>
                  </a:lnTo>
                  <a:lnTo>
                    <a:pt x="0" y="431066"/>
                  </a:lnTo>
                  <a:lnTo>
                    <a:pt x="2822" y="383837"/>
                  </a:lnTo>
                  <a:lnTo>
                    <a:pt x="10554" y="338109"/>
                  </a:lnTo>
                  <a:lnTo>
                    <a:pt x="22927" y="294147"/>
                  </a:lnTo>
                  <a:lnTo>
                    <a:pt x="39677" y="252212"/>
                  </a:lnTo>
                  <a:lnTo>
                    <a:pt x="60536" y="212569"/>
                  </a:lnTo>
                  <a:lnTo>
                    <a:pt x="85239" y="175479"/>
                  </a:lnTo>
                  <a:lnTo>
                    <a:pt x="113518" y="141207"/>
                  </a:lnTo>
                  <a:lnTo>
                    <a:pt x="145109" y="110015"/>
                  </a:lnTo>
                  <a:lnTo>
                    <a:pt x="179743" y="82165"/>
                  </a:lnTo>
                  <a:lnTo>
                    <a:pt x="217156" y="57922"/>
                  </a:lnTo>
                  <a:lnTo>
                    <a:pt x="257080" y="37548"/>
                  </a:lnTo>
                  <a:lnTo>
                    <a:pt x="299250" y="21305"/>
                  </a:lnTo>
                  <a:lnTo>
                    <a:pt x="343399" y="9458"/>
                  </a:lnTo>
                  <a:lnTo>
                    <a:pt x="389260" y="2268"/>
                  </a:lnTo>
                  <a:lnTo>
                    <a:pt x="436568" y="0"/>
                  </a:lnTo>
                  <a:lnTo>
                    <a:pt x="434036" y="433596"/>
                  </a:lnTo>
                  <a:lnTo>
                    <a:pt x="16575" y="552623"/>
                  </a:lnTo>
                  <a:close/>
                </a:path>
              </a:pathLst>
            </a:custGeom>
            <a:solidFill>
              <a:srgbClr val="5CBE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45568" y="4433466"/>
              <a:ext cx="828040" cy="433705"/>
            </a:xfrm>
            <a:custGeom>
              <a:avLst/>
              <a:gdLst/>
              <a:ahLst/>
              <a:cxnLst/>
              <a:rect l="l" t="t" r="r" b="b"/>
              <a:pathLst>
                <a:path w="828039" h="433704">
                  <a:moveTo>
                    <a:pt x="414928" y="433601"/>
                  </a:moveTo>
                  <a:lnTo>
                    <a:pt x="366259" y="430620"/>
                  </a:lnTo>
                  <a:lnTo>
                    <a:pt x="319193" y="422445"/>
                  </a:lnTo>
                  <a:lnTo>
                    <a:pt x="274020" y="409367"/>
                  </a:lnTo>
                  <a:lnTo>
                    <a:pt x="231025" y="391678"/>
                  </a:lnTo>
                  <a:lnTo>
                    <a:pt x="190497" y="369667"/>
                  </a:lnTo>
                  <a:lnTo>
                    <a:pt x="152722" y="343627"/>
                  </a:lnTo>
                  <a:lnTo>
                    <a:pt x="117989" y="313846"/>
                  </a:lnTo>
                  <a:lnTo>
                    <a:pt x="86584" y="280617"/>
                  </a:lnTo>
                  <a:lnTo>
                    <a:pt x="58795" y="244229"/>
                  </a:lnTo>
                  <a:lnTo>
                    <a:pt x="34910" y="204975"/>
                  </a:lnTo>
                  <a:lnTo>
                    <a:pt x="15216" y="163143"/>
                  </a:lnTo>
                  <a:lnTo>
                    <a:pt x="0" y="119026"/>
                  </a:lnTo>
                  <a:lnTo>
                    <a:pt x="417461" y="0"/>
                  </a:lnTo>
                  <a:lnTo>
                    <a:pt x="827912" y="141367"/>
                  </a:lnTo>
                  <a:lnTo>
                    <a:pt x="809306" y="186735"/>
                  </a:lnTo>
                  <a:lnTo>
                    <a:pt x="785886" y="229355"/>
                  </a:lnTo>
                  <a:lnTo>
                    <a:pt x="757995" y="268890"/>
                  </a:lnTo>
                  <a:lnTo>
                    <a:pt x="725974" y="305003"/>
                  </a:lnTo>
                  <a:lnTo>
                    <a:pt x="690166" y="337355"/>
                  </a:lnTo>
                  <a:lnTo>
                    <a:pt x="650912" y="365610"/>
                  </a:lnTo>
                  <a:lnTo>
                    <a:pt x="608555" y="389430"/>
                  </a:lnTo>
                  <a:lnTo>
                    <a:pt x="563436" y="408476"/>
                  </a:lnTo>
                  <a:lnTo>
                    <a:pt x="515897" y="422412"/>
                  </a:lnTo>
                  <a:lnTo>
                    <a:pt x="466281" y="430899"/>
                  </a:lnTo>
                  <a:lnTo>
                    <a:pt x="414928" y="433601"/>
                  </a:lnTo>
                  <a:close/>
                </a:path>
              </a:pathLst>
            </a:custGeom>
            <a:solidFill>
              <a:srgbClr val="4F45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18455" y="5163159"/>
              <a:ext cx="852169" cy="1103630"/>
            </a:xfrm>
            <a:custGeom>
              <a:avLst/>
              <a:gdLst/>
              <a:ahLst/>
              <a:cxnLst/>
              <a:rect l="l" t="t" r="r" b="b"/>
              <a:pathLst>
                <a:path w="852170" h="1103629">
                  <a:moveTo>
                    <a:pt x="846137" y="963472"/>
                  </a:moveTo>
                  <a:lnTo>
                    <a:pt x="812" y="958570"/>
                  </a:lnTo>
                  <a:lnTo>
                    <a:pt x="0" y="1098372"/>
                  </a:lnTo>
                  <a:lnTo>
                    <a:pt x="845324" y="1103261"/>
                  </a:lnTo>
                  <a:lnTo>
                    <a:pt x="846137" y="963472"/>
                  </a:lnTo>
                  <a:close/>
                </a:path>
                <a:path w="852170" h="1103629">
                  <a:moveTo>
                    <a:pt x="847521" y="723836"/>
                  </a:moveTo>
                  <a:lnTo>
                    <a:pt x="2209" y="718934"/>
                  </a:lnTo>
                  <a:lnTo>
                    <a:pt x="1397" y="858723"/>
                  </a:lnTo>
                  <a:lnTo>
                    <a:pt x="846709" y="863625"/>
                  </a:lnTo>
                  <a:lnTo>
                    <a:pt x="847521" y="723836"/>
                  </a:lnTo>
                  <a:close/>
                </a:path>
                <a:path w="852170" h="1103629">
                  <a:moveTo>
                    <a:pt x="848918" y="484187"/>
                  </a:moveTo>
                  <a:lnTo>
                    <a:pt x="3606" y="479285"/>
                  </a:lnTo>
                  <a:lnTo>
                    <a:pt x="2794" y="619074"/>
                  </a:lnTo>
                  <a:lnTo>
                    <a:pt x="848106" y="623976"/>
                  </a:lnTo>
                  <a:lnTo>
                    <a:pt x="848918" y="484187"/>
                  </a:lnTo>
                  <a:close/>
                </a:path>
                <a:path w="852170" h="1103629">
                  <a:moveTo>
                    <a:pt x="850315" y="244538"/>
                  </a:moveTo>
                  <a:lnTo>
                    <a:pt x="4991" y="239636"/>
                  </a:lnTo>
                  <a:lnTo>
                    <a:pt x="4191" y="379437"/>
                  </a:lnTo>
                  <a:lnTo>
                    <a:pt x="849503" y="384327"/>
                  </a:lnTo>
                  <a:lnTo>
                    <a:pt x="850315" y="244538"/>
                  </a:lnTo>
                  <a:close/>
                </a:path>
                <a:path w="852170" h="1103629">
                  <a:moveTo>
                    <a:pt x="851700" y="4889"/>
                  </a:moveTo>
                  <a:lnTo>
                    <a:pt x="6388" y="0"/>
                  </a:lnTo>
                  <a:lnTo>
                    <a:pt x="5575" y="139788"/>
                  </a:lnTo>
                  <a:lnTo>
                    <a:pt x="850900" y="144691"/>
                  </a:lnTo>
                  <a:lnTo>
                    <a:pt x="851700" y="4889"/>
                  </a:lnTo>
                  <a:close/>
                </a:path>
              </a:pathLst>
            </a:custGeom>
            <a:solidFill>
              <a:srgbClr val="FF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4962" y="3284149"/>
              <a:ext cx="1588770" cy="151765"/>
            </a:xfrm>
            <a:custGeom>
              <a:avLst/>
              <a:gdLst/>
              <a:ahLst/>
              <a:cxnLst/>
              <a:rect l="l" t="t" r="r" b="b"/>
              <a:pathLst>
                <a:path w="1588770" h="151764">
                  <a:moveTo>
                    <a:pt x="1481955" y="151502"/>
                  </a:moveTo>
                  <a:lnTo>
                    <a:pt x="104660" y="143473"/>
                  </a:lnTo>
                  <a:lnTo>
                    <a:pt x="64516" y="130899"/>
                  </a:lnTo>
                  <a:lnTo>
                    <a:pt x="38360" y="97976"/>
                  </a:lnTo>
                  <a:lnTo>
                    <a:pt x="0" y="0"/>
                  </a:lnTo>
                  <a:lnTo>
                    <a:pt x="794140" y="4631"/>
                  </a:lnTo>
                  <a:lnTo>
                    <a:pt x="1588285" y="9257"/>
                  </a:lnTo>
                  <a:lnTo>
                    <a:pt x="1548787" y="106781"/>
                  </a:lnTo>
                  <a:lnTo>
                    <a:pt x="1537827" y="125255"/>
                  </a:lnTo>
                  <a:lnTo>
                    <a:pt x="1522247" y="139395"/>
                  </a:lnTo>
                  <a:lnTo>
                    <a:pt x="1503229" y="148408"/>
                  </a:lnTo>
                  <a:lnTo>
                    <a:pt x="1481955" y="151502"/>
                  </a:lnTo>
                  <a:close/>
                </a:path>
              </a:pathLst>
            </a:custGeom>
            <a:solidFill>
              <a:srgbClr val="3833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8909" y="3289551"/>
              <a:ext cx="99798" cy="9969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405934" y="3355895"/>
            <a:ext cx="10196266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434" dirty="0">
                <a:solidFill>
                  <a:srgbClr val="002E41"/>
                </a:solidFill>
              </a:rPr>
              <a:t>Dataset</a:t>
            </a:r>
            <a:r>
              <a:rPr sz="5600" spc="-490" dirty="0">
                <a:solidFill>
                  <a:srgbClr val="002E41"/>
                </a:solidFill>
              </a:rPr>
              <a:t> </a:t>
            </a:r>
            <a:r>
              <a:rPr sz="5600" spc="495" dirty="0">
                <a:solidFill>
                  <a:srgbClr val="002E41"/>
                </a:solidFill>
              </a:rPr>
              <a:t>Components</a:t>
            </a:r>
            <a:endParaRPr sz="5600" dirty="0"/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95" y="4959905"/>
            <a:ext cx="114300" cy="1142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766531" y="4781280"/>
            <a:ext cx="9381490" cy="3848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50" b="1" spc="185" dirty="0">
                <a:solidFill>
                  <a:srgbClr val="002E41"/>
                </a:solidFill>
                <a:latin typeface="Trebuchet MS"/>
                <a:cs typeface="Trebuchet MS"/>
              </a:rPr>
              <a:t>Transactions</a:t>
            </a:r>
            <a:r>
              <a:rPr sz="2550" b="1" spc="-204" dirty="0">
                <a:solidFill>
                  <a:srgbClr val="002E41"/>
                </a:solidFill>
                <a:latin typeface="Trebuchet MS"/>
                <a:cs typeface="Trebuchet MS"/>
              </a:rPr>
              <a:t> </a:t>
            </a:r>
            <a:r>
              <a:rPr sz="2550" b="1" spc="155" dirty="0">
                <a:solidFill>
                  <a:srgbClr val="002E41"/>
                </a:solidFill>
                <a:latin typeface="Trebuchet MS"/>
                <a:cs typeface="Trebuchet MS"/>
              </a:rPr>
              <a:t>Data:</a:t>
            </a:r>
            <a:r>
              <a:rPr sz="2550" b="1" spc="-204" dirty="0">
                <a:solidFill>
                  <a:srgbClr val="002E41"/>
                </a:solidFill>
                <a:latin typeface="Trebuchet MS"/>
                <a:cs typeface="Trebuchet MS"/>
              </a:rPr>
              <a:t> </a:t>
            </a:r>
            <a:r>
              <a:rPr sz="2550" spc="55" dirty="0">
                <a:solidFill>
                  <a:srgbClr val="002E41"/>
                </a:solidFill>
                <a:latin typeface="Lucida Sans Unicode"/>
                <a:cs typeface="Lucida Sans Unicode"/>
              </a:rPr>
              <a:t>amounts,</a:t>
            </a:r>
            <a:r>
              <a:rPr sz="2550" spc="-90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spc="65" dirty="0">
                <a:solidFill>
                  <a:srgbClr val="002E41"/>
                </a:solidFill>
                <a:latin typeface="Lucida Sans Unicode"/>
                <a:cs typeface="Lucida Sans Unicode"/>
              </a:rPr>
              <a:t>timestamps,</a:t>
            </a:r>
            <a:r>
              <a:rPr sz="2550" spc="-95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spc="125" dirty="0">
                <a:solidFill>
                  <a:srgbClr val="002E41"/>
                </a:solidFill>
                <a:latin typeface="Lucida Sans Unicode"/>
                <a:cs typeface="Lucida Sans Unicode"/>
              </a:rPr>
              <a:t>merchant</a:t>
            </a:r>
            <a:r>
              <a:rPr sz="2550" spc="-90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spc="-20" dirty="0">
                <a:solidFill>
                  <a:srgbClr val="002E41"/>
                </a:solidFill>
                <a:latin typeface="Lucida Sans Unicode"/>
                <a:cs typeface="Lucida Sans Unicode"/>
              </a:rPr>
              <a:t>info</a:t>
            </a:r>
            <a:endParaRPr sz="25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2550" b="1" spc="254" dirty="0">
                <a:solidFill>
                  <a:srgbClr val="002E41"/>
                </a:solidFill>
                <a:latin typeface="Trebuchet MS"/>
                <a:cs typeface="Trebuchet MS"/>
              </a:rPr>
              <a:t>Card</a:t>
            </a:r>
            <a:r>
              <a:rPr sz="2550" b="1" spc="-204" dirty="0">
                <a:solidFill>
                  <a:srgbClr val="002E41"/>
                </a:solidFill>
                <a:latin typeface="Trebuchet MS"/>
                <a:cs typeface="Trebuchet MS"/>
              </a:rPr>
              <a:t> </a:t>
            </a:r>
            <a:r>
              <a:rPr sz="2550" b="1" spc="130" dirty="0">
                <a:solidFill>
                  <a:srgbClr val="002E41"/>
                </a:solidFill>
                <a:latin typeface="Trebuchet MS"/>
                <a:cs typeface="Trebuchet MS"/>
              </a:rPr>
              <a:t>Information:</a:t>
            </a:r>
            <a:r>
              <a:rPr sz="2550" b="1" spc="-200" dirty="0">
                <a:solidFill>
                  <a:srgbClr val="002E41"/>
                </a:solidFill>
                <a:latin typeface="Trebuchet MS"/>
                <a:cs typeface="Trebuchet MS"/>
              </a:rPr>
              <a:t> </a:t>
            </a:r>
            <a:r>
              <a:rPr sz="2550" spc="-50" dirty="0">
                <a:solidFill>
                  <a:srgbClr val="002E41"/>
                </a:solidFill>
                <a:latin typeface="Lucida Sans Unicode"/>
                <a:cs typeface="Lucida Sans Unicode"/>
              </a:rPr>
              <a:t>limits,</a:t>
            </a:r>
            <a:r>
              <a:rPr sz="2550" spc="-90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dirty="0">
                <a:solidFill>
                  <a:srgbClr val="002E41"/>
                </a:solidFill>
                <a:latin typeface="Lucida Sans Unicode"/>
                <a:cs typeface="Lucida Sans Unicode"/>
              </a:rPr>
              <a:t>types,</a:t>
            </a:r>
            <a:r>
              <a:rPr sz="2550" spc="-90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spc="85" dirty="0">
                <a:solidFill>
                  <a:srgbClr val="002E41"/>
                </a:solidFill>
                <a:latin typeface="Lucida Sans Unicode"/>
                <a:cs typeface="Lucida Sans Unicode"/>
              </a:rPr>
              <a:t>activation</a:t>
            </a:r>
            <a:r>
              <a:rPr sz="2550" spc="-85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spc="114" dirty="0">
                <a:solidFill>
                  <a:srgbClr val="002E41"/>
                </a:solidFill>
                <a:latin typeface="Lucida Sans Unicode"/>
                <a:cs typeface="Lucida Sans Unicode"/>
              </a:rPr>
              <a:t>dates</a:t>
            </a:r>
            <a:endParaRPr sz="25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2550" b="1" spc="204" dirty="0">
                <a:solidFill>
                  <a:srgbClr val="002E41"/>
                </a:solidFill>
                <a:latin typeface="Trebuchet MS"/>
                <a:cs typeface="Trebuchet MS"/>
              </a:rPr>
              <a:t>Merchant</a:t>
            </a:r>
            <a:r>
              <a:rPr sz="2550" b="1" spc="-210" dirty="0">
                <a:solidFill>
                  <a:srgbClr val="002E41"/>
                </a:solidFill>
                <a:latin typeface="Trebuchet MS"/>
                <a:cs typeface="Trebuchet MS"/>
              </a:rPr>
              <a:t> </a:t>
            </a:r>
            <a:r>
              <a:rPr sz="2550" b="1" spc="175" dirty="0">
                <a:solidFill>
                  <a:srgbClr val="002E41"/>
                </a:solidFill>
                <a:latin typeface="Trebuchet MS"/>
                <a:cs typeface="Trebuchet MS"/>
              </a:rPr>
              <a:t>Codes:</a:t>
            </a:r>
            <a:r>
              <a:rPr sz="2550" b="1" spc="-55" dirty="0">
                <a:solidFill>
                  <a:srgbClr val="002E41"/>
                </a:solidFill>
                <a:latin typeface="Trebuchet MS"/>
                <a:cs typeface="Trebuchet MS"/>
              </a:rPr>
              <a:t> </a:t>
            </a:r>
            <a:r>
              <a:rPr sz="2550" spc="50" dirty="0">
                <a:solidFill>
                  <a:srgbClr val="002E41"/>
                </a:solidFill>
                <a:latin typeface="Lucida Sans Unicode"/>
                <a:cs typeface="Lucida Sans Unicode"/>
              </a:rPr>
              <a:t>classify</a:t>
            </a:r>
            <a:r>
              <a:rPr sz="2550" spc="-95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spc="80" dirty="0">
                <a:solidFill>
                  <a:srgbClr val="002E41"/>
                </a:solidFill>
                <a:latin typeface="Lucida Sans Unicode"/>
                <a:cs typeface="Lucida Sans Unicode"/>
              </a:rPr>
              <a:t>transaction</a:t>
            </a:r>
            <a:r>
              <a:rPr sz="2550" spc="-95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spc="60" dirty="0">
                <a:solidFill>
                  <a:srgbClr val="002E41"/>
                </a:solidFill>
                <a:latin typeface="Lucida Sans Unicode"/>
                <a:cs typeface="Lucida Sans Unicode"/>
              </a:rPr>
              <a:t>types</a:t>
            </a:r>
            <a:endParaRPr sz="25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2550" b="1" spc="155" dirty="0">
                <a:solidFill>
                  <a:srgbClr val="002E41"/>
                </a:solidFill>
                <a:latin typeface="Trebuchet MS"/>
                <a:cs typeface="Trebuchet MS"/>
              </a:rPr>
              <a:t>Fraud</a:t>
            </a:r>
            <a:r>
              <a:rPr sz="2550" b="1" spc="-215" dirty="0">
                <a:solidFill>
                  <a:srgbClr val="002E41"/>
                </a:solidFill>
                <a:latin typeface="Trebuchet MS"/>
                <a:cs typeface="Trebuchet MS"/>
              </a:rPr>
              <a:t> </a:t>
            </a:r>
            <a:r>
              <a:rPr sz="2550" b="1" spc="95" dirty="0">
                <a:solidFill>
                  <a:srgbClr val="002E41"/>
                </a:solidFill>
                <a:latin typeface="Trebuchet MS"/>
                <a:cs typeface="Trebuchet MS"/>
              </a:rPr>
              <a:t>Labels:</a:t>
            </a:r>
            <a:r>
              <a:rPr sz="2550" b="1" spc="-215" dirty="0">
                <a:solidFill>
                  <a:srgbClr val="002E41"/>
                </a:solidFill>
                <a:latin typeface="Trebuchet MS"/>
                <a:cs typeface="Trebuchet MS"/>
              </a:rPr>
              <a:t> </a:t>
            </a:r>
            <a:r>
              <a:rPr sz="2550" spc="65" dirty="0">
                <a:solidFill>
                  <a:srgbClr val="002E41"/>
                </a:solidFill>
                <a:latin typeface="Lucida Sans Unicode"/>
                <a:cs typeface="Lucida Sans Unicode"/>
              </a:rPr>
              <a:t>legitimate</a:t>
            </a:r>
            <a:r>
              <a:rPr sz="2550" spc="-100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spc="75" dirty="0">
                <a:solidFill>
                  <a:srgbClr val="002E41"/>
                </a:solidFill>
                <a:latin typeface="Lucida Sans Unicode"/>
                <a:cs typeface="Lucida Sans Unicode"/>
              </a:rPr>
              <a:t>vs</a:t>
            </a:r>
            <a:r>
              <a:rPr sz="2550" spc="-105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spc="45" dirty="0">
                <a:solidFill>
                  <a:srgbClr val="002E41"/>
                </a:solidFill>
                <a:latin typeface="Lucida Sans Unicode"/>
                <a:cs typeface="Lucida Sans Unicode"/>
              </a:rPr>
              <a:t>fraudulent</a:t>
            </a:r>
            <a:r>
              <a:rPr sz="2550" spc="-105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spc="65" dirty="0">
                <a:solidFill>
                  <a:srgbClr val="002E41"/>
                </a:solidFill>
                <a:latin typeface="Lucida Sans Unicode"/>
                <a:cs typeface="Lucida Sans Unicode"/>
              </a:rPr>
              <a:t>transactions</a:t>
            </a:r>
            <a:endParaRPr sz="25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2550" b="1" spc="130" dirty="0">
                <a:solidFill>
                  <a:srgbClr val="002E41"/>
                </a:solidFill>
                <a:latin typeface="Trebuchet MS"/>
                <a:cs typeface="Trebuchet MS"/>
              </a:rPr>
              <a:t>User</a:t>
            </a:r>
            <a:r>
              <a:rPr sz="2550" b="1" spc="-210" dirty="0">
                <a:solidFill>
                  <a:srgbClr val="002E41"/>
                </a:solidFill>
                <a:latin typeface="Trebuchet MS"/>
                <a:cs typeface="Trebuchet MS"/>
              </a:rPr>
              <a:t> </a:t>
            </a:r>
            <a:r>
              <a:rPr sz="2550" b="1" spc="155" dirty="0">
                <a:solidFill>
                  <a:srgbClr val="002E41"/>
                </a:solidFill>
                <a:latin typeface="Trebuchet MS"/>
                <a:cs typeface="Trebuchet MS"/>
              </a:rPr>
              <a:t>Data:</a:t>
            </a:r>
            <a:r>
              <a:rPr sz="2550" b="1" spc="-60" dirty="0">
                <a:solidFill>
                  <a:srgbClr val="002E41"/>
                </a:solidFill>
                <a:latin typeface="Trebuchet MS"/>
                <a:cs typeface="Trebuchet MS"/>
              </a:rPr>
              <a:t> </a:t>
            </a:r>
            <a:r>
              <a:rPr sz="2550" spc="80" dirty="0">
                <a:solidFill>
                  <a:srgbClr val="002E41"/>
                </a:solidFill>
                <a:latin typeface="Lucida Sans Unicode"/>
                <a:cs typeface="Lucida Sans Unicode"/>
              </a:rPr>
              <a:t>demographics,</a:t>
            </a:r>
            <a:r>
              <a:rPr sz="2550" spc="-95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spc="140" dirty="0">
                <a:solidFill>
                  <a:srgbClr val="002E41"/>
                </a:solidFill>
                <a:latin typeface="Lucida Sans Unicode"/>
                <a:cs typeface="Lucida Sans Unicode"/>
              </a:rPr>
              <a:t>account</a:t>
            </a:r>
            <a:r>
              <a:rPr sz="2550" spc="-95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spc="50" dirty="0">
                <a:solidFill>
                  <a:srgbClr val="002E41"/>
                </a:solidFill>
                <a:latin typeface="Lucida Sans Unicode"/>
                <a:cs typeface="Lucida Sans Unicode"/>
              </a:rPr>
              <a:t>details</a:t>
            </a:r>
            <a:endParaRPr sz="25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2550" spc="75" dirty="0">
                <a:solidFill>
                  <a:srgbClr val="002E41"/>
                </a:solidFill>
                <a:latin typeface="Lucida Sans Unicode"/>
                <a:cs typeface="Lucida Sans Unicode"/>
              </a:rPr>
              <a:t>Enables</a:t>
            </a:r>
            <a:r>
              <a:rPr sz="2550" spc="-70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spc="-30" dirty="0">
                <a:solidFill>
                  <a:srgbClr val="002E41"/>
                </a:solidFill>
                <a:latin typeface="Lucida Sans Unicode"/>
                <a:cs typeface="Lucida Sans Unicode"/>
              </a:rPr>
              <a:t>linking</a:t>
            </a:r>
            <a:r>
              <a:rPr sz="2550" spc="-70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spc="105" dirty="0">
                <a:solidFill>
                  <a:srgbClr val="002E41"/>
                </a:solidFill>
                <a:latin typeface="Lucida Sans Unicode"/>
                <a:cs typeface="Lucida Sans Unicode"/>
              </a:rPr>
              <a:t>across</a:t>
            </a:r>
            <a:r>
              <a:rPr sz="2550" spc="-65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dirty="0">
                <a:solidFill>
                  <a:srgbClr val="002E41"/>
                </a:solidFill>
                <a:latin typeface="Lucida Sans Unicode"/>
                <a:cs typeface="Lucida Sans Unicode"/>
              </a:rPr>
              <a:t>multiple</a:t>
            </a:r>
            <a:r>
              <a:rPr sz="2550" spc="-70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spc="85" dirty="0">
                <a:solidFill>
                  <a:srgbClr val="002E41"/>
                </a:solidFill>
                <a:latin typeface="Lucida Sans Unicode"/>
                <a:cs typeface="Lucida Sans Unicode"/>
              </a:rPr>
              <a:t>tables</a:t>
            </a:r>
            <a:r>
              <a:rPr sz="2550" spc="-65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spc="-20" dirty="0">
                <a:solidFill>
                  <a:srgbClr val="002E41"/>
                </a:solidFill>
                <a:latin typeface="Lucida Sans Unicode"/>
                <a:cs typeface="Lucida Sans Unicode"/>
              </a:rPr>
              <a:t>for</a:t>
            </a:r>
            <a:r>
              <a:rPr sz="2550" spc="-70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dirty="0">
                <a:solidFill>
                  <a:srgbClr val="002E41"/>
                </a:solidFill>
                <a:latin typeface="Lucida Sans Unicode"/>
                <a:cs typeface="Lucida Sans Unicode"/>
              </a:rPr>
              <a:t>rich</a:t>
            </a:r>
            <a:r>
              <a:rPr sz="2550" spc="-65" dirty="0">
                <a:solidFill>
                  <a:srgbClr val="002E41"/>
                </a:solidFill>
                <a:latin typeface="Lucida Sans Unicode"/>
                <a:cs typeface="Lucida Sans Unicode"/>
              </a:rPr>
              <a:t> </a:t>
            </a:r>
            <a:r>
              <a:rPr sz="2550" spc="70" dirty="0">
                <a:solidFill>
                  <a:srgbClr val="002E41"/>
                </a:solidFill>
                <a:latin typeface="Lucida Sans Unicode"/>
                <a:cs typeface="Lucida Sans Unicode"/>
              </a:rPr>
              <a:t>analysis</a:t>
            </a:r>
            <a:endParaRPr sz="2550" dirty="0">
              <a:latin typeface="Lucida Sans Unicode"/>
              <a:cs typeface="Lucida Sans Unicode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95" y="5645705"/>
            <a:ext cx="114300" cy="11429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95" y="6331505"/>
            <a:ext cx="114300" cy="1142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95" y="7017305"/>
            <a:ext cx="114300" cy="1142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95" y="7703105"/>
            <a:ext cx="114300" cy="1142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8095" y="8388905"/>
            <a:ext cx="114300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2" y="146"/>
            <a:ext cx="18288000" cy="10280650"/>
            <a:chOff x="-102" y="146"/>
            <a:chExt cx="18288000" cy="10280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02" y="146"/>
              <a:ext cx="18287587" cy="1028032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11165" y="6230925"/>
              <a:ext cx="4991099" cy="37433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1505934"/>
            <a:ext cx="13182600" cy="1349686"/>
          </a:xfrm>
          <a:prstGeom prst="rect">
            <a:avLst/>
          </a:prstGeom>
        </p:spPr>
        <p:txBody>
          <a:bodyPr vert="horz" wrap="square" lIns="0" tIns="361273" rIns="0" bIns="0" rtlCol="0">
            <a:spAutoFit/>
          </a:bodyPr>
          <a:lstStyle/>
          <a:p>
            <a:pPr marL="3966210">
              <a:lnSpc>
                <a:spcPct val="100000"/>
              </a:lnSpc>
              <a:spcBef>
                <a:spcPts val="100"/>
              </a:spcBef>
            </a:pPr>
            <a:r>
              <a:rPr sz="6400" spc="390" dirty="0">
                <a:solidFill>
                  <a:srgbClr val="002E41"/>
                </a:solidFill>
              </a:rPr>
              <a:t>Problem</a:t>
            </a:r>
            <a:r>
              <a:rPr sz="6400" spc="-555" dirty="0">
                <a:solidFill>
                  <a:srgbClr val="002E41"/>
                </a:solidFill>
              </a:rPr>
              <a:t> </a:t>
            </a:r>
            <a:r>
              <a:rPr sz="6400" spc="430" dirty="0">
                <a:solidFill>
                  <a:srgbClr val="002E41"/>
                </a:solidFill>
              </a:rPr>
              <a:t>Statement</a:t>
            </a:r>
            <a:endParaRPr sz="6400" dirty="0"/>
          </a:p>
        </p:txBody>
      </p:sp>
      <p:sp>
        <p:nvSpPr>
          <p:cNvPr id="6" name="object 6"/>
          <p:cNvSpPr txBox="1"/>
          <p:nvPr/>
        </p:nvSpPr>
        <p:spPr>
          <a:xfrm>
            <a:off x="5539397" y="5605136"/>
            <a:ext cx="7049134" cy="343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240" dirty="0">
                <a:solidFill>
                  <a:srgbClr val="002E41"/>
                </a:solidFill>
                <a:latin typeface="Trebuchet MS"/>
                <a:cs typeface="Trebuchet MS"/>
              </a:rPr>
              <a:t>W</a:t>
            </a:r>
            <a:r>
              <a:rPr sz="4200" b="1" spc="44" baseline="-1984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2800" b="1" spc="-1380" dirty="0">
                <a:solidFill>
                  <a:srgbClr val="002E41"/>
                </a:solidFill>
                <a:latin typeface="Trebuchet MS"/>
                <a:cs typeface="Trebuchet MS"/>
              </a:rPr>
              <a:t>e</a:t>
            </a:r>
            <a:r>
              <a:rPr sz="4200" b="1" spc="202" baseline="-198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200" b="1" spc="-517" baseline="-19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470" dirty="0">
                <a:solidFill>
                  <a:srgbClr val="002E41"/>
                </a:solidFill>
                <a:latin typeface="Trebuchet MS"/>
                <a:cs typeface="Trebuchet MS"/>
              </a:rPr>
              <a:t>n</a:t>
            </a:r>
            <a:r>
              <a:rPr sz="4200" b="1" spc="-44" baseline="-198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1" spc="-1435" dirty="0">
                <a:solidFill>
                  <a:srgbClr val="002E41"/>
                </a:solidFill>
                <a:latin typeface="Trebuchet MS"/>
                <a:cs typeface="Trebuchet MS"/>
              </a:rPr>
              <a:t>e</a:t>
            </a:r>
            <a:r>
              <a:rPr sz="4200" b="1" spc="-60" baseline="-198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-1435" dirty="0">
                <a:solidFill>
                  <a:srgbClr val="002E41"/>
                </a:solidFill>
                <a:latin typeface="Trebuchet MS"/>
                <a:cs typeface="Trebuchet MS"/>
              </a:rPr>
              <a:t>e</a:t>
            </a:r>
            <a:r>
              <a:rPr sz="4200" b="1" spc="-60" baseline="-198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-1455" dirty="0">
                <a:solidFill>
                  <a:srgbClr val="002E41"/>
                </a:solidFill>
                <a:latin typeface="Trebuchet MS"/>
                <a:cs typeface="Trebuchet MS"/>
              </a:rPr>
              <a:t>d</a:t>
            </a:r>
            <a:r>
              <a:rPr sz="4200" b="1" spc="120" baseline="-1984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200" b="1" spc="-509" baseline="-19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200" dirty="0">
                <a:solidFill>
                  <a:srgbClr val="002E41"/>
                </a:solidFill>
                <a:latin typeface="Trebuchet MS"/>
                <a:cs typeface="Trebuchet MS"/>
              </a:rPr>
              <a:t>a</a:t>
            </a:r>
            <a:r>
              <a:rPr sz="4200" b="1" spc="307" baseline="-198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200" b="1" spc="-517" baseline="-19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280" dirty="0">
                <a:solidFill>
                  <a:srgbClr val="002E41"/>
                </a:solidFill>
                <a:latin typeface="Trebuchet MS"/>
                <a:cs typeface="Trebuchet MS"/>
              </a:rPr>
              <a:t>c</a:t>
            </a:r>
            <a:r>
              <a:rPr sz="4200" b="1" spc="-60" baseline="-198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spc="-1445" dirty="0">
                <a:solidFill>
                  <a:srgbClr val="002E41"/>
                </a:solidFill>
                <a:latin typeface="Trebuchet MS"/>
                <a:cs typeface="Trebuchet MS"/>
              </a:rPr>
              <a:t>e</a:t>
            </a:r>
            <a:r>
              <a:rPr sz="4200" b="1" spc="-75" baseline="-198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800" b="1" spc="-1480" dirty="0">
                <a:solidFill>
                  <a:srgbClr val="002E41"/>
                </a:solidFill>
                <a:latin typeface="Trebuchet MS"/>
                <a:cs typeface="Trebuchet MS"/>
              </a:rPr>
              <a:t>n</a:t>
            </a:r>
            <a:r>
              <a:rPr sz="4200" b="1" spc="-60" baseline="-198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800" b="1" spc="-930" dirty="0">
                <a:solidFill>
                  <a:srgbClr val="002E41"/>
                </a:solidFill>
                <a:latin typeface="Trebuchet MS"/>
                <a:cs typeface="Trebuchet MS"/>
              </a:rPr>
              <a:t>t</a:t>
            </a:r>
            <a:r>
              <a:rPr sz="4200" b="1" spc="-82" baseline="-198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spc="-1019" dirty="0">
                <a:solidFill>
                  <a:srgbClr val="002E41"/>
                </a:solidFill>
                <a:latin typeface="Trebuchet MS"/>
                <a:cs typeface="Trebuchet MS"/>
              </a:rPr>
              <a:t>r</a:t>
            </a:r>
            <a:r>
              <a:rPr sz="4200" b="1" spc="-89" baseline="-198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-1335" dirty="0">
                <a:solidFill>
                  <a:srgbClr val="002E41"/>
                </a:solidFill>
                <a:latin typeface="Trebuchet MS"/>
                <a:cs typeface="Trebuchet MS"/>
              </a:rPr>
              <a:t>a</a:t>
            </a:r>
            <a:r>
              <a:rPr sz="4200" b="1" spc="-44" baseline="-198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635" dirty="0">
                <a:solidFill>
                  <a:srgbClr val="002E41"/>
                </a:solidFill>
                <a:latin typeface="Trebuchet MS"/>
                <a:cs typeface="Trebuchet MS"/>
              </a:rPr>
              <a:t>l</a:t>
            </a:r>
            <a:r>
              <a:rPr sz="4200" b="1" spc="104" baseline="-198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4200" b="1" spc="-509" baseline="-19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1565" dirty="0">
                <a:solidFill>
                  <a:srgbClr val="002E41"/>
                </a:solidFill>
                <a:latin typeface="Trebuchet MS"/>
                <a:cs typeface="Trebuchet MS"/>
              </a:rPr>
              <a:t>D</a:t>
            </a:r>
            <a:r>
              <a:rPr sz="4200" b="1" spc="22" baseline="-1984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800" b="1" spc="-1275" dirty="0">
                <a:solidFill>
                  <a:srgbClr val="002E41"/>
                </a:solidFill>
                <a:latin typeface="Trebuchet MS"/>
                <a:cs typeface="Trebuchet MS"/>
              </a:rPr>
              <a:t>a</a:t>
            </a:r>
            <a:r>
              <a:rPr sz="4200" b="1" spc="44" baseline="-198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980" dirty="0">
                <a:solidFill>
                  <a:srgbClr val="002E41"/>
                </a:solidFill>
                <a:latin typeface="Trebuchet MS"/>
                <a:cs typeface="Trebuchet MS"/>
              </a:rPr>
              <a:t>s</a:t>
            </a:r>
            <a:r>
              <a:rPr sz="4200" b="1" spc="44" baseline="-1984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800" b="1" spc="-1435" dirty="0">
                <a:solidFill>
                  <a:srgbClr val="002E41"/>
                </a:solidFill>
                <a:latin typeface="Trebuchet MS"/>
                <a:cs typeface="Trebuchet MS"/>
              </a:rPr>
              <a:t>h</a:t>
            </a:r>
            <a:r>
              <a:rPr sz="4200" b="1" spc="22" baseline="-1984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800" b="1" spc="-1405" dirty="0">
                <a:solidFill>
                  <a:srgbClr val="002E41"/>
                </a:solidFill>
                <a:latin typeface="Trebuchet MS"/>
                <a:cs typeface="Trebuchet MS"/>
              </a:rPr>
              <a:t>b</a:t>
            </a:r>
            <a:r>
              <a:rPr sz="4200" b="1" spc="30" baseline="-1984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2800" b="1" spc="-1355" dirty="0">
                <a:solidFill>
                  <a:srgbClr val="002E41"/>
                </a:solidFill>
                <a:latin typeface="Trebuchet MS"/>
                <a:cs typeface="Trebuchet MS"/>
              </a:rPr>
              <a:t>o</a:t>
            </a:r>
            <a:r>
              <a:rPr sz="4200" b="1" spc="22" baseline="-198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800" b="1" spc="-1275" dirty="0">
                <a:solidFill>
                  <a:srgbClr val="002E41"/>
                </a:solidFill>
                <a:latin typeface="Trebuchet MS"/>
                <a:cs typeface="Trebuchet MS"/>
              </a:rPr>
              <a:t>a</a:t>
            </a:r>
            <a:r>
              <a:rPr sz="4200" b="1" spc="44" baseline="-198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960" dirty="0">
                <a:solidFill>
                  <a:srgbClr val="002E41"/>
                </a:solidFill>
                <a:latin typeface="Trebuchet MS"/>
                <a:cs typeface="Trebuchet MS"/>
              </a:rPr>
              <a:t>r</a:t>
            </a:r>
            <a:r>
              <a:rPr sz="4200" b="1" baseline="-198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-1405" dirty="0">
                <a:solidFill>
                  <a:srgbClr val="002E41"/>
                </a:solidFill>
                <a:latin typeface="Trebuchet MS"/>
                <a:cs typeface="Trebuchet MS"/>
              </a:rPr>
              <a:t>d</a:t>
            </a:r>
            <a:r>
              <a:rPr sz="4200" b="1" spc="195" baseline="-1984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4200" b="1" spc="-509" baseline="-19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950" dirty="0">
                <a:solidFill>
                  <a:srgbClr val="002E41"/>
                </a:solidFill>
                <a:latin typeface="Trebuchet MS"/>
                <a:cs typeface="Trebuchet MS"/>
              </a:rPr>
              <a:t>t</a:t>
            </a:r>
            <a:r>
              <a:rPr sz="4200" b="1" spc="-112" baseline="-198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spc="-1435" dirty="0">
                <a:solidFill>
                  <a:srgbClr val="002E41"/>
                </a:solidFill>
                <a:latin typeface="Trebuchet MS"/>
                <a:cs typeface="Trebuchet MS"/>
              </a:rPr>
              <a:t>o</a:t>
            </a:r>
            <a:r>
              <a:rPr sz="4200" b="1" spc="75" baseline="-198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200" b="1" spc="-517" baseline="-198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b="1" spc="-960" dirty="0">
                <a:solidFill>
                  <a:srgbClr val="002E41"/>
                </a:solidFill>
                <a:latin typeface="Trebuchet MS"/>
                <a:cs typeface="Trebuchet MS"/>
              </a:rPr>
              <a:t>t</a:t>
            </a:r>
            <a:r>
              <a:rPr sz="4200" b="1" spc="-127" baseline="-1984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800" b="1" spc="-1050" dirty="0">
                <a:solidFill>
                  <a:srgbClr val="002E41"/>
                </a:solidFill>
                <a:latin typeface="Trebuchet MS"/>
                <a:cs typeface="Trebuchet MS"/>
              </a:rPr>
              <a:t>r</a:t>
            </a:r>
            <a:r>
              <a:rPr sz="4200" b="1" spc="-135" baseline="-1984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800" b="1" spc="-1365" dirty="0">
                <a:solidFill>
                  <a:srgbClr val="002E41"/>
                </a:solidFill>
                <a:latin typeface="Trebuchet MS"/>
                <a:cs typeface="Trebuchet MS"/>
              </a:rPr>
              <a:t>a</a:t>
            </a:r>
            <a:r>
              <a:rPr sz="4200" b="1" spc="-89" baseline="-1984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800" b="1" spc="-1310" dirty="0">
                <a:solidFill>
                  <a:srgbClr val="002E41"/>
                </a:solidFill>
                <a:latin typeface="Trebuchet MS"/>
                <a:cs typeface="Trebuchet MS"/>
              </a:rPr>
              <a:t>c</a:t>
            </a:r>
            <a:r>
              <a:rPr sz="4200" b="1" spc="-104" baseline="-1984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800" b="1" spc="-1400" dirty="0">
                <a:solidFill>
                  <a:srgbClr val="002E41"/>
                </a:solidFill>
                <a:latin typeface="Trebuchet MS"/>
                <a:cs typeface="Trebuchet MS"/>
              </a:rPr>
              <a:t>k</a:t>
            </a:r>
            <a:r>
              <a:rPr sz="4200" b="1" spc="-112" baseline="-1984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800" b="1" spc="-840" dirty="0">
                <a:solidFill>
                  <a:srgbClr val="002E41"/>
                </a:solidFill>
                <a:latin typeface="Trebuchet MS"/>
                <a:cs typeface="Trebuchet MS"/>
              </a:rPr>
              <a:t>:</a:t>
            </a:r>
            <a:r>
              <a:rPr sz="4200" b="1" spc="60" baseline="-1984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4200" baseline="-1984" dirty="0">
              <a:latin typeface="Trebuchet MS"/>
              <a:cs typeface="Trebuchet MS"/>
            </a:endParaRPr>
          </a:p>
          <a:p>
            <a:pPr marL="12700" marR="140335">
              <a:lnSpc>
                <a:spcPct val="175000"/>
              </a:lnSpc>
            </a:pPr>
            <a:r>
              <a:rPr sz="28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Customer</a:t>
            </a:r>
            <a:r>
              <a:rPr sz="28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dirty="0">
                <a:solidFill>
                  <a:srgbClr val="FFFFFF"/>
                </a:solidFill>
                <a:latin typeface="Lucida Sans Unicode"/>
                <a:cs typeface="Lucida Sans Unicode"/>
              </a:rPr>
              <a:t>Activity</a:t>
            </a:r>
            <a:r>
              <a:rPr sz="28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sz="28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Behaviors</a:t>
            </a:r>
            <a:r>
              <a:rPr sz="28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Analysis </a:t>
            </a:r>
            <a:r>
              <a:rPr sz="28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Financial</a:t>
            </a:r>
            <a:r>
              <a:rPr sz="28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Performance</a:t>
            </a:r>
            <a:r>
              <a:rPr sz="28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8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Trends</a:t>
            </a:r>
            <a:endParaRPr sz="2800" dirty="0">
              <a:latin typeface="Lucida Sans Unicode"/>
              <a:cs typeface="Lucida Sans Unicode"/>
            </a:endParaRPr>
          </a:p>
          <a:p>
            <a:pPr marL="12700" marR="3149600">
              <a:lnSpc>
                <a:spcPct val="174700"/>
              </a:lnSpc>
              <a:spcBef>
                <a:spcPts val="20"/>
              </a:spcBef>
            </a:pPr>
            <a:r>
              <a:rPr sz="28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Operational</a:t>
            </a:r>
            <a:r>
              <a:rPr sz="28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Efficiency </a:t>
            </a:r>
            <a:r>
              <a:rPr sz="28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Risk</a:t>
            </a:r>
            <a:r>
              <a:rPr sz="2800" spc="-1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Indicators</a:t>
            </a: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4200" y="2946351"/>
            <a:ext cx="777240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15834" algn="l"/>
                <a:tab pos="9657080" algn="l"/>
              </a:tabLst>
            </a:pPr>
            <a:r>
              <a:rPr sz="3200" b="1" spc="-1480" dirty="0">
                <a:solidFill>
                  <a:schemeClr val="bg1"/>
                </a:solidFill>
                <a:cs typeface="Lucida Sans Unicode"/>
              </a:rPr>
              <a:t>B</a:t>
            </a:r>
            <a:r>
              <a:rPr sz="4400" b="1" spc="-142" baseline="-1984" dirty="0">
                <a:solidFill>
                  <a:schemeClr val="bg1"/>
                </a:solidFill>
                <a:cs typeface="Lucida Sans Unicode"/>
              </a:rPr>
              <a:t>B</a:t>
            </a:r>
            <a:r>
              <a:rPr sz="3200" b="1" spc="-1430" dirty="0">
                <a:solidFill>
                  <a:schemeClr val="bg1"/>
                </a:solidFill>
                <a:cs typeface="Lucida Sans Unicode"/>
              </a:rPr>
              <a:t>a</a:t>
            </a:r>
            <a:r>
              <a:rPr sz="4400" b="1" spc="-120" baseline="-1984" dirty="0">
                <a:solidFill>
                  <a:schemeClr val="bg1"/>
                </a:solidFill>
                <a:cs typeface="Lucida Sans Unicode"/>
              </a:rPr>
              <a:t>a</a:t>
            </a:r>
            <a:r>
              <a:rPr sz="3200" b="1" spc="-1600" dirty="0">
                <a:solidFill>
                  <a:schemeClr val="bg1"/>
                </a:solidFill>
                <a:cs typeface="Lucida Sans Unicode"/>
              </a:rPr>
              <a:t>n</a:t>
            </a:r>
            <a:r>
              <a:rPr sz="4400" b="1" spc="-150" baseline="-1984" dirty="0">
                <a:solidFill>
                  <a:schemeClr val="bg1"/>
                </a:solidFill>
                <a:cs typeface="Lucida Sans Unicode"/>
              </a:rPr>
              <a:t>n</a:t>
            </a:r>
            <a:r>
              <a:rPr sz="3200" b="1" spc="-1475" dirty="0">
                <a:solidFill>
                  <a:schemeClr val="bg1"/>
                </a:solidFill>
                <a:cs typeface="Lucida Sans Unicode"/>
              </a:rPr>
              <a:t>k</a:t>
            </a:r>
            <a:r>
              <a:rPr sz="4400" b="1" spc="-179" baseline="-1984" dirty="0">
                <a:solidFill>
                  <a:schemeClr val="bg1"/>
                </a:solidFill>
                <a:cs typeface="Lucida Sans Unicode"/>
              </a:rPr>
              <a:t>k</a:t>
            </a:r>
            <a:r>
              <a:rPr sz="3200" b="1" spc="-1290" dirty="0">
                <a:solidFill>
                  <a:schemeClr val="bg1"/>
                </a:solidFill>
                <a:cs typeface="Lucida Sans Unicode"/>
              </a:rPr>
              <a:t>s</a:t>
            </a:r>
            <a:r>
              <a:rPr sz="4400" b="1" spc="37" baseline="-1984" dirty="0">
                <a:solidFill>
                  <a:schemeClr val="bg1"/>
                </a:solidFill>
                <a:cs typeface="Lucida Sans Unicode"/>
              </a:rPr>
              <a:t>s</a:t>
            </a:r>
            <a:r>
              <a:rPr sz="4400" b="1" spc="-352" baseline="-1984" dirty="0">
                <a:solidFill>
                  <a:schemeClr val="bg1"/>
                </a:solidFill>
                <a:cs typeface="Lucida Sans Unicode"/>
              </a:rPr>
              <a:t> </a:t>
            </a:r>
            <a:r>
              <a:rPr sz="3200" b="1" spc="-815" dirty="0">
                <a:solidFill>
                  <a:schemeClr val="bg1"/>
                </a:solidFill>
                <a:cs typeface="Lucida Sans Unicode"/>
              </a:rPr>
              <a:t>f</a:t>
            </a:r>
            <a:r>
              <a:rPr sz="4400" b="1" spc="-89" baseline="-1984" dirty="0">
                <a:solidFill>
                  <a:schemeClr val="bg1"/>
                </a:solidFill>
                <a:cs typeface="Lucida Sans Unicode"/>
              </a:rPr>
              <a:t>f</a:t>
            </a:r>
            <a:r>
              <a:rPr sz="3200" b="1" spc="-1370" dirty="0">
                <a:solidFill>
                  <a:schemeClr val="bg1"/>
                </a:solidFill>
                <a:cs typeface="Lucida Sans Unicode"/>
              </a:rPr>
              <a:t>a</a:t>
            </a:r>
            <a:r>
              <a:rPr sz="4400" b="1" spc="-30" baseline="-1984" dirty="0">
                <a:solidFill>
                  <a:schemeClr val="bg1"/>
                </a:solidFill>
                <a:cs typeface="Lucida Sans Unicode"/>
              </a:rPr>
              <a:t>a</a:t>
            </a:r>
            <a:r>
              <a:rPr sz="3200" b="1" spc="-1255" dirty="0">
                <a:solidFill>
                  <a:schemeClr val="bg1"/>
                </a:solidFill>
                <a:cs typeface="Lucida Sans Unicode"/>
              </a:rPr>
              <a:t>c</a:t>
            </a:r>
            <a:r>
              <a:rPr sz="4400" b="1" spc="-37" baseline="-1984" dirty="0">
                <a:solidFill>
                  <a:schemeClr val="bg1"/>
                </a:solidFill>
                <a:cs typeface="Lucida Sans Unicode"/>
              </a:rPr>
              <a:t>c</a:t>
            </a:r>
            <a:r>
              <a:rPr sz="3200" b="1" spc="-1370" dirty="0">
                <a:solidFill>
                  <a:schemeClr val="bg1"/>
                </a:solidFill>
                <a:cs typeface="Lucida Sans Unicode"/>
              </a:rPr>
              <a:t>e</a:t>
            </a:r>
            <a:r>
              <a:rPr sz="4400" b="1" spc="127" baseline="-1984" dirty="0">
                <a:solidFill>
                  <a:schemeClr val="bg1"/>
                </a:solidFill>
                <a:cs typeface="Lucida Sans Unicode"/>
              </a:rPr>
              <a:t>e</a:t>
            </a:r>
            <a:r>
              <a:rPr sz="4400" b="1" spc="-352" baseline="-1984" dirty="0">
                <a:solidFill>
                  <a:schemeClr val="bg1"/>
                </a:solidFill>
                <a:cs typeface="Lucida Sans Unicode"/>
              </a:rPr>
              <a:t> </a:t>
            </a:r>
            <a:r>
              <a:rPr sz="3200" b="1" spc="-1575" dirty="0">
                <a:solidFill>
                  <a:schemeClr val="bg1"/>
                </a:solidFill>
                <a:cs typeface="Lucida Sans Unicode"/>
              </a:rPr>
              <a:t>h</a:t>
            </a:r>
            <a:r>
              <a:rPr sz="4400" b="1" spc="-112" baseline="-1984" dirty="0">
                <a:solidFill>
                  <a:schemeClr val="bg1"/>
                </a:solidFill>
                <a:cs typeface="Lucida Sans Unicode"/>
              </a:rPr>
              <a:t>h</a:t>
            </a:r>
            <a:r>
              <a:rPr sz="3200" b="1" spc="-1575" dirty="0">
                <a:solidFill>
                  <a:schemeClr val="bg1"/>
                </a:solidFill>
                <a:cs typeface="Lucida Sans Unicode"/>
              </a:rPr>
              <a:t>u</a:t>
            </a:r>
            <a:r>
              <a:rPr sz="4400" b="1" spc="-112" baseline="-1984" dirty="0">
                <a:solidFill>
                  <a:schemeClr val="bg1"/>
                </a:solidFill>
                <a:cs typeface="Lucida Sans Unicode"/>
              </a:rPr>
              <a:t>u</a:t>
            </a:r>
            <a:r>
              <a:rPr sz="3200" b="1" spc="-1590" dirty="0">
                <a:solidFill>
                  <a:schemeClr val="bg1"/>
                </a:solidFill>
                <a:cs typeface="Lucida Sans Unicode"/>
              </a:rPr>
              <a:t>g</a:t>
            </a:r>
            <a:r>
              <a:rPr sz="4400" b="1" spc="-104" baseline="-1984" dirty="0">
                <a:solidFill>
                  <a:schemeClr val="bg1"/>
                </a:solidFill>
                <a:cs typeface="Lucida Sans Unicode"/>
              </a:rPr>
              <a:t>g</a:t>
            </a:r>
            <a:r>
              <a:rPr sz="3200" b="1" spc="-1405" dirty="0">
                <a:solidFill>
                  <a:schemeClr val="bg1"/>
                </a:solidFill>
                <a:cs typeface="Lucida Sans Unicode"/>
              </a:rPr>
              <a:t>e</a:t>
            </a:r>
            <a:r>
              <a:rPr sz="4400" b="1" spc="75" baseline="-1984" dirty="0">
                <a:solidFill>
                  <a:schemeClr val="bg1"/>
                </a:solidFill>
                <a:cs typeface="Lucida Sans Unicode"/>
              </a:rPr>
              <a:t>e</a:t>
            </a:r>
            <a:r>
              <a:rPr sz="4400" b="1" spc="-352" baseline="-1984" dirty="0">
                <a:solidFill>
                  <a:schemeClr val="bg1"/>
                </a:solidFill>
                <a:cs typeface="Lucida Sans Unicode"/>
              </a:rPr>
              <a:t> </a:t>
            </a:r>
            <a:r>
              <a:rPr sz="3200" b="1" spc="-875" dirty="0">
                <a:solidFill>
                  <a:schemeClr val="bg1"/>
                </a:solidFill>
                <a:cs typeface="Lucida Sans Unicode"/>
              </a:rPr>
              <a:t>t</a:t>
            </a:r>
            <a:r>
              <a:rPr sz="4400" b="1" spc="-112" baseline="-1984" dirty="0">
                <a:solidFill>
                  <a:schemeClr val="bg1"/>
                </a:solidFill>
                <a:cs typeface="Lucida Sans Unicode"/>
              </a:rPr>
              <a:t>t</a:t>
            </a:r>
            <a:r>
              <a:rPr sz="3200" b="1" spc="-975" dirty="0">
                <a:solidFill>
                  <a:schemeClr val="bg1"/>
                </a:solidFill>
                <a:cs typeface="Lucida Sans Unicode"/>
              </a:rPr>
              <a:t>r</a:t>
            </a:r>
            <a:r>
              <a:rPr sz="4400" b="1" spc="-127" baseline="-1984" dirty="0">
                <a:solidFill>
                  <a:schemeClr val="bg1"/>
                </a:solidFill>
                <a:cs typeface="Lucida Sans Unicode"/>
              </a:rPr>
              <a:t>r</a:t>
            </a:r>
            <a:r>
              <a:rPr sz="3200" b="1" spc="-1400" dirty="0">
                <a:solidFill>
                  <a:schemeClr val="bg1"/>
                </a:solidFill>
                <a:cs typeface="Lucida Sans Unicode"/>
              </a:rPr>
              <a:t>a</a:t>
            </a:r>
            <a:r>
              <a:rPr sz="4400" b="1" spc="-75" baseline="-1984" dirty="0">
                <a:solidFill>
                  <a:schemeClr val="bg1"/>
                </a:solidFill>
                <a:cs typeface="Lucida Sans Unicode"/>
              </a:rPr>
              <a:t>a</a:t>
            </a:r>
            <a:r>
              <a:rPr sz="3200" b="1" spc="-1570" dirty="0">
                <a:solidFill>
                  <a:schemeClr val="bg1"/>
                </a:solidFill>
                <a:cs typeface="Lucida Sans Unicode"/>
              </a:rPr>
              <a:t>n</a:t>
            </a:r>
            <a:r>
              <a:rPr sz="4400" b="1" spc="-104" baseline="-1984" dirty="0">
                <a:solidFill>
                  <a:schemeClr val="bg1"/>
                </a:solidFill>
                <a:cs typeface="Lucida Sans Unicode"/>
              </a:rPr>
              <a:t>n</a:t>
            </a:r>
            <a:r>
              <a:rPr sz="3200" b="1" spc="50" dirty="0">
                <a:solidFill>
                  <a:schemeClr val="bg1"/>
                </a:solidFill>
                <a:cs typeface="Lucida Sans Unicode"/>
              </a:rPr>
              <a:t>sac</a:t>
            </a:r>
            <a:r>
              <a:rPr sz="3200" b="1" spc="55" dirty="0">
                <a:solidFill>
                  <a:schemeClr val="bg1"/>
                </a:solidFill>
                <a:cs typeface="Lucida Sans Unicode"/>
              </a:rPr>
              <a:t>ti</a:t>
            </a:r>
            <a:r>
              <a:rPr sz="3200" b="1" spc="50" dirty="0">
                <a:solidFill>
                  <a:schemeClr val="bg1"/>
                </a:solidFill>
                <a:cs typeface="Lucida Sans Unicode"/>
              </a:rPr>
              <a:t>o</a:t>
            </a:r>
            <a:r>
              <a:rPr sz="3200" b="1" spc="55" dirty="0">
                <a:solidFill>
                  <a:schemeClr val="bg1"/>
                </a:solidFill>
                <a:cs typeface="Lucida Sans Unicode"/>
              </a:rPr>
              <a:t>n</a:t>
            </a:r>
            <a:r>
              <a:rPr sz="3200" b="1" spc="-105" dirty="0">
                <a:solidFill>
                  <a:schemeClr val="bg1"/>
                </a:solidFill>
                <a:cs typeface="Lucida Sans Unicode"/>
              </a:rPr>
              <a:t> </a:t>
            </a:r>
            <a:r>
              <a:rPr sz="3200" b="1" spc="75" dirty="0">
                <a:solidFill>
                  <a:schemeClr val="bg1"/>
                </a:solidFill>
                <a:cs typeface="Lucida Sans Unicode"/>
              </a:rPr>
              <a:t>volumes</a:t>
            </a:r>
            <a:r>
              <a:rPr sz="3200" b="1" spc="-105" dirty="0">
                <a:solidFill>
                  <a:schemeClr val="bg1"/>
                </a:solidFill>
                <a:cs typeface="Lucida Sans Unicode"/>
              </a:rPr>
              <a:t> </a:t>
            </a:r>
            <a:endParaRPr lang="en-US" sz="3200" b="1" spc="-105" dirty="0">
              <a:solidFill>
                <a:schemeClr val="bg1"/>
              </a:solidFill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15834" algn="l"/>
                <a:tab pos="9657080" algn="l"/>
              </a:tabLst>
            </a:pPr>
            <a:r>
              <a:rPr sz="1400" b="1" spc="1445" dirty="0">
                <a:solidFill>
                  <a:schemeClr val="bg1"/>
                </a:solidFill>
                <a:cs typeface="Arial"/>
              </a:rPr>
              <a:t>→</a:t>
            </a:r>
            <a:r>
              <a:rPr sz="3200" b="1" spc="-110" dirty="0">
                <a:solidFill>
                  <a:schemeClr val="bg1"/>
                </a:solidFill>
                <a:cs typeface="Lucida Sans Unicode"/>
              </a:rPr>
              <a:t>risk</a:t>
            </a:r>
            <a:r>
              <a:rPr sz="3200" b="1" spc="-140" dirty="0">
                <a:solidFill>
                  <a:schemeClr val="bg1"/>
                </a:solidFill>
                <a:cs typeface="Lucida Sans Unicode"/>
              </a:rPr>
              <a:t> </a:t>
            </a:r>
            <a:r>
              <a:rPr sz="3200" b="1" dirty="0">
                <a:solidFill>
                  <a:schemeClr val="bg1"/>
                </a:solidFill>
                <a:cs typeface="Lucida Sans Unicode"/>
              </a:rPr>
              <a:t>of</a:t>
            </a:r>
            <a:r>
              <a:rPr lang="en-US" sz="3200" b="1" spc="-185" dirty="0">
                <a:solidFill>
                  <a:schemeClr val="bg1"/>
                </a:solidFill>
                <a:cs typeface="Lucida Sans Unicode"/>
              </a:rPr>
              <a:t>  </a:t>
            </a:r>
            <a:r>
              <a:rPr sz="3200" b="1" spc="-10" dirty="0">
                <a:solidFill>
                  <a:schemeClr val="bg1"/>
                </a:solidFill>
                <a:cs typeface="Lucida Sans Unicode"/>
              </a:rPr>
              <a:t>fraud,</a:t>
            </a:r>
            <a:r>
              <a:rPr lang="en-US" sz="3200" b="1" spc="-10" dirty="0">
                <a:solidFill>
                  <a:schemeClr val="bg1"/>
                </a:solidFill>
                <a:cs typeface="Lucida Sans Unicode"/>
              </a:rPr>
              <a:t> </a:t>
            </a:r>
            <a:r>
              <a:rPr sz="3200" b="1" spc="-70" dirty="0">
                <a:solidFill>
                  <a:schemeClr val="bg1"/>
                </a:solidFill>
                <a:cs typeface="Lucida Sans Unicode"/>
              </a:rPr>
              <a:t>errors</a:t>
            </a:r>
            <a:r>
              <a:rPr lang="en-US" sz="3200" b="1" spc="-70" dirty="0">
                <a:solidFill>
                  <a:schemeClr val="bg1"/>
                </a:solidFill>
                <a:cs typeface="Lucida Sans Unicode"/>
              </a:rPr>
              <a:t> </a:t>
            </a:r>
            <a:r>
              <a:rPr sz="3200" b="1" spc="-70" dirty="0">
                <a:solidFill>
                  <a:schemeClr val="bg1"/>
                </a:solidFill>
                <a:cs typeface="Lucida Sans Unicode"/>
              </a:rPr>
              <a:t>,</a:t>
            </a:r>
            <a:r>
              <a:rPr sz="3200" b="1" spc="-120" dirty="0">
                <a:solidFill>
                  <a:schemeClr val="bg1"/>
                </a:solidFill>
                <a:cs typeface="Lucida Sans Unicode"/>
              </a:rPr>
              <a:t> </a:t>
            </a:r>
            <a:r>
              <a:rPr sz="3200" b="1" spc="165" dirty="0">
                <a:solidFill>
                  <a:schemeClr val="bg1"/>
                </a:solidFill>
                <a:cs typeface="Lucida Sans Unicode"/>
              </a:rPr>
              <a:t>and</a:t>
            </a:r>
            <a:r>
              <a:rPr sz="3200" b="1" spc="-120" dirty="0">
                <a:solidFill>
                  <a:schemeClr val="bg1"/>
                </a:solidFill>
                <a:cs typeface="Lucida Sans Unicode"/>
              </a:rPr>
              <a:t> </a:t>
            </a:r>
            <a:r>
              <a:rPr sz="3200" b="1" spc="80" dirty="0">
                <a:solidFill>
                  <a:schemeClr val="bg1"/>
                </a:solidFill>
                <a:cs typeface="Lucida Sans Unicode"/>
              </a:rPr>
              <a:t>customer</a:t>
            </a:r>
            <a:r>
              <a:rPr sz="3200" b="1" spc="-120" dirty="0">
                <a:solidFill>
                  <a:schemeClr val="bg1"/>
                </a:solidFill>
                <a:cs typeface="Lucida Sans Unicode"/>
              </a:rPr>
              <a:t> </a:t>
            </a:r>
            <a:r>
              <a:rPr sz="3200" b="1" spc="35" dirty="0">
                <a:solidFill>
                  <a:schemeClr val="bg1"/>
                </a:solidFill>
                <a:cs typeface="Lucida Sans Unicode"/>
              </a:rPr>
              <a:t>churn</a:t>
            </a:r>
            <a:endParaRPr sz="3200" b="1" dirty="0">
              <a:solidFill>
                <a:schemeClr val="bg1"/>
              </a:solidFill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44554" y="2888172"/>
            <a:ext cx="7736205" cy="7402830"/>
          </a:xfrm>
          <a:custGeom>
            <a:avLst/>
            <a:gdLst/>
            <a:ahLst/>
            <a:cxnLst/>
            <a:rect l="l" t="t" r="r" b="b"/>
            <a:pathLst>
              <a:path w="7736205" h="7402830">
                <a:moveTo>
                  <a:pt x="7711916" y="857653"/>
                </a:moveTo>
                <a:lnTo>
                  <a:pt x="7732054" y="898988"/>
                </a:lnTo>
                <a:lnTo>
                  <a:pt x="7735960" y="7402474"/>
                </a:lnTo>
                <a:lnTo>
                  <a:pt x="458805" y="7398827"/>
                </a:lnTo>
                <a:lnTo>
                  <a:pt x="299447" y="7071721"/>
                </a:lnTo>
                <a:lnTo>
                  <a:pt x="284794" y="7012645"/>
                </a:lnTo>
                <a:lnTo>
                  <a:pt x="234514" y="6909438"/>
                </a:lnTo>
                <a:lnTo>
                  <a:pt x="221709" y="6854156"/>
                </a:lnTo>
                <a:lnTo>
                  <a:pt x="175065" y="6758413"/>
                </a:lnTo>
                <a:lnTo>
                  <a:pt x="164048" y="6706801"/>
                </a:lnTo>
                <a:lnTo>
                  <a:pt x="142197" y="6661948"/>
                </a:lnTo>
                <a:lnTo>
                  <a:pt x="132338" y="6612715"/>
                </a:lnTo>
                <a:lnTo>
                  <a:pt x="111633" y="6570214"/>
                </a:lnTo>
                <a:lnTo>
                  <a:pt x="102907" y="6523305"/>
                </a:lnTo>
                <a:lnTo>
                  <a:pt x="83320" y="6483101"/>
                </a:lnTo>
                <a:lnTo>
                  <a:pt x="68623" y="6394938"/>
                </a:lnTo>
                <a:lnTo>
                  <a:pt x="50666" y="6358077"/>
                </a:lnTo>
                <a:lnTo>
                  <a:pt x="39167" y="6276478"/>
                </a:lnTo>
                <a:lnTo>
                  <a:pt x="34195" y="6237276"/>
                </a:lnTo>
                <a:lnTo>
                  <a:pt x="18316" y="6204681"/>
                </a:lnTo>
                <a:lnTo>
                  <a:pt x="10895" y="6131453"/>
                </a:lnTo>
                <a:lnTo>
                  <a:pt x="5432" y="6062246"/>
                </a:lnTo>
                <a:lnTo>
                  <a:pt x="1876" y="5996951"/>
                </a:lnTo>
                <a:lnTo>
                  <a:pt x="173" y="5935460"/>
                </a:lnTo>
                <a:lnTo>
                  <a:pt x="0" y="5906106"/>
                </a:lnTo>
                <a:lnTo>
                  <a:pt x="269" y="5877662"/>
                </a:lnTo>
                <a:lnTo>
                  <a:pt x="12393" y="5844552"/>
                </a:lnTo>
                <a:lnTo>
                  <a:pt x="13529" y="5817887"/>
                </a:lnTo>
                <a:lnTo>
                  <a:pt x="15089" y="5792091"/>
                </a:lnTo>
                <a:lnTo>
                  <a:pt x="17066" y="5767151"/>
                </a:lnTo>
                <a:lnTo>
                  <a:pt x="30869" y="5737490"/>
                </a:lnTo>
                <a:lnTo>
                  <a:pt x="33659" y="5714219"/>
                </a:lnTo>
                <a:lnTo>
                  <a:pt x="48263" y="5686200"/>
                </a:lnTo>
                <a:lnTo>
                  <a:pt x="51840" y="5664545"/>
                </a:lnTo>
                <a:lnTo>
                  <a:pt x="67217" y="5638114"/>
                </a:lnTo>
                <a:lnTo>
                  <a:pt x="71555" y="5618019"/>
                </a:lnTo>
                <a:lnTo>
                  <a:pt x="87679" y="5593121"/>
                </a:lnTo>
                <a:lnTo>
                  <a:pt x="92750" y="5574532"/>
                </a:lnTo>
                <a:lnTo>
                  <a:pt x="109595" y="5551114"/>
                </a:lnTo>
                <a:lnTo>
                  <a:pt x="126790" y="5528414"/>
                </a:lnTo>
                <a:lnTo>
                  <a:pt x="132912" y="5511982"/>
                </a:lnTo>
                <a:lnTo>
                  <a:pt x="168994" y="5470055"/>
                </a:lnTo>
                <a:lnTo>
                  <a:pt x="206370" y="5430785"/>
                </a:lnTo>
                <a:lnTo>
                  <a:pt x="244988" y="5394064"/>
                </a:lnTo>
                <a:lnTo>
                  <a:pt x="284795" y="5359782"/>
                </a:lnTo>
                <a:lnTo>
                  <a:pt x="325736" y="5327830"/>
                </a:lnTo>
                <a:lnTo>
                  <a:pt x="367760" y="5298100"/>
                </a:lnTo>
                <a:lnTo>
                  <a:pt x="422230" y="5264919"/>
                </a:lnTo>
                <a:lnTo>
                  <a:pt x="444126" y="5251868"/>
                </a:lnTo>
                <a:lnTo>
                  <a:pt x="500039" y="5221651"/>
                </a:lnTo>
                <a:lnTo>
                  <a:pt x="556849" y="5193273"/>
                </a:lnTo>
                <a:lnTo>
                  <a:pt x="614502" y="5166625"/>
                </a:lnTo>
                <a:lnTo>
                  <a:pt x="649336" y="5151135"/>
                </a:lnTo>
                <a:lnTo>
                  <a:pt x="672944" y="5141598"/>
                </a:lnTo>
                <a:lnTo>
                  <a:pt x="708153" y="5126877"/>
                </a:lnTo>
                <a:lnTo>
                  <a:pt x="743540" y="5112521"/>
                </a:lnTo>
                <a:lnTo>
                  <a:pt x="767680" y="5104078"/>
                </a:lnTo>
                <a:lnTo>
                  <a:pt x="803402" y="5090409"/>
                </a:lnTo>
                <a:lnTo>
                  <a:pt x="839282" y="5077064"/>
                </a:lnTo>
                <a:lnTo>
                  <a:pt x="875312" y="5064029"/>
                </a:lnTo>
                <a:lnTo>
                  <a:pt x="911486" y="5051289"/>
                </a:lnTo>
                <a:lnTo>
                  <a:pt x="947799" y="5038833"/>
                </a:lnTo>
                <a:lnTo>
                  <a:pt x="984242" y="5026645"/>
                </a:lnTo>
                <a:lnTo>
                  <a:pt x="1020809" y="5014712"/>
                </a:lnTo>
                <a:lnTo>
                  <a:pt x="1068912" y="4997459"/>
                </a:lnTo>
                <a:lnTo>
                  <a:pt x="1105708" y="4985996"/>
                </a:lnTo>
                <a:lnTo>
                  <a:pt x="1142609" y="4974747"/>
                </a:lnTo>
                <a:lnTo>
                  <a:pt x="1179607" y="4963699"/>
                </a:lnTo>
                <a:lnTo>
                  <a:pt x="1228114" y="4947276"/>
                </a:lnTo>
                <a:lnTo>
                  <a:pt x="1265288" y="4936588"/>
                </a:lnTo>
                <a:lnTo>
                  <a:pt x="1313957" y="4920498"/>
                </a:lnTo>
                <a:lnTo>
                  <a:pt x="1351281" y="4910117"/>
                </a:lnTo>
                <a:lnTo>
                  <a:pt x="1400085" y="4894305"/>
                </a:lnTo>
                <a:lnTo>
                  <a:pt x="1572983" y="4843236"/>
                </a:lnTo>
                <a:lnTo>
                  <a:pt x="1622011" y="4827882"/>
                </a:lnTo>
                <a:lnTo>
                  <a:pt x="1671064" y="4812580"/>
                </a:lnTo>
                <a:lnTo>
                  <a:pt x="1720134" y="4797314"/>
                </a:lnTo>
                <a:lnTo>
                  <a:pt x="1867388" y="4751602"/>
                </a:lnTo>
                <a:lnTo>
                  <a:pt x="1916464" y="4736348"/>
                </a:lnTo>
                <a:lnTo>
                  <a:pt x="1965525" y="4721062"/>
                </a:lnTo>
                <a:lnTo>
                  <a:pt x="2014564" y="4705732"/>
                </a:lnTo>
                <a:lnTo>
                  <a:pt x="2063575" y="4690343"/>
                </a:lnTo>
                <a:lnTo>
                  <a:pt x="2123968" y="4669320"/>
                </a:lnTo>
                <a:lnTo>
                  <a:pt x="2172902" y="4653774"/>
                </a:lnTo>
                <a:lnTo>
                  <a:pt x="2221134" y="4636786"/>
                </a:lnTo>
                <a:lnTo>
                  <a:pt x="2257416" y="4624268"/>
                </a:lnTo>
                <a:lnTo>
                  <a:pt x="2304588" y="4605105"/>
                </a:lnTo>
                <a:lnTo>
                  <a:pt x="2351238" y="4584869"/>
                </a:lnTo>
                <a:lnTo>
                  <a:pt x="2397369" y="4563570"/>
                </a:lnTo>
                <a:lnTo>
                  <a:pt x="2442987" y="4541217"/>
                </a:lnTo>
                <a:lnTo>
                  <a:pt x="2476678" y="4523381"/>
                </a:lnTo>
                <a:lnTo>
                  <a:pt x="2521283" y="4498947"/>
                </a:lnTo>
                <a:lnTo>
                  <a:pt x="2565388" y="4473488"/>
                </a:lnTo>
                <a:lnTo>
                  <a:pt x="2597580" y="4452576"/>
                </a:lnTo>
                <a:lnTo>
                  <a:pt x="2640699" y="4425094"/>
                </a:lnTo>
                <a:lnTo>
                  <a:pt x="2683333" y="4396615"/>
                </a:lnTo>
                <a:lnTo>
                  <a:pt x="2714068" y="4372710"/>
                </a:lnTo>
                <a:lnTo>
                  <a:pt x="2755744" y="4342265"/>
                </a:lnTo>
                <a:lnTo>
                  <a:pt x="2796947" y="4310851"/>
                </a:lnTo>
                <a:lnTo>
                  <a:pt x="2826267" y="4284040"/>
                </a:lnTo>
                <a:lnTo>
                  <a:pt x="2866540" y="4250717"/>
                </a:lnTo>
                <a:lnTo>
                  <a:pt x="2894939" y="4222016"/>
                </a:lnTo>
                <a:lnTo>
                  <a:pt x="2934301" y="4186822"/>
                </a:lnTo>
                <a:lnTo>
                  <a:pt x="2961797" y="4156269"/>
                </a:lnTo>
                <a:lnTo>
                  <a:pt x="2988848" y="4124804"/>
                </a:lnTo>
                <a:lnTo>
                  <a:pt x="3026878" y="4086874"/>
                </a:lnTo>
                <a:lnTo>
                  <a:pt x="3053055" y="4053613"/>
                </a:lnTo>
                <a:lnTo>
                  <a:pt x="3090219" y="4013907"/>
                </a:lnTo>
                <a:lnTo>
                  <a:pt x="3115540" y="3978889"/>
                </a:lnTo>
                <a:lnTo>
                  <a:pt x="3140439" y="3943006"/>
                </a:lnTo>
                <a:lnTo>
                  <a:pt x="3164922" y="3906269"/>
                </a:lnTo>
                <a:lnTo>
                  <a:pt x="3188994" y="3868686"/>
                </a:lnTo>
                <a:lnTo>
                  <a:pt x="3212658" y="3830266"/>
                </a:lnTo>
                <a:lnTo>
                  <a:pt x="3235919" y="3791021"/>
                </a:lnTo>
                <a:lnTo>
                  <a:pt x="3258782" y="3750958"/>
                </a:lnTo>
                <a:lnTo>
                  <a:pt x="3281252" y="3710087"/>
                </a:lnTo>
                <a:lnTo>
                  <a:pt x="3303333" y="3668419"/>
                </a:lnTo>
                <a:lnTo>
                  <a:pt x="3325029" y="3625962"/>
                </a:lnTo>
                <a:lnTo>
                  <a:pt x="3346347" y="3582725"/>
                </a:lnTo>
                <a:lnTo>
                  <a:pt x="3367289" y="3538719"/>
                </a:lnTo>
                <a:lnTo>
                  <a:pt x="3376443" y="3499515"/>
                </a:lnTo>
                <a:lnTo>
                  <a:pt x="3396649" y="3453998"/>
                </a:lnTo>
                <a:lnTo>
                  <a:pt x="3416494" y="3407740"/>
                </a:lnTo>
                <a:lnTo>
                  <a:pt x="3424565" y="3366312"/>
                </a:lnTo>
                <a:lnTo>
                  <a:pt x="3443702" y="3318599"/>
                </a:lnTo>
                <a:lnTo>
                  <a:pt x="3451074" y="3275736"/>
                </a:lnTo>
                <a:lnTo>
                  <a:pt x="3458104" y="3232170"/>
                </a:lnTo>
                <a:lnTo>
                  <a:pt x="3476212" y="3182348"/>
                </a:lnTo>
                <a:lnTo>
                  <a:pt x="3482570" y="3137403"/>
                </a:lnTo>
                <a:lnTo>
                  <a:pt x="3488599" y="3091784"/>
                </a:lnTo>
                <a:lnTo>
                  <a:pt x="3494304" y="3045499"/>
                </a:lnTo>
                <a:lnTo>
                  <a:pt x="3499690" y="2998558"/>
                </a:lnTo>
                <a:lnTo>
                  <a:pt x="3504760" y="2950971"/>
                </a:lnTo>
                <a:lnTo>
                  <a:pt x="3509521" y="2902747"/>
                </a:lnTo>
                <a:lnTo>
                  <a:pt x="3513975" y="2853895"/>
                </a:lnTo>
                <a:lnTo>
                  <a:pt x="3506711" y="2809988"/>
                </a:lnTo>
                <a:lnTo>
                  <a:pt x="3514134" y="2709232"/>
                </a:lnTo>
                <a:lnTo>
                  <a:pt x="3497573" y="2617243"/>
                </a:lnTo>
                <a:lnTo>
                  <a:pt x="3502216" y="2568780"/>
                </a:lnTo>
                <a:lnTo>
                  <a:pt x="3489451" y="2484582"/>
                </a:lnTo>
                <a:lnTo>
                  <a:pt x="3494875" y="2437721"/>
                </a:lnTo>
                <a:lnTo>
                  <a:pt x="3489141" y="2396954"/>
                </a:lnTo>
                <a:lnTo>
                  <a:pt x="3495084" y="2351156"/>
                </a:lnTo>
                <a:lnTo>
                  <a:pt x="3489867" y="2311449"/>
                </a:lnTo>
                <a:lnTo>
                  <a:pt x="3496325" y="2266710"/>
                </a:lnTo>
                <a:lnTo>
                  <a:pt x="3491622" y="2228060"/>
                </a:lnTo>
                <a:lnTo>
                  <a:pt x="3498594" y="2184375"/>
                </a:lnTo>
                <a:lnTo>
                  <a:pt x="3505822" y="2141216"/>
                </a:lnTo>
                <a:lnTo>
                  <a:pt x="3501888" y="2104144"/>
                </a:lnTo>
                <a:lnTo>
                  <a:pt x="3509626" y="2062033"/>
                </a:lnTo>
                <a:lnTo>
                  <a:pt x="3517619" y="2020444"/>
                </a:lnTo>
                <a:lnTo>
                  <a:pt x="3525866" y="1979377"/>
                </a:lnTo>
                <a:lnTo>
                  <a:pt x="3522950" y="1944393"/>
                </a:lnTo>
                <a:lnTo>
                  <a:pt x="3531704" y="1904366"/>
                </a:lnTo>
                <a:lnTo>
                  <a:pt x="3540710" y="1864858"/>
                </a:lnTo>
                <a:lnTo>
                  <a:pt x="3549968" y="1825866"/>
                </a:lnTo>
                <a:lnTo>
                  <a:pt x="3559478" y="1787391"/>
                </a:lnTo>
                <a:lnTo>
                  <a:pt x="3569239" y="1749431"/>
                </a:lnTo>
                <a:lnTo>
                  <a:pt x="3579250" y="1711986"/>
                </a:lnTo>
                <a:lnTo>
                  <a:pt x="3589511" y="1675053"/>
                </a:lnTo>
                <a:lnTo>
                  <a:pt x="3610782" y="1602723"/>
                </a:lnTo>
                <a:lnTo>
                  <a:pt x="3644463" y="1526872"/>
                </a:lnTo>
                <a:lnTo>
                  <a:pt x="3655967" y="1492489"/>
                </a:lnTo>
                <a:lnTo>
                  <a:pt x="3667717" y="1458613"/>
                </a:lnTo>
                <a:lnTo>
                  <a:pt x="3679714" y="1425244"/>
                </a:lnTo>
                <a:lnTo>
                  <a:pt x="3691957" y="1392378"/>
                </a:lnTo>
                <a:lnTo>
                  <a:pt x="3715862" y="1354455"/>
                </a:lnTo>
                <a:lnTo>
                  <a:pt x="3728596" y="1322596"/>
                </a:lnTo>
                <a:lnTo>
                  <a:pt x="3741573" y="1291239"/>
                </a:lnTo>
                <a:lnTo>
                  <a:pt x="3766212" y="1254821"/>
                </a:lnTo>
                <a:lnTo>
                  <a:pt x="3779676" y="1224464"/>
                </a:lnTo>
                <a:lnTo>
                  <a:pt x="3804801" y="1189043"/>
                </a:lnTo>
                <a:lnTo>
                  <a:pt x="3818751" y="1159682"/>
                </a:lnTo>
                <a:lnTo>
                  <a:pt x="3832943" y="1130817"/>
                </a:lnTo>
                <a:lnTo>
                  <a:pt x="3858793" y="1096886"/>
                </a:lnTo>
                <a:lnTo>
                  <a:pt x="3873467" y="1069011"/>
                </a:lnTo>
                <a:lnTo>
                  <a:pt x="3899798" y="1036067"/>
                </a:lnTo>
                <a:lnTo>
                  <a:pt x="3914952" y="1009177"/>
                </a:lnTo>
                <a:lnTo>
                  <a:pt x="3941762" y="977217"/>
                </a:lnTo>
                <a:lnTo>
                  <a:pt x="3968812" y="945746"/>
                </a:lnTo>
                <a:lnTo>
                  <a:pt x="3984682" y="920327"/>
                </a:lnTo>
                <a:lnTo>
                  <a:pt x="4012207" y="889834"/>
                </a:lnTo>
                <a:lnTo>
                  <a:pt x="4028552" y="865389"/>
                </a:lnTo>
                <a:lnTo>
                  <a:pt x="4056552" y="835869"/>
                </a:lnTo>
                <a:lnTo>
                  <a:pt x="4084787" y="806833"/>
                </a:lnTo>
                <a:lnTo>
                  <a:pt x="4101841" y="783844"/>
                </a:lnTo>
                <a:lnTo>
                  <a:pt x="4130547" y="755775"/>
                </a:lnTo>
                <a:lnTo>
                  <a:pt x="4159488" y="728187"/>
                </a:lnTo>
                <a:lnTo>
                  <a:pt x="4177246" y="706643"/>
                </a:lnTo>
                <a:lnTo>
                  <a:pt x="4206655" y="680016"/>
                </a:lnTo>
                <a:lnTo>
                  <a:pt x="4236297" y="653868"/>
                </a:lnTo>
                <a:lnTo>
                  <a:pt x="4254754" y="633759"/>
                </a:lnTo>
                <a:lnTo>
                  <a:pt x="4284861" y="608565"/>
                </a:lnTo>
                <a:lnTo>
                  <a:pt x="4315199" y="583846"/>
                </a:lnTo>
                <a:lnTo>
                  <a:pt x="4345769" y="559601"/>
                </a:lnTo>
                <a:lnTo>
                  <a:pt x="4365152" y="541392"/>
                </a:lnTo>
                <a:lnTo>
                  <a:pt x="4396182" y="518094"/>
                </a:lnTo>
                <a:lnTo>
                  <a:pt x="4427442" y="495266"/>
                </a:lnTo>
                <a:lnTo>
                  <a:pt x="4458931" y="472909"/>
                </a:lnTo>
                <a:lnTo>
                  <a:pt x="4490648" y="451021"/>
                </a:lnTo>
                <a:lnTo>
                  <a:pt x="4511177" y="435163"/>
                </a:lnTo>
                <a:lnTo>
                  <a:pt x="4543350" y="414210"/>
                </a:lnTo>
                <a:lnTo>
                  <a:pt x="4575750" y="393723"/>
                </a:lnTo>
                <a:lnTo>
                  <a:pt x="4608377" y="373701"/>
                </a:lnTo>
                <a:lnTo>
                  <a:pt x="4641229" y="354143"/>
                </a:lnTo>
                <a:lnTo>
                  <a:pt x="4662890" y="340610"/>
                </a:lnTo>
                <a:lnTo>
                  <a:pt x="4696194" y="321977"/>
                </a:lnTo>
                <a:lnTo>
                  <a:pt x="4729721" y="303805"/>
                </a:lnTo>
                <a:lnTo>
                  <a:pt x="4763473" y="286092"/>
                </a:lnTo>
                <a:lnTo>
                  <a:pt x="4797448" y="268838"/>
                </a:lnTo>
                <a:lnTo>
                  <a:pt x="4831646" y="252042"/>
                </a:lnTo>
                <a:lnTo>
                  <a:pt x="4889292" y="225380"/>
                </a:lnTo>
                <a:lnTo>
                  <a:pt x="4924156" y="209951"/>
                </a:lnTo>
                <a:lnTo>
                  <a:pt x="4959241" y="194974"/>
                </a:lnTo>
                <a:lnTo>
                  <a:pt x="4994546" y="180451"/>
                </a:lnTo>
                <a:lnTo>
                  <a:pt x="5018654" y="171941"/>
                </a:lnTo>
                <a:lnTo>
                  <a:pt x="5054398" y="158319"/>
                </a:lnTo>
                <a:lnTo>
                  <a:pt x="5090362" y="145146"/>
                </a:lnTo>
                <a:lnTo>
                  <a:pt x="5126544" y="132421"/>
                </a:lnTo>
                <a:lnTo>
                  <a:pt x="5162943" y="120144"/>
                </a:lnTo>
                <a:lnTo>
                  <a:pt x="5188143" y="113875"/>
                </a:lnTo>
                <a:lnTo>
                  <a:pt x="5224977" y="102489"/>
                </a:lnTo>
                <a:lnTo>
                  <a:pt x="5262027" y="91547"/>
                </a:lnTo>
                <a:lnTo>
                  <a:pt x="5299293" y="81048"/>
                </a:lnTo>
                <a:lnTo>
                  <a:pt x="5336774" y="70991"/>
                </a:lnTo>
                <a:lnTo>
                  <a:pt x="5363053" y="66937"/>
                </a:lnTo>
                <a:lnTo>
                  <a:pt x="5400964" y="57761"/>
                </a:lnTo>
                <a:lnTo>
                  <a:pt x="5439088" y="49023"/>
                </a:lnTo>
                <a:lnTo>
                  <a:pt x="5466008" y="46286"/>
                </a:lnTo>
                <a:lnTo>
                  <a:pt x="5504558" y="38423"/>
                </a:lnTo>
                <a:lnTo>
                  <a:pt x="5543321" y="30996"/>
                </a:lnTo>
                <a:lnTo>
                  <a:pt x="5582295" y="24003"/>
                </a:lnTo>
                <a:lnTo>
                  <a:pt x="5610063" y="23006"/>
                </a:lnTo>
                <a:lnTo>
                  <a:pt x="5649459" y="16880"/>
                </a:lnTo>
                <a:lnTo>
                  <a:pt x="5689066" y="11185"/>
                </a:lnTo>
                <a:lnTo>
                  <a:pt x="5717464" y="11482"/>
                </a:lnTo>
                <a:lnTo>
                  <a:pt x="5757490" y="6647"/>
                </a:lnTo>
                <a:lnTo>
                  <a:pt x="5786306" y="7802"/>
                </a:lnTo>
                <a:lnTo>
                  <a:pt x="5826748" y="3823"/>
                </a:lnTo>
                <a:lnTo>
                  <a:pt x="5867398" y="269"/>
                </a:lnTo>
                <a:lnTo>
                  <a:pt x="5896838" y="2703"/>
                </a:lnTo>
                <a:lnTo>
                  <a:pt x="5937902" y="0"/>
                </a:lnTo>
                <a:lnTo>
                  <a:pt x="5967754" y="3281"/>
                </a:lnTo>
                <a:lnTo>
                  <a:pt x="6009229" y="1422"/>
                </a:lnTo>
                <a:lnTo>
                  <a:pt x="6039493" y="5547"/>
                </a:lnTo>
                <a:lnTo>
                  <a:pt x="6081378" y="4529"/>
                </a:lnTo>
                <a:lnTo>
                  <a:pt x="6112049" y="9492"/>
                </a:lnTo>
                <a:lnTo>
                  <a:pt x="6154342" y="9311"/>
                </a:lnTo>
                <a:lnTo>
                  <a:pt x="6185421" y="15109"/>
                </a:lnTo>
                <a:lnTo>
                  <a:pt x="6216702" y="21323"/>
                </a:lnTo>
                <a:lnTo>
                  <a:pt x="6259602" y="22390"/>
                </a:lnTo>
                <a:lnTo>
                  <a:pt x="6291287" y="29432"/>
                </a:lnTo>
                <a:lnTo>
                  <a:pt x="6323173" y="36887"/>
                </a:lnTo>
                <a:lnTo>
                  <a:pt x="6366676" y="39191"/>
                </a:lnTo>
                <a:lnTo>
                  <a:pt x="6398962" y="47468"/>
                </a:lnTo>
                <a:lnTo>
                  <a:pt x="6431448" y="56155"/>
                </a:lnTo>
                <a:lnTo>
                  <a:pt x="6464133" y="65250"/>
                </a:lnTo>
                <a:lnTo>
                  <a:pt x="6497016" y="74752"/>
                </a:lnTo>
                <a:lnTo>
                  <a:pt x="6541515" y="79099"/>
                </a:lnTo>
                <a:lnTo>
                  <a:pt x="6608269" y="100131"/>
                </a:lnTo>
                <a:lnTo>
                  <a:pt x="6675809" y="122777"/>
                </a:lnTo>
                <a:lnTo>
                  <a:pt x="6744131" y="147027"/>
                </a:lnTo>
                <a:lnTo>
                  <a:pt x="6813230" y="172873"/>
                </a:lnTo>
                <a:lnTo>
                  <a:pt x="6871686" y="205869"/>
                </a:lnTo>
                <a:lnTo>
                  <a:pt x="6906911" y="220179"/>
                </a:lnTo>
                <a:lnTo>
                  <a:pt x="6942329" y="234883"/>
                </a:lnTo>
                <a:lnTo>
                  <a:pt x="6977937" y="249979"/>
                </a:lnTo>
                <a:lnTo>
                  <a:pt x="7013736" y="265467"/>
                </a:lnTo>
                <a:lnTo>
                  <a:pt x="7038309" y="286908"/>
                </a:lnTo>
                <a:lnTo>
                  <a:pt x="7074488" y="303176"/>
                </a:lnTo>
                <a:lnTo>
                  <a:pt x="7099440" y="325395"/>
                </a:lnTo>
                <a:lnTo>
                  <a:pt x="7135997" y="342440"/>
                </a:lnTo>
                <a:lnTo>
                  <a:pt x="7172743" y="359870"/>
                </a:lnTo>
                <a:lnTo>
                  <a:pt x="7198259" y="383249"/>
                </a:lnTo>
                <a:lnTo>
                  <a:pt x="7235380" y="401450"/>
                </a:lnTo>
                <a:lnTo>
                  <a:pt x="7287347" y="450124"/>
                </a:lnTo>
                <a:lnTo>
                  <a:pt x="7325027" y="469472"/>
                </a:lnTo>
                <a:lnTo>
                  <a:pt x="7404923" y="546478"/>
                </a:lnTo>
                <a:lnTo>
                  <a:pt x="7443341" y="567340"/>
                </a:lnTo>
                <a:lnTo>
                  <a:pt x="7581079" y="705081"/>
                </a:lnTo>
                <a:lnTo>
                  <a:pt x="7609171" y="733745"/>
                </a:lnTo>
                <a:lnTo>
                  <a:pt x="7626026" y="768342"/>
                </a:lnTo>
                <a:lnTo>
                  <a:pt x="7711916" y="857653"/>
                </a:lnTo>
                <a:close/>
              </a:path>
            </a:pathLst>
          </a:custGeom>
          <a:solidFill>
            <a:srgbClr val="ED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979295" cy="1327150"/>
          </a:xfrm>
          <a:custGeom>
            <a:avLst/>
            <a:gdLst/>
            <a:ahLst/>
            <a:cxnLst/>
            <a:rect l="l" t="t" r="r" b="b"/>
            <a:pathLst>
              <a:path w="1979295" h="1327150">
                <a:moveTo>
                  <a:pt x="1152946" y="0"/>
                </a:moveTo>
                <a:lnTo>
                  <a:pt x="1978903" y="0"/>
                </a:lnTo>
                <a:lnTo>
                  <a:pt x="1738742" y="209671"/>
                </a:lnTo>
                <a:lnTo>
                  <a:pt x="1705198" y="245467"/>
                </a:lnTo>
                <a:lnTo>
                  <a:pt x="1681740" y="284956"/>
                </a:lnTo>
                <a:lnTo>
                  <a:pt x="1668729" y="326943"/>
                </a:lnTo>
                <a:lnTo>
                  <a:pt x="1666527" y="370234"/>
                </a:lnTo>
                <a:lnTo>
                  <a:pt x="1666527" y="1321516"/>
                </a:lnTo>
                <a:lnTo>
                  <a:pt x="1631723" y="1326205"/>
                </a:lnTo>
                <a:lnTo>
                  <a:pt x="1584383" y="1326691"/>
                </a:lnTo>
                <a:lnTo>
                  <a:pt x="1536039" y="1321067"/>
                </a:lnTo>
                <a:lnTo>
                  <a:pt x="1487372" y="1308886"/>
                </a:lnTo>
                <a:lnTo>
                  <a:pt x="1158292" y="1203262"/>
                </a:lnTo>
                <a:lnTo>
                  <a:pt x="1158292" y="74236"/>
                </a:lnTo>
                <a:lnTo>
                  <a:pt x="1157179" y="31282"/>
                </a:lnTo>
                <a:lnTo>
                  <a:pt x="1152946" y="0"/>
                </a:lnTo>
                <a:close/>
              </a:path>
              <a:path w="1979295" h="1327150">
                <a:moveTo>
                  <a:pt x="1666527" y="1321516"/>
                </a:moveTo>
                <a:lnTo>
                  <a:pt x="1666527" y="370234"/>
                </a:lnTo>
                <a:lnTo>
                  <a:pt x="1675495" y="413632"/>
                </a:lnTo>
                <a:lnTo>
                  <a:pt x="1891093" y="1045126"/>
                </a:lnTo>
                <a:lnTo>
                  <a:pt x="1899819" y="1083391"/>
                </a:lnTo>
                <a:lnTo>
                  <a:pt x="1900037" y="1120452"/>
                </a:lnTo>
                <a:lnTo>
                  <a:pt x="1892431" y="1155862"/>
                </a:lnTo>
                <a:lnTo>
                  <a:pt x="1856471" y="1219947"/>
                </a:lnTo>
                <a:lnTo>
                  <a:pt x="1829481" y="1247729"/>
                </a:lnTo>
                <a:lnTo>
                  <a:pt x="1797395" y="1272077"/>
                </a:lnTo>
                <a:lnTo>
                  <a:pt x="1760894" y="1292545"/>
                </a:lnTo>
                <a:lnTo>
                  <a:pt x="1720661" y="1308686"/>
                </a:lnTo>
                <a:lnTo>
                  <a:pt x="1677376" y="1320055"/>
                </a:lnTo>
                <a:lnTo>
                  <a:pt x="1666527" y="1321516"/>
                </a:lnTo>
                <a:close/>
              </a:path>
              <a:path w="1979295" h="1327150">
                <a:moveTo>
                  <a:pt x="0" y="1274008"/>
                </a:moveTo>
                <a:lnTo>
                  <a:pt x="0" y="354698"/>
                </a:lnTo>
                <a:lnTo>
                  <a:pt x="3218" y="361411"/>
                </a:lnTo>
                <a:lnTo>
                  <a:pt x="26290" y="402894"/>
                </a:lnTo>
                <a:lnTo>
                  <a:pt x="52427" y="443515"/>
                </a:lnTo>
                <a:lnTo>
                  <a:pt x="81720" y="482851"/>
                </a:lnTo>
                <a:lnTo>
                  <a:pt x="114258" y="520480"/>
                </a:lnTo>
                <a:lnTo>
                  <a:pt x="150132" y="555977"/>
                </a:lnTo>
                <a:lnTo>
                  <a:pt x="189433" y="588920"/>
                </a:lnTo>
                <a:lnTo>
                  <a:pt x="232251" y="618887"/>
                </a:lnTo>
                <a:lnTo>
                  <a:pt x="274949" y="643391"/>
                </a:lnTo>
                <a:lnTo>
                  <a:pt x="319189" y="663782"/>
                </a:lnTo>
                <a:lnTo>
                  <a:pt x="364694" y="680106"/>
                </a:lnTo>
                <a:lnTo>
                  <a:pt x="411188" y="692405"/>
                </a:lnTo>
                <a:lnTo>
                  <a:pt x="458395" y="700724"/>
                </a:lnTo>
                <a:lnTo>
                  <a:pt x="506038" y="705106"/>
                </a:lnTo>
                <a:lnTo>
                  <a:pt x="553843" y="705595"/>
                </a:lnTo>
                <a:lnTo>
                  <a:pt x="601329" y="702249"/>
                </a:lnTo>
                <a:lnTo>
                  <a:pt x="601531" y="702234"/>
                </a:lnTo>
                <a:lnTo>
                  <a:pt x="648517" y="695116"/>
                </a:lnTo>
                <a:lnTo>
                  <a:pt x="695458" y="684142"/>
                </a:lnTo>
                <a:lnTo>
                  <a:pt x="741144" y="669497"/>
                </a:lnTo>
                <a:lnTo>
                  <a:pt x="785610" y="651178"/>
                </a:lnTo>
                <a:lnTo>
                  <a:pt x="828580" y="629230"/>
                </a:lnTo>
                <a:lnTo>
                  <a:pt x="869778" y="603695"/>
                </a:lnTo>
                <a:lnTo>
                  <a:pt x="914851" y="569180"/>
                </a:lnTo>
                <a:lnTo>
                  <a:pt x="952973" y="531992"/>
                </a:lnTo>
                <a:lnTo>
                  <a:pt x="984149" y="492559"/>
                </a:lnTo>
                <a:lnTo>
                  <a:pt x="1008384" y="451310"/>
                </a:lnTo>
                <a:lnTo>
                  <a:pt x="1025685" y="408676"/>
                </a:lnTo>
                <a:lnTo>
                  <a:pt x="1053995" y="369411"/>
                </a:lnTo>
                <a:lnTo>
                  <a:pt x="1079386" y="329067"/>
                </a:lnTo>
                <a:lnTo>
                  <a:pt x="1101642" y="287821"/>
                </a:lnTo>
                <a:lnTo>
                  <a:pt x="1120544" y="245850"/>
                </a:lnTo>
                <a:lnTo>
                  <a:pt x="1135878" y="203329"/>
                </a:lnTo>
                <a:lnTo>
                  <a:pt x="1147425" y="160435"/>
                </a:lnTo>
                <a:lnTo>
                  <a:pt x="1154968" y="117345"/>
                </a:lnTo>
                <a:lnTo>
                  <a:pt x="1158292" y="74236"/>
                </a:lnTo>
                <a:lnTo>
                  <a:pt x="1158292" y="1203262"/>
                </a:lnTo>
                <a:lnTo>
                  <a:pt x="694477" y="1054392"/>
                </a:lnTo>
                <a:lnTo>
                  <a:pt x="648829" y="1042968"/>
                </a:lnTo>
                <a:lnTo>
                  <a:pt x="648517" y="1042890"/>
                </a:lnTo>
                <a:lnTo>
                  <a:pt x="601531" y="1037249"/>
                </a:lnTo>
                <a:lnTo>
                  <a:pt x="553843" y="1037341"/>
                </a:lnTo>
                <a:lnTo>
                  <a:pt x="506985" y="1043187"/>
                </a:lnTo>
                <a:lnTo>
                  <a:pt x="461683" y="1054706"/>
                </a:lnTo>
                <a:lnTo>
                  <a:pt x="418865" y="1071847"/>
                </a:lnTo>
                <a:lnTo>
                  <a:pt x="0" y="1274008"/>
                </a:lnTo>
                <a:close/>
              </a:path>
            </a:pathLst>
          </a:custGeom>
          <a:solidFill>
            <a:srgbClr val="53BE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06185"/>
            <a:ext cx="2394585" cy="2280920"/>
          </a:xfrm>
          <a:custGeom>
            <a:avLst/>
            <a:gdLst/>
            <a:ahLst/>
            <a:cxnLst/>
            <a:rect l="l" t="t" r="r" b="b"/>
            <a:pathLst>
              <a:path w="2394585" h="2280920">
                <a:moveTo>
                  <a:pt x="0" y="0"/>
                </a:moveTo>
                <a:lnTo>
                  <a:pt x="48005" y="5046"/>
                </a:lnTo>
                <a:lnTo>
                  <a:pt x="101528" y="12836"/>
                </a:lnTo>
                <a:lnTo>
                  <a:pt x="156783" y="23452"/>
                </a:lnTo>
                <a:lnTo>
                  <a:pt x="207786" y="36292"/>
                </a:lnTo>
                <a:lnTo>
                  <a:pt x="254666" y="51496"/>
                </a:lnTo>
                <a:lnTo>
                  <a:pt x="297554" y="69204"/>
                </a:lnTo>
                <a:lnTo>
                  <a:pt x="336579" y="89556"/>
                </a:lnTo>
                <a:lnTo>
                  <a:pt x="371871" y="112690"/>
                </a:lnTo>
                <a:lnTo>
                  <a:pt x="403560" y="138748"/>
                </a:lnTo>
                <a:lnTo>
                  <a:pt x="431776" y="167868"/>
                </a:lnTo>
                <a:lnTo>
                  <a:pt x="456649" y="200190"/>
                </a:lnTo>
                <a:lnTo>
                  <a:pt x="478309" y="235854"/>
                </a:lnTo>
                <a:lnTo>
                  <a:pt x="496885" y="275000"/>
                </a:lnTo>
                <a:lnTo>
                  <a:pt x="512508" y="317767"/>
                </a:lnTo>
                <a:lnTo>
                  <a:pt x="525308" y="364295"/>
                </a:lnTo>
                <a:lnTo>
                  <a:pt x="535414" y="414723"/>
                </a:lnTo>
                <a:lnTo>
                  <a:pt x="542956" y="469192"/>
                </a:lnTo>
                <a:lnTo>
                  <a:pt x="548804" y="519739"/>
                </a:lnTo>
                <a:lnTo>
                  <a:pt x="555060" y="569744"/>
                </a:lnTo>
                <a:lnTo>
                  <a:pt x="561806" y="619168"/>
                </a:lnTo>
                <a:lnTo>
                  <a:pt x="569122" y="667970"/>
                </a:lnTo>
                <a:lnTo>
                  <a:pt x="577089" y="716110"/>
                </a:lnTo>
                <a:lnTo>
                  <a:pt x="585790" y="763551"/>
                </a:lnTo>
                <a:lnTo>
                  <a:pt x="595304" y="810251"/>
                </a:lnTo>
                <a:lnTo>
                  <a:pt x="605713" y="856170"/>
                </a:lnTo>
                <a:lnTo>
                  <a:pt x="617099" y="901271"/>
                </a:lnTo>
                <a:lnTo>
                  <a:pt x="629542" y="945511"/>
                </a:lnTo>
                <a:lnTo>
                  <a:pt x="643124" y="988853"/>
                </a:lnTo>
                <a:lnTo>
                  <a:pt x="657925" y="1031256"/>
                </a:lnTo>
                <a:lnTo>
                  <a:pt x="674028" y="1072681"/>
                </a:lnTo>
                <a:lnTo>
                  <a:pt x="691512" y="1113088"/>
                </a:lnTo>
                <a:lnTo>
                  <a:pt x="710460" y="1152437"/>
                </a:lnTo>
                <a:lnTo>
                  <a:pt x="730952" y="1190689"/>
                </a:lnTo>
                <a:lnTo>
                  <a:pt x="753069" y="1227804"/>
                </a:lnTo>
                <a:lnTo>
                  <a:pt x="776894" y="1263742"/>
                </a:lnTo>
                <a:lnTo>
                  <a:pt x="802506" y="1298464"/>
                </a:lnTo>
                <a:lnTo>
                  <a:pt x="829987" y="1331930"/>
                </a:lnTo>
                <a:lnTo>
                  <a:pt x="859419" y="1364100"/>
                </a:lnTo>
                <a:lnTo>
                  <a:pt x="890882" y="1394935"/>
                </a:lnTo>
                <a:lnTo>
                  <a:pt x="924457" y="1424395"/>
                </a:lnTo>
                <a:lnTo>
                  <a:pt x="960226" y="1452440"/>
                </a:lnTo>
                <a:lnTo>
                  <a:pt x="998270" y="1479031"/>
                </a:lnTo>
                <a:lnTo>
                  <a:pt x="1038670" y="1504128"/>
                </a:lnTo>
                <a:lnTo>
                  <a:pt x="1081507" y="1527691"/>
                </a:lnTo>
                <a:lnTo>
                  <a:pt x="1126863" y="1549681"/>
                </a:lnTo>
                <a:lnTo>
                  <a:pt x="1174818" y="1570058"/>
                </a:lnTo>
                <a:lnTo>
                  <a:pt x="1225454" y="1588782"/>
                </a:lnTo>
                <a:lnTo>
                  <a:pt x="1278851" y="1605814"/>
                </a:lnTo>
                <a:lnTo>
                  <a:pt x="1325414" y="1618453"/>
                </a:lnTo>
                <a:lnTo>
                  <a:pt x="1373293" y="1629556"/>
                </a:lnTo>
                <a:lnTo>
                  <a:pt x="1422255" y="1639461"/>
                </a:lnTo>
                <a:lnTo>
                  <a:pt x="1472069" y="1648506"/>
                </a:lnTo>
                <a:lnTo>
                  <a:pt x="1624300" y="1673844"/>
                </a:lnTo>
                <a:lnTo>
                  <a:pt x="1675199" y="1682815"/>
                </a:lnTo>
                <a:lnTo>
                  <a:pt x="1725789" y="1692610"/>
                </a:lnTo>
                <a:lnTo>
                  <a:pt x="1775838" y="1703566"/>
                </a:lnTo>
                <a:lnTo>
                  <a:pt x="1825114" y="1716021"/>
                </a:lnTo>
                <a:lnTo>
                  <a:pt x="1873384" y="1730312"/>
                </a:lnTo>
                <a:lnTo>
                  <a:pt x="1920417" y="1746774"/>
                </a:lnTo>
                <a:lnTo>
                  <a:pt x="1965980" y="1765747"/>
                </a:lnTo>
                <a:lnTo>
                  <a:pt x="2009842" y="1787565"/>
                </a:lnTo>
                <a:lnTo>
                  <a:pt x="2051769" y="1812567"/>
                </a:lnTo>
                <a:lnTo>
                  <a:pt x="2089695" y="1839489"/>
                </a:lnTo>
                <a:lnTo>
                  <a:pt x="2125796" y="1869355"/>
                </a:lnTo>
                <a:lnTo>
                  <a:pt x="2160100" y="1901922"/>
                </a:lnTo>
                <a:lnTo>
                  <a:pt x="2192632" y="1936947"/>
                </a:lnTo>
                <a:lnTo>
                  <a:pt x="2223419" y="1974186"/>
                </a:lnTo>
                <a:lnTo>
                  <a:pt x="2252488" y="2013396"/>
                </a:lnTo>
                <a:lnTo>
                  <a:pt x="2279866" y="2054334"/>
                </a:lnTo>
                <a:lnTo>
                  <a:pt x="2305579" y="2096755"/>
                </a:lnTo>
                <a:lnTo>
                  <a:pt x="2329653" y="2140416"/>
                </a:lnTo>
                <a:lnTo>
                  <a:pt x="2352116" y="2185074"/>
                </a:lnTo>
                <a:lnTo>
                  <a:pt x="2372994" y="2230485"/>
                </a:lnTo>
                <a:lnTo>
                  <a:pt x="2392313" y="2276406"/>
                </a:lnTo>
                <a:lnTo>
                  <a:pt x="2394011" y="2280813"/>
                </a:lnTo>
                <a:lnTo>
                  <a:pt x="0" y="2280813"/>
                </a:lnTo>
                <a:lnTo>
                  <a:pt x="0" y="0"/>
                </a:lnTo>
                <a:close/>
              </a:path>
            </a:pathLst>
          </a:custGeom>
          <a:solidFill>
            <a:srgbClr val="53BE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509" y="9092351"/>
            <a:ext cx="664210" cy="161925"/>
          </a:xfrm>
          <a:custGeom>
            <a:avLst/>
            <a:gdLst/>
            <a:ahLst/>
            <a:cxnLst/>
            <a:rect l="l" t="t" r="r" b="b"/>
            <a:pathLst>
              <a:path w="664209" h="161925">
                <a:moveTo>
                  <a:pt x="102886" y="161925"/>
                </a:moveTo>
                <a:lnTo>
                  <a:pt x="63056" y="161925"/>
                </a:lnTo>
                <a:lnTo>
                  <a:pt x="50667" y="159425"/>
                </a:lnTo>
                <a:lnTo>
                  <a:pt x="24294" y="141648"/>
                </a:lnTo>
                <a:lnTo>
                  <a:pt x="6517" y="115275"/>
                </a:lnTo>
                <a:lnTo>
                  <a:pt x="0" y="82971"/>
                </a:lnTo>
                <a:lnTo>
                  <a:pt x="6517" y="50667"/>
                </a:lnTo>
                <a:lnTo>
                  <a:pt x="24294" y="24294"/>
                </a:lnTo>
                <a:lnTo>
                  <a:pt x="50667" y="6517"/>
                </a:lnTo>
                <a:lnTo>
                  <a:pt x="82971" y="0"/>
                </a:lnTo>
                <a:lnTo>
                  <a:pt x="115275" y="6517"/>
                </a:lnTo>
                <a:lnTo>
                  <a:pt x="141647" y="24294"/>
                </a:lnTo>
                <a:lnTo>
                  <a:pt x="159425" y="50667"/>
                </a:lnTo>
                <a:lnTo>
                  <a:pt x="165942" y="82971"/>
                </a:lnTo>
                <a:lnTo>
                  <a:pt x="159425" y="115275"/>
                </a:lnTo>
                <a:lnTo>
                  <a:pt x="141647" y="141648"/>
                </a:lnTo>
                <a:lnTo>
                  <a:pt x="115275" y="159425"/>
                </a:lnTo>
                <a:lnTo>
                  <a:pt x="102886" y="161925"/>
                </a:lnTo>
                <a:close/>
              </a:path>
              <a:path w="664209" h="161925">
                <a:moveTo>
                  <a:pt x="600716" y="161925"/>
                </a:moveTo>
                <a:lnTo>
                  <a:pt x="560886" y="161925"/>
                </a:lnTo>
                <a:lnTo>
                  <a:pt x="548497" y="159425"/>
                </a:lnTo>
                <a:lnTo>
                  <a:pt x="522124" y="141648"/>
                </a:lnTo>
                <a:lnTo>
                  <a:pt x="504347" y="115275"/>
                </a:lnTo>
                <a:lnTo>
                  <a:pt x="497829" y="82971"/>
                </a:lnTo>
                <a:lnTo>
                  <a:pt x="504347" y="50667"/>
                </a:lnTo>
                <a:lnTo>
                  <a:pt x="522124" y="24294"/>
                </a:lnTo>
                <a:lnTo>
                  <a:pt x="548497" y="6517"/>
                </a:lnTo>
                <a:lnTo>
                  <a:pt x="580801" y="0"/>
                </a:lnTo>
                <a:lnTo>
                  <a:pt x="613105" y="6517"/>
                </a:lnTo>
                <a:lnTo>
                  <a:pt x="639477" y="24294"/>
                </a:lnTo>
                <a:lnTo>
                  <a:pt x="657255" y="50667"/>
                </a:lnTo>
                <a:lnTo>
                  <a:pt x="663772" y="82971"/>
                </a:lnTo>
                <a:lnTo>
                  <a:pt x="657255" y="115275"/>
                </a:lnTo>
                <a:lnTo>
                  <a:pt x="639477" y="141648"/>
                </a:lnTo>
                <a:lnTo>
                  <a:pt x="613105" y="159425"/>
                </a:lnTo>
                <a:lnTo>
                  <a:pt x="600716" y="161925"/>
                </a:lnTo>
                <a:close/>
              </a:path>
              <a:path w="664209" h="161925">
                <a:moveTo>
                  <a:pt x="351801" y="161925"/>
                </a:moveTo>
                <a:lnTo>
                  <a:pt x="311971" y="161925"/>
                </a:lnTo>
                <a:lnTo>
                  <a:pt x="299582" y="159425"/>
                </a:lnTo>
                <a:lnTo>
                  <a:pt x="273209" y="141648"/>
                </a:lnTo>
                <a:lnTo>
                  <a:pt x="255432" y="115275"/>
                </a:lnTo>
                <a:lnTo>
                  <a:pt x="248914" y="82971"/>
                </a:lnTo>
                <a:lnTo>
                  <a:pt x="255432" y="50667"/>
                </a:lnTo>
                <a:lnTo>
                  <a:pt x="273209" y="24294"/>
                </a:lnTo>
                <a:lnTo>
                  <a:pt x="299582" y="6517"/>
                </a:lnTo>
                <a:lnTo>
                  <a:pt x="331886" y="0"/>
                </a:lnTo>
                <a:lnTo>
                  <a:pt x="364190" y="6517"/>
                </a:lnTo>
                <a:lnTo>
                  <a:pt x="390562" y="24294"/>
                </a:lnTo>
                <a:lnTo>
                  <a:pt x="408340" y="50667"/>
                </a:lnTo>
                <a:lnTo>
                  <a:pt x="414857" y="82971"/>
                </a:lnTo>
                <a:lnTo>
                  <a:pt x="408340" y="115275"/>
                </a:lnTo>
                <a:lnTo>
                  <a:pt x="390562" y="141648"/>
                </a:lnTo>
                <a:lnTo>
                  <a:pt x="364190" y="159425"/>
                </a:lnTo>
                <a:lnTo>
                  <a:pt x="351801" y="161925"/>
                </a:lnTo>
                <a:close/>
              </a:path>
            </a:pathLst>
          </a:custGeom>
          <a:solidFill>
            <a:srgbClr val="53BE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73740" y="796122"/>
            <a:ext cx="71276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130" dirty="0">
                <a:solidFill>
                  <a:srgbClr val="002E41"/>
                </a:solidFill>
              </a:rPr>
              <a:t>Project</a:t>
            </a:r>
            <a:r>
              <a:rPr lang="en-US" sz="5600" spc="130" dirty="0">
                <a:solidFill>
                  <a:srgbClr val="002E41"/>
                </a:solidFill>
              </a:rPr>
              <a:t> </a:t>
            </a:r>
            <a:r>
              <a:rPr sz="5600" spc="-495" dirty="0">
                <a:solidFill>
                  <a:srgbClr val="002E41"/>
                </a:solidFill>
              </a:rPr>
              <a:t> </a:t>
            </a:r>
            <a:r>
              <a:rPr sz="5600" spc="180" dirty="0">
                <a:solidFill>
                  <a:srgbClr val="002E41"/>
                </a:solidFill>
              </a:rPr>
              <a:t>Pipeline</a:t>
            </a:r>
            <a:endParaRPr sz="5600" dirty="0"/>
          </a:p>
        </p:txBody>
      </p:sp>
      <p:grpSp>
        <p:nvGrpSpPr>
          <p:cNvPr id="7" name="object 7"/>
          <p:cNvGrpSpPr/>
          <p:nvPr/>
        </p:nvGrpSpPr>
        <p:grpSpPr>
          <a:xfrm>
            <a:off x="2186000" y="4492811"/>
            <a:ext cx="1584960" cy="702945"/>
            <a:chOff x="2186000" y="4492811"/>
            <a:chExt cx="1584960" cy="702945"/>
          </a:xfrm>
        </p:grpSpPr>
        <p:sp>
          <p:nvSpPr>
            <p:cNvPr id="8" name="object 8"/>
            <p:cNvSpPr/>
            <p:nvPr/>
          </p:nvSpPr>
          <p:spPr>
            <a:xfrm>
              <a:off x="2186000" y="4492811"/>
              <a:ext cx="1584960" cy="702945"/>
            </a:xfrm>
            <a:custGeom>
              <a:avLst/>
              <a:gdLst/>
              <a:ahLst/>
              <a:cxnLst/>
              <a:rect l="l" t="t" r="r" b="b"/>
              <a:pathLst>
                <a:path w="1584960" h="702945">
                  <a:moveTo>
                    <a:pt x="1411371" y="702521"/>
                  </a:moveTo>
                  <a:lnTo>
                    <a:pt x="0" y="702521"/>
                  </a:lnTo>
                  <a:lnTo>
                    <a:pt x="173395" y="351260"/>
                  </a:lnTo>
                  <a:lnTo>
                    <a:pt x="0" y="0"/>
                  </a:lnTo>
                  <a:lnTo>
                    <a:pt x="1411371" y="0"/>
                  </a:lnTo>
                  <a:lnTo>
                    <a:pt x="1584488" y="351260"/>
                  </a:lnTo>
                  <a:lnTo>
                    <a:pt x="1411371" y="702521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08490" y="4580775"/>
              <a:ext cx="285115" cy="352425"/>
            </a:xfrm>
            <a:custGeom>
              <a:avLst/>
              <a:gdLst/>
              <a:ahLst/>
              <a:cxnLst/>
              <a:rect l="l" t="t" r="r" b="b"/>
              <a:pathLst>
                <a:path w="285114" h="352425">
                  <a:moveTo>
                    <a:pt x="284924" y="142773"/>
                  </a:moveTo>
                  <a:lnTo>
                    <a:pt x="277660" y="97701"/>
                  </a:lnTo>
                  <a:lnTo>
                    <a:pt x="257441" y="58547"/>
                  </a:lnTo>
                  <a:lnTo>
                    <a:pt x="226606" y="27647"/>
                  </a:lnTo>
                  <a:lnTo>
                    <a:pt x="187502" y="7353"/>
                  </a:lnTo>
                  <a:lnTo>
                    <a:pt x="142468" y="0"/>
                  </a:lnTo>
                  <a:lnTo>
                    <a:pt x="97421" y="7353"/>
                  </a:lnTo>
                  <a:lnTo>
                    <a:pt x="58318" y="27647"/>
                  </a:lnTo>
                  <a:lnTo>
                    <a:pt x="27482" y="58547"/>
                  </a:lnTo>
                  <a:lnTo>
                    <a:pt x="7264" y="97701"/>
                  </a:lnTo>
                  <a:lnTo>
                    <a:pt x="0" y="142773"/>
                  </a:lnTo>
                  <a:lnTo>
                    <a:pt x="7264" y="187845"/>
                  </a:lnTo>
                  <a:lnTo>
                    <a:pt x="13728" y="200393"/>
                  </a:lnTo>
                  <a:lnTo>
                    <a:pt x="14274" y="205143"/>
                  </a:lnTo>
                  <a:lnTo>
                    <a:pt x="43091" y="274764"/>
                  </a:lnTo>
                  <a:lnTo>
                    <a:pt x="60642" y="320014"/>
                  </a:lnTo>
                  <a:lnTo>
                    <a:pt x="69354" y="344525"/>
                  </a:lnTo>
                  <a:lnTo>
                    <a:pt x="71716" y="351891"/>
                  </a:lnTo>
                  <a:lnTo>
                    <a:pt x="213194" y="351891"/>
                  </a:lnTo>
                  <a:lnTo>
                    <a:pt x="215557" y="344525"/>
                  </a:lnTo>
                  <a:lnTo>
                    <a:pt x="224282" y="320014"/>
                  </a:lnTo>
                  <a:lnTo>
                    <a:pt x="241833" y="274764"/>
                  </a:lnTo>
                  <a:lnTo>
                    <a:pt x="270649" y="205143"/>
                  </a:lnTo>
                  <a:lnTo>
                    <a:pt x="271170" y="200406"/>
                  </a:lnTo>
                  <a:lnTo>
                    <a:pt x="277660" y="187845"/>
                  </a:lnTo>
                  <a:lnTo>
                    <a:pt x="284924" y="1427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6868" y="4734678"/>
              <a:ext cx="168223" cy="29296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186000" y="7783705"/>
            <a:ext cx="1584960" cy="702945"/>
            <a:chOff x="2186000" y="7783705"/>
            <a:chExt cx="1584960" cy="702945"/>
          </a:xfrm>
        </p:grpSpPr>
        <p:sp>
          <p:nvSpPr>
            <p:cNvPr id="12" name="object 12"/>
            <p:cNvSpPr/>
            <p:nvPr/>
          </p:nvSpPr>
          <p:spPr>
            <a:xfrm>
              <a:off x="2186000" y="7783705"/>
              <a:ext cx="1584960" cy="702945"/>
            </a:xfrm>
            <a:custGeom>
              <a:avLst/>
              <a:gdLst/>
              <a:ahLst/>
              <a:cxnLst/>
              <a:rect l="l" t="t" r="r" b="b"/>
              <a:pathLst>
                <a:path w="1584960" h="702945">
                  <a:moveTo>
                    <a:pt x="1411371" y="702521"/>
                  </a:moveTo>
                  <a:lnTo>
                    <a:pt x="0" y="702521"/>
                  </a:lnTo>
                  <a:lnTo>
                    <a:pt x="173395" y="351260"/>
                  </a:lnTo>
                  <a:lnTo>
                    <a:pt x="0" y="0"/>
                  </a:lnTo>
                  <a:lnTo>
                    <a:pt x="1411371" y="0"/>
                  </a:lnTo>
                  <a:lnTo>
                    <a:pt x="1584488" y="351260"/>
                  </a:lnTo>
                  <a:lnTo>
                    <a:pt x="1411371" y="702521"/>
                  </a:lnTo>
                  <a:close/>
                </a:path>
              </a:pathLst>
            </a:custGeom>
            <a:solidFill>
              <a:srgbClr val="2B9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02039" y="7915604"/>
              <a:ext cx="471170" cy="381635"/>
            </a:xfrm>
            <a:custGeom>
              <a:avLst/>
              <a:gdLst/>
              <a:ahLst/>
              <a:cxnLst/>
              <a:rect l="l" t="t" r="r" b="b"/>
              <a:pathLst>
                <a:path w="471170" h="381634">
                  <a:moveTo>
                    <a:pt x="134708" y="118770"/>
                  </a:moveTo>
                  <a:lnTo>
                    <a:pt x="0" y="118770"/>
                  </a:lnTo>
                  <a:lnTo>
                    <a:pt x="0" y="354507"/>
                  </a:lnTo>
                  <a:lnTo>
                    <a:pt x="134708" y="354507"/>
                  </a:lnTo>
                  <a:lnTo>
                    <a:pt x="134708" y="118770"/>
                  </a:lnTo>
                  <a:close/>
                </a:path>
                <a:path w="471170" h="381634">
                  <a:moveTo>
                    <a:pt x="470954" y="175856"/>
                  </a:moveTo>
                  <a:lnTo>
                    <a:pt x="467868" y="160045"/>
                  </a:lnTo>
                  <a:lnTo>
                    <a:pt x="461073" y="151917"/>
                  </a:lnTo>
                  <a:lnTo>
                    <a:pt x="454291" y="148932"/>
                  </a:lnTo>
                  <a:lnTo>
                    <a:pt x="451205" y="148501"/>
                  </a:lnTo>
                  <a:lnTo>
                    <a:pt x="318604" y="148501"/>
                  </a:lnTo>
                  <a:lnTo>
                    <a:pt x="339915" y="109994"/>
                  </a:lnTo>
                  <a:lnTo>
                    <a:pt x="349910" y="71996"/>
                  </a:lnTo>
                  <a:lnTo>
                    <a:pt x="352818" y="42964"/>
                  </a:lnTo>
                  <a:lnTo>
                    <a:pt x="352856" y="31407"/>
                  </a:lnTo>
                  <a:lnTo>
                    <a:pt x="340995" y="6451"/>
                  </a:lnTo>
                  <a:lnTo>
                    <a:pt x="325666" y="0"/>
                  </a:lnTo>
                  <a:lnTo>
                    <a:pt x="312407" y="2882"/>
                  </a:lnTo>
                  <a:lnTo>
                    <a:pt x="306755" y="5892"/>
                  </a:lnTo>
                  <a:lnTo>
                    <a:pt x="264833" y="78447"/>
                  </a:lnTo>
                  <a:lnTo>
                    <a:pt x="211543" y="121894"/>
                  </a:lnTo>
                  <a:lnTo>
                    <a:pt x="165747" y="142976"/>
                  </a:lnTo>
                  <a:lnTo>
                    <a:pt x="146291" y="148501"/>
                  </a:lnTo>
                  <a:lnTo>
                    <a:pt x="146291" y="304253"/>
                  </a:lnTo>
                  <a:lnTo>
                    <a:pt x="162674" y="348665"/>
                  </a:lnTo>
                  <a:lnTo>
                    <a:pt x="191262" y="371475"/>
                  </a:lnTo>
                  <a:lnTo>
                    <a:pt x="218401" y="379882"/>
                  </a:lnTo>
                  <a:lnTo>
                    <a:pt x="230479" y="381076"/>
                  </a:lnTo>
                  <a:lnTo>
                    <a:pt x="389115" y="381076"/>
                  </a:lnTo>
                  <a:lnTo>
                    <a:pt x="403326" y="375335"/>
                  </a:lnTo>
                  <a:lnTo>
                    <a:pt x="410210" y="366280"/>
                  </a:lnTo>
                  <a:lnTo>
                    <a:pt x="412407" y="357924"/>
                  </a:lnTo>
                  <a:lnTo>
                    <a:pt x="412559" y="354253"/>
                  </a:lnTo>
                  <a:lnTo>
                    <a:pt x="410578" y="339344"/>
                  </a:lnTo>
                  <a:lnTo>
                    <a:pt x="404177" y="330161"/>
                  </a:lnTo>
                  <a:lnTo>
                    <a:pt x="397395" y="325526"/>
                  </a:lnTo>
                  <a:lnTo>
                    <a:pt x="394233" y="324243"/>
                  </a:lnTo>
                  <a:lnTo>
                    <a:pt x="417537" y="324243"/>
                  </a:lnTo>
                  <a:lnTo>
                    <a:pt x="431800" y="317080"/>
                  </a:lnTo>
                  <a:lnTo>
                    <a:pt x="438518" y="306451"/>
                  </a:lnTo>
                  <a:lnTo>
                    <a:pt x="440512" y="296811"/>
                  </a:lnTo>
                  <a:lnTo>
                    <a:pt x="440550" y="292608"/>
                  </a:lnTo>
                  <a:lnTo>
                    <a:pt x="438797" y="276745"/>
                  </a:lnTo>
                  <a:lnTo>
                    <a:pt x="433908" y="267512"/>
                  </a:lnTo>
                  <a:lnTo>
                    <a:pt x="428828" y="263220"/>
                  </a:lnTo>
                  <a:lnTo>
                    <a:pt x="426491" y="262166"/>
                  </a:lnTo>
                  <a:lnTo>
                    <a:pt x="430682" y="262166"/>
                  </a:lnTo>
                  <a:lnTo>
                    <a:pt x="445084" y="258216"/>
                  </a:lnTo>
                  <a:lnTo>
                    <a:pt x="453186" y="249529"/>
                  </a:lnTo>
                  <a:lnTo>
                    <a:pt x="456742" y="240855"/>
                  </a:lnTo>
                  <a:lnTo>
                    <a:pt x="457530" y="236905"/>
                  </a:lnTo>
                  <a:lnTo>
                    <a:pt x="453809" y="218478"/>
                  </a:lnTo>
                  <a:lnTo>
                    <a:pt x="446151" y="208749"/>
                  </a:lnTo>
                  <a:lnTo>
                    <a:pt x="438581" y="204927"/>
                  </a:lnTo>
                  <a:lnTo>
                    <a:pt x="435165" y="204279"/>
                  </a:lnTo>
                  <a:lnTo>
                    <a:pt x="451205" y="204279"/>
                  </a:lnTo>
                  <a:lnTo>
                    <a:pt x="463511" y="198056"/>
                  </a:lnTo>
                  <a:lnTo>
                    <a:pt x="469277" y="188493"/>
                  </a:lnTo>
                  <a:lnTo>
                    <a:pt x="470941" y="179705"/>
                  </a:lnTo>
                  <a:lnTo>
                    <a:pt x="470954" y="1758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186000" y="6151240"/>
            <a:ext cx="1584960" cy="702945"/>
            <a:chOff x="2186000" y="6151240"/>
            <a:chExt cx="1584960" cy="702945"/>
          </a:xfrm>
        </p:grpSpPr>
        <p:sp>
          <p:nvSpPr>
            <p:cNvPr id="15" name="object 15"/>
            <p:cNvSpPr/>
            <p:nvPr/>
          </p:nvSpPr>
          <p:spPr>
            <a:xfrm>
              <a:off x="2186000" y="6151240"/>
              <a:ext cx="1584960" cy="702945"/>
            </a:xfrm>
            <a:custGeom>
              <a:avLst/>
              <a:gdLst/>
              <a:ahLst/>
              <a:cxnLst/>
              <a:rect l="l" t="t" r="r" b="b"/>
              <a:pathLst>
                <a:path w="1584960" h="702945">
                  <a:moveTo>
                    <a:pt x="1411371" y="702521"/>
                  </a:moveTo>
                  <a:lnTo>
                    <a:pt x="0" y="702521"/>
                  </a:lnTo>
                  <a:lnTo>
                    <a:pt x="173395" y="351260"/>
                  </a:lnTo>
                  <a:lnTo>
                    <a:pt x="0" y="0"/>
                  </a:lnTo>
                  <a:lnTo>
                    <a:pt x="1411371" y="0"/>
                  </a:lnTo>
                  <a:lnTo>
                    <a:pt x="1584488" y="351260"/>
                  </a:lnTo>
                  <a:lnTo>
                    <a:pt x="1411371" y="702521"/>
                  </a:lnTo>
                  <a:close/>
                </a:path>
              </a:pathLst>
            </a:custGeom>
            <a:solidFill>
              <a:srgbClr val="37C8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4642" y="6307784"/>
              <a:ext cx="449580" cy="385445"/>
            </a:xfrm>
            <a:custGeom>
              <a:avLst/>
              <a:gdLst/>
              <a:ahLst/>
              <a:cxnLst/>
              <a:rect l="l" t="t" r="r" b="b"/>
              <a:pathLst>
                <a:path w="449579" h="385445">
                  <a:moveTo>
                    <a:pt x="384873" y="51054"/>
                  </a:moveTo>
                  <a:lnTo>
                    <a:pt x="381965" y="36728"/>
                  </a:lnTo>
                  <a:lnTo>
                    <a:pt x="381596" y="34848"/>
                  </a:lnTo>
                  <a:lnTo>
                    <a:pt x="381482" y="34328"/>
                  </a:lnTo>
                  <a:lnTo>
                    <a:pt x="381393" y="33896"/>
                  </a:lnTo>
                  <a:lnTo>
                    <a:pt x="380847" y="31203"/>
                  </a:lnTo>
                  <a:lnTo>
                    <a:pt x="372732" y="19164"/>
                  </a:lnTo>
                  <a:lnTo>
                    <a:pt x="372059" y="18173"/>
                  </a:lnTo>
                  <a:lnTo>
                    <a:pt x="369900" y="14960"/>
                  </a:lnTo>
                  <a:lnTo>
                    <a:pt x="353669" y="4013"/>
                  </a:lnTo>
                  <a:lnTo>
                    <a:pt x="341426" y="1549"/>
                  </a:lnTo>
                  <a:lnTo>
                    <a:pt x="341426" y="58356"/>
                  </a:lnTo>
                  <a:lnTo>
                    <a:pt x="339725" y="66776"/>
                  </a:lnTo>
                  <a:lnTo>
                    <a:pt x="335089" y="73660"/>
                  </a:lnTo>
                  <a:lnTo>
                    <a:pt x="328206" y="78282"/>
                  </a:lnTo>
                  <a:lnTo>
                    <a:pt x="319798" y="79984"/>
                  </a:lnTo>
                  <a:lnTo>
                    <a:pt x="311365" y="78282"/>
                  </a:lnTo>
                  <a:lnTo>
                    <a:pt x="304482" y="73660"/>
                  </a:lnTo>
                  <a:lnTo>
                    <a:pt x="299847" y="66776"/>
                  </a:lnTo>
                  <a:lnTo>
                    <a:pt x="299758" y="66357"/>
                  </a:lnTo>
                  <a:lnTo>
                    <a:pt x="298145" y="58356"/>
                  </a:lnTo>
                  <a:lnTo>
                    <a:pt x="298208" y="58026"/>
                  </a:lnTo>
                  <a:lnTo>
                    <a:pt x="299847" y="49936"/>
                  </a:lnTo>
                  <a:lnTo>
                    <a:pt x="304482" y="43065"/>
                  </a:lnTo>
                  <a:lnTo>
                    <a:pt x="311365" y="38430"/>
                  </a:lnTo>
                  <a:lnTo>
                    <a:pt x="319798" y="36728"/>
                  </a:lnTo>
                  <a:lnTo>
                    <a:pt x="328206" y="38430"/>
                  </a:lnTo>
                  <a:lnTo>
                    <a:pt x="335089" y="43065"/>
                  </a:lnTo>
                  <a:lnTo>
                    <a:pt x="339725" y="49936"/>
                  </a:lnTo>
                  <a:lnTo>
                    <a:pt x="341426" y="58356"/>
                  </a:lnTo>
                  <a:lnTo>
                    <a:pt x="341426" y="1549"/>
                  </a:lnTo>
                  <a:lnTo>
                    <a:pt x="333806" y="0"/>
                  </a:lnTo>
                  <a:lnTo>
                    <a:pt x="275971" y="0"/>
                  </a:lnTo>
                  <a:lnTo>
                    <a:pt x="275971" y="58356"/>
                  </a:lnTo>
                  <a:lnTo>
                    <a:pt x="274269" y="66776"/>
                  </a:lnTo>
                  <a:lnTo>
                    <a:pt x="269633" y="73660"/>
                  </a:lnTo>
                  <a:lnTo>
                    <a:pt x="262750" y="78282"/>
                  </a:lnTo>
                  <a:lnTo>
                    <a:pt x="254330" y="79984"/>
                  </a:lnTo>
                  <a:lnTo>
                    <a:pt x="245910" y="78282"/>
                  </a:lnTo>
                  <a:lnTo>
                    <a:pt x="239039" y="73660"/>
                  </a:lnTo>
                  <a:lnTo>
                    <a:pt x="234594" y="67056"/>
                  </a:lnTo>
                  <a:lnTo>
                    <a:pt x="234403" y="66776"/>
                  </a:lnTo>
                  <a:lnTo>
                    <a:pt x="234315" y="66357"/>
                  </a:lnTo>
                  <a:lnTo>
                    <a:pt x="232702" y="58356"/>
                  </a:lnTo>
                  <a:lnTo>
                    <a:pt x="232778" y="58026"/>
                  </a:lnTo>
                  <a:lnTo>
                    <a:pt x="234403" y="49936"/>
                  </a:lnTo>
                  <a:lnTo>
                    <a:pt x="239039" y="43065"/>
                  </a:lnTo>
                  <a:lnTo>
                    <a:pt x="245910" y="38430"/>
                  </a:lnTo>
                  <a:lnTo>
                    <a:pt x="254330" y="36728"/>
                  </a:lnTo>
                  <a:lnTo>
                    <a:pt x="262750" y="38430"/>
                  </a:lnTo>
                  <a:lnTo>
                    <a:pt x="269633" y="43065"/>
                  </a:lnTo>
                  <a:lnTo>
                    <a:pt x="274269" y="49936"/>
                  </a:lnTo>
                  <a:lnTo>
                    <a:pt x="275971" y="58356"/>
                  </a:lnTo>
                  <a:lnTo>
                    <a:pt x="275971" y="0"/>
                  </a:lnTo>
                  <a:lnTo>
                    <a:pt x="226123" y="0"/>
                  </a:lnTo>
                  <a:lnTo>
                    <a:pt x="226123" y="31203"/>
                  </a:lnTo>
                  <a:lnTo>
                    <a:pt x="225526" y="31902"/>
                  </a:lnTo>
                  <a:lnTo>
                    <a:pt x="223100" y="34378"/>
                  </a:lnTo>
                  <a:lnTo>
                    <a:pt x="208610" y="34328"/>
                  </a:lnTo>
                  <a:lnTo>
                    <a:pt x="193738" y="34328"/>
                  </a:lnTo>
                  <a:lnTo>
                    <a:pt x="190639" y="31203"/>
                  </a:lnTo>
                  <a:lnTo>
                    <a:pt x="190842" y="31203"/>
                  </a:lnTo>
                  <a:lnTo>
                    <a:pt x="190868" y="26504"/>
                  </a:lnTo>
                  <a:lnTo>
                    <a:pt x="190982" y="22631"/>
                  </a:lnTo>
                  <a:lnTo>
                    <a:pt x="194462" y="19164"/>
                  </a:lnTo>
                  <a:lnTo>
                    <a:pt x="222516" y="19164"/>
                  </a:lnTo>
                  <a:lnTo>
                    <a:pt x="226021" y="22631"/>
                  </a:lnTo>
                  <a:lnTo>
                    <a:pt x="226123" y="31203"/>
                  </a:lnTo>
                  <a:lnTo>
                    <a:pt x="226123" y="0"/>
                  </a:lnTo>
                  <a:lnTo>
                    <a:pt x="175425" y="0"/>
                  </a:lnTo>
                  <a:lnTo>
                    <a:pt x="175425" y="30822"/>
                  </a:lnTo>
                  <a:lnTo>
                    <a:pt x="172110" y="34328"/>
                  </a:lnTo>
                  <a:lnTo>
                    <a:pt x="156464" y="34328"/>
                  </a:lnTo>
                  <a:lnTo>
                    <a:pt x="156464" y="34848"/>
                  </a:lnTo>
                  <a:lnTo>
                    <a:pt x="120383" y="34848"/>
                  </a:lnTo>
                  <a:lnTo>
                    <a:pt x="146646" y="34696"/>
                  </a:lnTo>
                  <a:lnTo>
                    <a:pt x="156464" y="34848"/>
                  </a:lnTo>
                  <a:lnTo>
                    <a:pt x="156464" y="34328"/>
                  </a:lnTo>
                  <a:lnTo>
                    <a:pt x="126682" y="34328"/>
                  </a:lnTo>
                  <a:lnTo>
                    <a:pt x="106680" y="33896"/>
                  </a:lnTo>
                  <a:lnTo>
                    <a:pt x="94449" y="33896"/>
                  </a:lnTo>
                  <a:lnTo>
                    <a:pt x="54559" y="37985"/>
                  </a:lnTo>
                  <a:lnTo>
                    <a:pt x="37744" y="64414"/>
                  </a:lnTo>
                  <a:lnTo>
                    <a:pt x="34518" y="67056"/>
                  </a:lnTo>
                  <a:lnTo>
                    <a:pt x="29337" y="67056"/>
                  </a:lnTo>
                  <a:lnTo>
                    <a:pt x="25057" y="66357"/>
                  </a:lnTo>
                  <a:lnTo>
                    <a:pt x="22136" y="62318"/>
                  </a:lnTo>
                  <a:lnTo>
                    <a:pt x="22847" y="58026"/>
                  </a:lnTo>
                  <a:lnTo>
                    <a:pt x="48069" y="23596"/>
                  </a:lnTo>
                  <a:lnTo>
                    <a:pt x="78676" y="18567"/>
                  </a:lnTo>
                  <a:lnTo>
                    <a:pt x="79705" y="18567"/>
                  </a:lnTo>
                  <a:lnTo>
                    <a:pt x="94411" y="18173"/>
                  </a:lnTo>
                  <a:lnTo>
                    <a:pt x="106984" y="18173"/>
                  </a:lnTo>
                  <a:lnTo>
                    <a:pt x="126492" y="18567"/>
                  </a:lnTo>
                  <a:lnTo>
                    <a:pt x="122555" y="18567"/>
                  </a:lnTo>
                  <a:lnTo>
                    <a:pt x="152844" y="19062"/>
                  </a:lnTo>
                  <a:lnTo>
                    <a:pt x="171627" y="18770"/>
                  </a:lnTo>
                  <a:lnTo>
                    <a:pt x="175196" y="22148"/>
                  </a:lnTo>
                  <a:lnTo>
                    <a:pt x="175298" y="26504"/>
                  </a:lnTo>
                  <a:lnTo>
                    <a:pt x="175425" y="30822"/>
                  </a:lnTo>
                  <a:lnTo>
                    <a:pt x="175425" y="0"/>
                  </a:lnTo>
                  <a:lnTo>
                    <a:pt x="51066" y="0"/>
                  </a:lnTo>
                  <a:lnTo>
                    <a:pt x="31203" y="4013"/>
                  </a:lnTo>
                  <a:lnTo>
                    <a:pt x="14973" y="14960"/>
                  </a:lnTo>
                  <a:lnTo>
                    <a:pt x="4013" y="31203"/>
                  </a:lnTo>
                  <a:lnTo>
                    <a:pt x="0" y="51054"/>
                  </a:lnTo>
                  <a:lnTo>
                    <a:pt x="0" y="333806"/>
                  </a:lnTo>
                  <a:lnTo>
                    <a:pt x="4013" y="353656"/>
                  </a:lnTo>
                  <a:lnTo>
                    <a:pt x="14973" y="369887"/>
                  </a:lnTo>
                  <a:lnTo>
                    <a:pt x="31203" y="380847"/>
                  </a:lnTo>
                  <a:lnTo>
                    <a:pt x="51066" y="384860"/>
                  </a:lnTo>
                  <a:lnTo>
                    <a:pt x="333806" y="384860"/>
                  </a:lnTo>
                  <a:lnTo>
                    <a:pt x="353669" y="380847"/>
                  </a:lnTo>
                  <a:lnTo>
                    <a:pt x="369316" y="370281"/>
                  </a:lnTo>
                  <a:lnTo>
                    <a:pt x="369900" y="369887"/>
                  </a:lnTo>
                  <a:lnTo>
                    <a:pt x="380847" y="353656"/>
                  </a:lnTo>
                  <a:lnTo>
                    <a:pt x="384873" y="333806"/>
                  </a:lnTo>
                  <a:lnTo>
                    <a:pt x="384873" y="212077"/>
                  </a:lnTo>
                  <a:lnTo>
                    <a:pt x="370293" y="221907"/>
                  </a:lnTo>
                  <a:lnTo>
                    <a:pt x="370293" y="333806"/>
                  </a:lnTo>
                  <a:lnTo>
                    <a:pt x="367423" y="347980"/>
                  </a:lnTo>
                  <a:lnTo>
                    <a:pt x="359587" y="359587"/>
                  </a:lnTo>
                  <a:lnTo>
                    <a:pt x="347992" y="367411"/>
                  </a:lnTo>
                  <a:lnTo>
                    <a:pt x="333806" y="370281"/>
                  </a:lnTo>
                  <a:lnTo>
                    <a:pt x="51066" y="370281"/>
                  </a:lnTo>
                  <a:lnTo>
                    <a:pt x="36880" y="367411"/>
                  </a:lnTo>
                  <a:lnTo>
                    <a:pt x="25285" y="359587"/>
                  </a:lnTo>
                  <a:lnTo>
                    <a:pt x="17462" y="347980"/>
                  </a:lnTo>
                  <a:lnTo>
                    <a:pt x="14592" y="333806"/>
                  </a:lnTo>
                  <a:lnTo>
                    <a:pt x="14592" y="114719"/>
                  </a:lnTo>
                  <a:lnTo>
                    <a:pt x="370293" y="114719"/>
                  </a:lnTo>
                  <a:lnTo>
                    <a:pt x="370293" y="133946"/>
                  </a:lnTo>
                  <a:lnTo>
                    <a:pt x="384873" y="124142"/>
                  </a:lnTo>
                  <a:lnTo>
                    <a:pt x="384873" y="114719"/>
                  </a:lnTo>
                  <a:lnTo>
                    <a:pt x="384873" y="79984"/>
                  </a:lnTo>
                  <a:lnTo>
                    <a:pt x="384873" y="51054"/>
                  </a:lnTo>
                  <a:close/>
                </a:path>
                <a:path w="449579" h="385445">
                  <a:moveTo>
                    <a:pt x="449237" y="136182"/>
                  </a:moveTo>
                  <a:lnTo>
                    <a:pt x="445528" y="127266"/>
                  </a:lnTo>
                  <a:lnTo>
                    <a:pt x="438658" y="120484"/>
                  </a:lnTo>
                  <a:lnTo>
                    <a:pt x="430009" y="116979"/>
                  </a:lnTo>
                  <a:lnTo>
                    <a:pt x="420687" y="116979"/>
                  </a:lnTo>
                  <a:lnTo>
                    <a:pt x="411772" y="120675"/>
                  </a:lnTo>
                  <a:lnTo>
                    <a:pt x="186740" y="272186"/>
                  </a:lnTo>
                  <a:lnTo>
                    <a:pt x="123812" y="197154"/>
                  </a:lnTo>
                  <a:lnTo>
                    <a:pt x="83553" y="201676"/>
                  </a:lnTo>
                  <a:lnTo>
                    <a:pt x="80975" y="210642"/>
                  </a:lnTo>
                  <a:lnTo>
                    <a:pt x="81940" y="219913"/>
                  </a:lnTo>
                  <a:lnTo>
                    <a:pt x="86563" y="228384"/>
                  </a:lnTo>
                  <a:lnTo>
                    <a:pt x="168325" y="325894"/>
                  </a:lnTo>
                  <a:lnTo>
                    <a:pt x="175196" y="328891"/>
                  </a:lnTo>
                  <a:lnTo>
                    <a:pt x="186867" y="328891"/>
                  </a:lnTo>
                  <a:lnTo>
                    <a:pt x="191604" y="327545"/>
                  </a:lnTo>
                  <a:lnTo>
                    <a:pt x="438937" y="161010"/>
                  </a:lnTo>
                  <a:lnTo>
                    <a:pt x="445719" y="154139"/>
                  </a:lnTo>
                  <a:lnTo>
                    <a:pt x="449224" y="145503"/>
                  </a:lnTo>
                  <a:lnTo>
                    <a:pt x="449237" y="1361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73740" y="2569650"/>
            <a:ext cx="10420985" cy="641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65" dirty="0">
                <a:solidFill>
                  <a:srgbClr val="181818"/>
                </a:solidFill>
                <a:latin typeface="Trebuchet MS"/>
                <a:cs typeface="Trebuchet MS"/>
              </a:rPr>
              <a:t>Data</a:t>
            </a:r>
            <a:r>
              <a:rPr sz="2800" b="1" spc="4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800" b="1" spc="275" dirty="0">
                <a:solidFill>
                  <a:srgbClr val="181818"/>
                </a:solidFill>
                <a:latin typeface="Trebuchet MS"/>
                <a:cs typeface="Trebuchet MS"/>
              </a:rPr>
              <a:t>Integration</a:t>
            </a:r>
            <a:r>
              <a:rPr sz="2800" b="1" spc="4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800" b="1" spc="245" dirty="0">
                <a:solidFill>
                  <a:srgbClr val="181818"/>
                </a:solidFill>
                <a:latin typeface="Trebuchet MS"/>
                <a:cs typeface="Trebuchet MS"/>
              </a:rPr>
              <a:t>(SQL</a:t>
            </a:r>
            <a:r>
              <a:rPr sz="2800" b="1" spc="4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800" b="1" spc="250" dirty="0">
                <a:solidFill>
                  <a:srgbClr val="181818"/>
                </a:solidFill>
                <a:latin typeface="Trebuchet MS"/>
                <a:cs typeface="Trebuchet MS"/>
              </a:rPr>
              <a:t>Server)</a:t>
            </a:r>
            <a:endParaRPr sz="2800">
              <a:latin typeface="Trebuchet MS"/>
              <a:cs typeface="Trebuchet MS"/>
            </a:endParaRPr>
          </a:p>
          <a:p>
            <a:pPr marL="12700" marR="91440">
              <a:lnSpc>
                <a:spcPct val="127099"/>
              </a:lnSpc>
              <a:spcBef>
                <a:spcPts val="1220"/>
              </a:spcBef>
            </a:pPr>
            <a:r>
              <a:rPr sz="1800" spc="75" dirty="0">
                <a:solidFill>
                  <a:srgbClr val="181818"/>
                </a:solidFill>
                <a:latin typeface="Tahoma"/>
                <a:cs typeface="Tahoma"/>
              </a:rPr>
              <a:t>All</a:t>
            </a:r>
            <a:r>
              <a:rPr sz="1800" spc="-1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81818"/>
                </a:solidFill>
                <a:latin typeface="Tahoma"/>
                <a:cs typeface="Tahoma"/>
              </a:rPr>
              <a:t>raw</a:t>
            </a:r>
            <a:r>
              <a:rPr sz="1800" spc="-1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181818"/>
                </a:solidFill>
                <a:latin typeface="Tahoma"/>
                <a:cs typeface="Tahoma"/>
              </a:rPr>
              <a:t>datasets</a:t>
            </a:r>
            <a:r>
              <a:rPr sz="1800" spc="49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181818"/>
                </a:solidFill>
                <a:latin typeface="Tahoma"/>
                <a:cs typeface="Tahoma"/>
              </a:rPr>
              <a:t>were</a:t>
            </a:r>
            <a:r>
              <a:rPr sz="1800" spc="-1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181818"/>
                </a:solidFill>
                <a:latin typeface="Tahoma"/>
                <a:cs typeface="Tahoma"/>
              </a:rPr>
              <a:t>imported</a:t>
            </a:r>
            <a:r>
              <a:rPr sz="1800" spc="-1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181818"/>
                </a:solidFill>
                <a:latin typeface="Tahoma"/>
                <a:cs typeface="Tahoma"/>
              </a:rPr>
              <a:t>into</a:t>
            </a:r>
            <a:r>
              <a:rPr sz="1800" spc="-1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114" dirty="0">
                <a:solidFill>
                  <a:srgbClr val="181818"/>
                </a:solidFill>
                <a:latin typeface="Tahoma"/>
                <a:cs typeface="Tahoma"/>
              </a:rPr>
              <a:t>SQL</a:t>
            </a:r>
            <a:r>
              <a:rPr sz="1800" spc="-1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81818"/>
                </a:solidFill>
                <a:latin typeface="Tahoma"/>
                <a:cs typeface="Tahoma"/>
              </a:rPr>
              <a:t>Server</a:t>
            </a:r>
            <a:r>
              <a:rPr sz="1800" spc="-1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81818"/>
                </a:solidFill>
                <a:latin typeface="Tahoma"/>
                <a:cs typeface="Tahoma"/>
              </a:rPr>
              <a:t>to</a:t>
            </a:r>
            <a:r>
              <a:rPr sz="1800" spc="-1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181818"/>
                </a:solidFill>
                <a:latin typeface="Tahoma"/>
                <a:cs typeface="Tahoma"/>
              </a:rPr>
              <a:t>ensure</a:t>
            </a:r>
            <a:r>
              <a:rPr sz="1800" spc="-1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181818"/>
                </a:solidFill>
                <a:latin typeface="Tahoma"/>
                <a:cs typeface="Tahoma"/>
              </a:rPr>
              <a:t>secure</a:t>
            </a:r>
            <a:r>
              <a:rPr sz="1800" spc="-1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81818"/>
                </a:solidFill>
                <a:latin typeface="Tahoma"/>
                <a:cs typeface="Tahoma"/>
              </a:rPr>
              <a:t>storage,</a:t>
            </a:r>
            <a:r>
              <a:rPr sz="1800" spc="-1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181818"/>
                </a:solidFill>
                <a:latin typeface="Tahoma"/>
                <a:cs typeface="Tahoma"/>
              </a:rPr>
              <a:t>structured</a:t>
            </a:r>
            <a:r>
              <a:rPr sz="1800" spc="-1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81818"/>
                </a:solidFill>
                <a:latin typeface="Tahoma"/>
                <a:cs typeface="Tahoma"/>
              </a:rPr>
              <a:t>tables,</a:t>
            </a:r>
            <a:r>
              <a:rPr sz="1800" spc="-1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181818"/>
                </a:solidFill>
                <a:latin typeface="Tahoma"/>
                <a:cs typeface="Tahoma"/>
              </a:rPr>
              <a:t>and </a:t>
            </a:r>
            <a:r>
              <a:rPr sz="1800" spc="60" dirty="0">
                <a:solidFill>
                  <a:srgbClr val="181818"/>
                </a:solidFill>
                <a:latin typeface="Tahoma"/>
                <a:cs typeface="Tahoma"/>
              </a:rPr>
              <a:t>easy</a:t>
            </a:r>
            <a:r>
              <a:rPr sz="1800" spc="-6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181818"/>
                </a:solidFill>
                <a:latin typeface="Tahoma"/>
                <a:cs typeface="Tahoma"/>
              </a:rPr>
              <a:t>maintenance</a:t>
            </a:r>
            <a:r>
              <a:rPr sz="1800" spc="-6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81818"/>
                </a:solidFill>
                <a:latin typeface="Tahoma"/>
                <a:cs typeface="Tahoma"/>
              </a:rPr>
              <a:t>of</a:t>
            </a:r>
            <a:r>
              <a:rPr sz="1800" spc="-6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181818"/>
                </a:solidFill>
                <a:latin typeface="Tahoma"/>
                <a:cs typeface="Tahoma"/>
              </a:rPr>
              <a:t>relationships.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b="1" spc="365" dirty="0">
                <a:solidFill>
                  <a:srgbClr val="181818"/>
                </a:solidFill>
                <a:latin typeface="Trebuchet MS"/>
                <a:cs typeface="Trebuchet MS"/>
              </a:rPr>
              <a:t>Data</a:t>
            </a:r>
            <a:r>
              <a:rPr sz="2800" b="1" spc="4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800" b="1" spc="270" dirty="0">
                <a:solidFill>
                  <a:srgbClr val="181818"/>
                </a:solidFill>
                <a:latin typeface="Trebuchet MS"/>
                <a:cs typeface="Trebuchet MS"/>
              </a:rPr>
              <a:t>Preparation</a:t>
            </a:r>
            <a:r>
              <a:rPr sz="2800" b="1" spc="4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800" b="1" spc="254" dirty="0">
                <a:solidFill>
                  <a:srgbClr val="181818"/>
                </a:solidFill>
                <a:latin typeface="Trebuchet MS"/>
                <a:cs typeface="Trebuchet MS"/>
              </a:rPr>
              <a:t>&amp;</a:t>
            </a:r>
            <a:r>
              <a:rPr sz="2800" b="1" spc="4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800" b="1" spc="365" dirty="0">
                <a:solidFill>
                  <a:srgbClr val="181818"/>
                </a:solidFill>
                <a:latin typeface="Trebuchet MS"/>
                <a:cs typeface="Trebuchet MS"/>
              </a:rPr>
              <a:t>Cleansing</a:t>
            </a:r>
            <a:r>
              <a:rPr sz="2800" b="1" spc="4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800" b="1" spc="310" dirty="0">
                <a:solidFill>
                  <a:srgbClr val="181818"/>
                </a:solidFill>
                <a:latin typeface="Trebuchet MS"/>
                <a:cs typeface="Trebuchet MS"/>
              </a:rPr>
              <a:t>(Python)</a:t>
            </a:r>
            <a:endParaRPr sz="2800">
              <a:latin typeface="Trebuchet MS"/>
              <a:cs typeface="Trebuchet MS"/>
            </a:endParaRPr>
          </a:p>
          <a:p>
            <a:pPr marL="12700" marR="219710">
              <a:lnSpc>
                <a:spcPct val="127099"/>
              </a:lnSpc>
              <a:spcBef>
                <a:spcPts val="975"/>
              </a:spcBef>
            </a:pPr>
            <a:r>
              <a:rPr sz="1800" spc="95" dirty="0">
                <a:solidFill>
                  <a:srgbClr val="181818"/>
                </a:solidFill>
                <a:latin typeface="Tahoma"/>
                <a:cs typeface="Tahoma"/>
              </a:rPr>
              <a:t>Used</a:t>
            </a:r>
            <a:r>
              <a:rPr sz="1800" spc="-6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181818"/>
                </a:solidFill>
                <a:latin typeface="Tahoma"/>
                <a:cs typeface="Tahoma"/>
              </a:rPr>
              <a:t>Python</a:t>
            </a:r>
            <a:r>
              <a:rPr sz="1800" spc="-5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81818"/>
                </a:solidFill>
                <a:latin typeface="Tahoma"/>
                <a:cs typeface="Tahoma"/>
              </a:rPr>
              <a:t>to</a:t>
            </a:r>
            <a:r>
              <a:rPr sz="1800" spc="-5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181818"/>
                </a:solidFill>
                <a:latin typeface="Tahoma"/>
                <a:cs typeface="Tahoma"/>
              </a:rPr>
              <a:t>clean,</a:t>
            </a:r>
            <a:r>
              <a:rPr sz="1800" spc="-6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81818"/>
                </a:solidFill>
                <a:latin typeface="Tahoma"/>
                <a:cs typeface="Tahoma"/>
              </a:rPr>
              <a:t>transform,</a:t>
            </a:r>
            <a:r>
              <a:rPr sz="1800" spc="-5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95" dirty="0">
                <a:solidFill>
                  <a:srgbClr val="181818"/>
                </a:solidFill>
                <a:latin typeface="Tahoma"/>
                <a:cs typeface="Tahoma"/>
              </a:rPr>
              <a:t>and</a:t>
            </a:r>
            <a:r>
              <a:rPr sz="1800" spc="-5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181818"/>
                </a:solidFill>
                <a:latin typeface="Tahoma"/>
                <a:cs typeface="Tahoma"/>
              </a:rPr>
              <a:t>enrich</a:t>
            </a:r>
            <a:r>
              <a:rPr sz="1800" spc="-6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181818"/>
                </a:solidFill>
                <a:latin typeface="Tahoma"/>
                <a:cs typeface="Tahoma"/>
              </a:rPr>
              <a:t>the</a:t>
            </a:r>
            <a:r>
              <a:rPr sz="1800" spc="-5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81818"/>
                </a:solidFill>
                <a:latin typeface="Tahoma"/>
                <a:cs typeface="Tahoma"/>
              </a:rPr>
              <a:t>data:</a:t>
            </a:r>
            <a:r>
              <a:rPr sz="1800" spc="-6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100" dirty="0">
                <a:solidFill>
                  <a:srgbClr val="181818"/>
                </a:solidFill>
                <a:latin typeface="Tahoma"/>
                <a:cs typeface="Tahoma"/>
              </a:rPr>
              <a:t>handling</a:t>
            </a:r>
            <a:r>
              <a:rPr sz="1800" spc="-5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181818"/>
                </a:solidFill>
                <a:latin typeface="Tahoma"/>
                <a:cs typeface="Tahoma"/>
              </a:rPr>
              <a:t>missing</a:t>
            </a:r>
            <a:r>
              <a:rPr sz="1800" spc="-5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181818"/>
                </a:solidFill>
                <a:latin typeface="Tahoma"/>
                <a:cs typeface="Tahoma"/>
              </a:rPr>
              <a:t>values,</a:t>
            </a:r>
            <a:r>
              <a:rPr sz="1800" spc="-6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181818"/>
                </a:solidFill>
                <a:latin typeface="Tahoma"/>
                <a:cs typeface="Tahoma"/>
              </a:rPr>
              <a:t>merging</a:t>
            </a:r>
            <a:r>
              <a:rPr sz="1800" spc="-5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181818"/>
                </a:solidFill>
                <a:latin typeface="Tahoma"/>
                <a:cs typeface="Tahoma"/>
              </a:rPr>
              <a:t>tables, </a:t>
            </a:r>
            <a:r>
              <a:rPr sz="1800" spc="95" dirty="0">
                <a:solidFill>
                  <a:srgbClr val="181818"/>
                </a:solidFill>
                <a:latin typeface="Tahoma"/>
                <a:cs typeface="Tahoma"/>
              </a:rPr>
              <a:t>and</a:t>
            </a:r>
            <a:r>
              <a:rPr sz="1800" spc="-7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181818"/>
                </a:solidFill>
                <a:latin typeface="Tahoma"/>
                <a:cs typeface="Tahoma"/>
              </a:rPr>
              <a:t>creating</a:t>
            </a:r>
            <a:r>
              <a:rPr sz="1800" spc="-7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181818"/>
                </a:solidFill>
                <a:latin typeface="Tahoma"/>
                <a:cs typeface="Tahoma"/>
              </a:rPr>
              <a:t>derived</a:t>
            </a:r>
            <a:r>
              <a:rPr sz="1800" spc="-7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181818"/>
                </a:solidFill>
                <a:latin typeface="Tahoma"/>
                <a:cs typeface="Tahoma"/>
              </a:rPr>
              <a:t>fields</a:t>
            </a:r>
            <a:r>
              <a:rPr sz="1800" spc="-7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81818"/>
                </a:solidFill>
                <a:latin typeface="Tahoma"/>
                <a:cs typeface="Tahoma"/>
              </a:rPr>
              <a:t>for</a:t>
            </a:r>
            <a:r>
              <a:rPr sz="1800" spc="-7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181818"/>
                </a:solidFill>
                <a:latin typeface="Tahoma"/>
                <a:cs typeface="Tahoma"/>
              </a:rPr>
              <a:t>deeper</a:t>
            </a:r>
            <a:r>
              <a:rPr sz="1800" spc="-7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181818"/>
                </a:solidFill>
                <a:latin typeface="Tahoma"/>
                <a:cs typeface="Tahoma"/>
              </a:rPr>
              <a:t>analysis.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b="1" spc="315" dirty="0">
                <a:solidFill>
                  <a:srgbClr val="181818"/>
                </a:solidFill>
                <a:latin typeface="Trebuchet MS"/>
                <a:cs typeface="Trebuchet MS"/>
              </a:rPr>
              <a:t>Analytics</a:t>
            </a:r>
            <a:r>
              <a:rPr sz="2800" b="1" spc="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800" b="1" spc="254" dirty="0">
                <a:solidFill>
                  <a:srgbClr val="181818"/>
                </a:solidFill>
                <a:latin typeface="Trebuchet MS"/>
                <a:cs typeface="Trebuchet MS"/>
              </a:rPr>
              <a:t>&amp;</a:t>
            </a:r>
            <a:r>
              <a:rPr sz="2800" b="1" spc="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800" b="1" spc="330" dirty="0">
                <a:solidFill>
                  <a:srgbClr val="181818"/>
                </a:solidFill>
                <a:latin typeface="Trebuchet MS"/>
                <a:cs typeface="Trebuchet MS"/>
              </a:rPr>
              <a:t>Insights</a:t>
            </a:r>
            <a:r>
              <a:rPr sz="2800" b="1" spc="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800" b="1" spc="260" dirty="0">
                <a:solidFill>
                  <a:srgbClr val="181818"/>
                </a:solidFill>
                <a:latin typeface="Trebuchet MS"/>
                <a:cs typeface="Trebuchet MS"/>
              </a:rPr>
              <a:t>Generation</a:t>
            </a:r>
            <a:endParaRPr sz="2800">
              <a:latin typeface="Trebuchet MS"/>
              <a:cs typeface="Trebuchet MS"/>
            </a:endParaRPr>
          </a:p>
          <a:p>
            <a:pPr marL="12700" marR="5080">
              <a:lnSpc>
                <a:spcPct val="127099"/>
              </a:lnSpc>
              <a:spcBef>
                <a:spcPts val="975"/>
              </a:spcBef>
            </a:pPr>
            <a:r>
              <a:rPr sz="1800" spc="60" dirty="0">
                <a:solidFill>
                  <a:srgbClr val="181818"/>
                </a:solidFill>
                <a:latin typeface="Tahoma"/>
                <a:cs typeface="Tahoma"/>
              </a:rPr>
              <a:t>Performed</a:t>
            </a:r>
            <a:r>
              <a:rPr sz="1800" spc="-6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181818"/>
                </a:solidFill>
                <a:latin typeface="Tahoma"/>
                <a:cs typeface="Tahoma"/>
              </a:rPr>
              <a:t>exploratory</a:t>
            </a:r>
            <a:r>
              <a:rPr sz="1800" spc="-6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181818"/>
                </a:solidFill>
                <a:latin typeface="Tahoma"/>
                <a:cs typeface="Tahoma"/>
              </a:rPr>
              <a:t>analysis,</a:t>
            </a:r>
            <a:r>
              <a:rPr sz="1800" spc="-6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181818"/>
                </a:solidFill>
                <a:latin typeface="Tahoma"/>
                <a:cs typeface="Tahoma"/>
              </a:rPr>
              <a:t>segmentation,</a:t>
            </a:r>
            <a:r>
              <a:rPr sz="1800" spc="-6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95" dirty="0">
                <a:solidFill>
                  <a:srgbClr val="181818"/>
                </a:solidFill>
                <a:latin typeface="Tahoma"/>
                <a:cs typeface="Tahoma"/>
              </a:rPr>
              <a:t>and</a:t>
            </a:r>
            <a:r>
              <a:rPr sz="1800" spc="-6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181818"/>
                </a:solidFill>
                <a:latin typeface="Tahoma"/>
                <a:cs typeface="Tahoma"/>
              </a:rPr>
              <a:t>calculations</a:t>
            </a:r>
            <a:r>
              <a:rPr sz="1800" spc="-6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81818"/>
                </a:solidFill>
                <a:latin typeface="Tahoma"/>
                <a:cs typeface="Tahoma"/>
              </a:rPr>
              <a:t>(fraud</a:t>
            </a:r>
            <a:r>
              <a:rPr sz="1800" spc="-6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181818"/>
                </a:solidFill>
                <a:latin typeface="Tahoma"/>
                <a:cs typeface="Tahoma"/>
              </a:rPr>
              <a:t>loss</a:t>
            </a:r>
            <a:r>
              <a:rPr sz="1800" spc="-6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-270" dirty="0">
                <a:solidFill>
                  <a:srgbClr val="181818"/>
                </a:solidFill>
                <a:latin typeface="Tahoma"/>
                <a:cs typeface="Tahoma"/>
              </a:rPr>
              <a:t>%,</a:t>
            </a:r>
            <a:r>
              <a:rPr sz="1800" spc="-6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181818"/>
                </a:solidFill>
                <a:latin typeface="Tahoma"/>
                <a:cs typeface="Tahoma"/>
              </a:rPr>
              <a:t>credit</a:t>
            </a:r>
            <a:r>
              <a:rPr sz="1800" spc="-6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60" dirty="0">
                <a:solidFill>
                  <a:srgbClr val="181818"/>
                </a:solidFill>
                <a:latin typeface="Tahoma"/>
                <a:cs typeface="Tahoma"/>
              </a:rPr>
              <a:t>utilization</a:t>
            </a:r>
            <a:r>
              <a:rPr sz="1800" spc="-6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-295" dirty="0">
                <a:solidFill>
                  <a:srgbClr val="181818"/>
                </a:solidFill>
                <a:latin typeface="Tahoma"/>
                <a:cs typeface="Tahoma"/>
              </a:rPr>
              <a:t>%, </a:t>
            </a:r>
            <a:r>
              <a:rPr sz="1800" spc="60" dirty="0">
                <a:solidFill>
                  <a:srgbClr val="181818"/>
                </a:solidFill>
                <a:latin typeface="Tahoma"/>
                <a:cs typeface="Tahoma"/>
              </a:rPr>
              <a:t>active/inactive</a:t>
            </a:r>
            <a:r>
              <a:rPr sz="1800" spc="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181818"/>
                </a:solidFill>
                <a:latin typeface="Tahoma"/>
                <a:cs typeface="Tahoma"/>
              </a:rPr>
              <a:t>customers)</a:t>
            </a:r>
            <a:r>
              <a:rPr sz="1800" spc="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81818"/>
                </a:solidFill>
                <a:latin typeface="Tahoma"/>
                <a:cs typeface="Tahoma"/>
              </a:rPr>
              <a:t>to</a:t>
            </a:r>
            <a:r>
              <a:rPr sz="1800" spc="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81818"/>
                </a:solidFill>
                <a:latin typeface="Tahoma"/>
                <a:cs typeface="Tahoma"/>
              </a:rPr>
              <a:t>extract</a:t>
            </a:r>
            <a:r>
              <a:rPr sz="1800" spc="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181818"/>
                </a:solidFill>
                <a:latin typeface="Tahoma"/>
                <a:cs typeface="Tahoma"/>
              </a:rPr>
              <a:t>actionable</a:t>
            </a:r>
            <a:r>
              <a:rPr sz="1800" spc="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181818"/>
                </a:solidFill>
                <a:latin typeface="Tahoma"/>
                <a:cs typeface="Tahoma"/>
              </a:rPr>
              <a:t>insights.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60"/>
              </a:spcBef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b="1" spc="275" dirty="0">
                <a:solidFill>
                  <a:srgbClr val="181818"/>
                </a:solidFill>
                <a:latin typeface="Trebuchet MS"/>
                <a:cs typeface="Trebuchet MS"/>
              </a:rPr>
              <a:t>Visualization</a:t>
            </a:r>
            <a:r>
              <a:rPr sz="2800" b="1" spc="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800" b="1" spc="254" dirty="0">
                <a:solidFill>
                  <a:srgbClr val="181818"/>
                </a:solidFill>
                <a:latin typeface="Trebuchet MS"/>
                <a:cs typeface="Trebuchet MS"/>
              </a:rPr>
              <a:t>&amp;</a:t>
            </a:r>
            <a:r>
              <a:rPr sz="2800" b="1" spc="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800" b="1" spc="270" dirty="0">
                <a:solidFill>
                  <a:srgbClr val="181818"/>
                </a:solidFill>
                <a:latin typeface="Trebuchet MS"/>
                <a:cs typeface="Trebuchet MS"/>
              </a:rPr>
              <a:t>Reporting</a:t>
            </a:r>
            <a:r>
              <a:rPr sz="2800" b="1" spc="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800" b="1" spc="260" dirty="0">
                <a:solidFill>
                  <a:srgbClr val="181818"/>
                </a:solidFill>
                <a:latin typeface="Trebuchet MS"/>
                <a:cs typeface="Trebuchet MS"/>
              </a:rPr>
              <a:t>(Power</a:t>
            </a:r>
            <a:r>
              <a:rPr sz="2800" b="1" spc="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800" b="1" spc="170" dirty="0">
                <a:solidFill>
                  <a:srgbClr val="181818"/>
                </a:solidFill>
                <a:latin typeface="Trebuchet MS"/>
                <a:cs typeface="Trebuchet MS"/>
              </a:rPr>
              <a:t>BI</a:t>
            </a:r>
            <a:r>
              <a:rPr sz="2800" b="1" spc="45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2800" b="1" spc="370" dirty="0">
                <a:solidFill>
                  <a:srgbClr val="181818"/>
                </a:solidFill>
                <a:latin typeface="Trebuchet MS"/>
                <a:cs typeface="Trebuchet MS"/>
              </a:rPr>
              <a:t>Dashboard)</a:t>
            </a:r>
            <a:endParaRPr sz="2800">
              <a:latin typeface="Trebuchet MS"/>
              <a:cs typeface="Trebuchet MS"/>
            </a:endParaRPr>
          </a:p>
          <a:p>
            <a:pPr marL="12700" marR="187960">
              <a:lnSpc>
                <a:spcPct val="125000"/>
              </a:lnSpc>
              <a:spcBef>
                <a:spcPts val="1040"/>
              </a:spcBef>
            </a:pPr>
            <a:r>
              <a:rPr sz="1800" spc="95" dirty="0">
                <a:solidFill>
                  <a:srgbClr val="181818"/>
                </a:solidFill>
                <a:latin typeface="Tahoma"/>
                <a:cs typeface="Tahoma"/>
              </a:rPr>
              <a:t>Developed</a:t>
            </a:r>
            <a:r>
              <a:rPr sz="1800" spc="-3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181818"/>
                </a:solidFill>
                <a:latin typeface="Tahoma"/>
                <a:cs typeface="Tahoma"/>
              </a:rPr>
              <a:t>an</a:t>
            </a:r>
            <a:r>
              <a:rPr sz="1800" spc="-3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181818"/>
                </a:solidFill>
                <a:latin typeface="Tahoma"/>
                <a:cs typeface="Tahoma"/>
              </a:rPr>
              <a:t>interactive</a:t>
            </a:r>
            <a:r>
              <a:rPr sz="1800" spc="-3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80" dirty="0">
                <a:solidFill>
                  <a:srgbClr val="181818"/>
                </a:solidFill>
                <a:latin typeface="Tahoma"/>
                <a:cs typeface="Tahoma"/>
              </a:rPr>
              <a:t>Power</a:t>
            </a:r>
            <a:r>
              <a:rPr sz="1800" spc="-3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181818"/>
                </a:solidFill>
                <a:latin typeface="Tahoma"/>
                <a:cs typeface="Tahoma"/>
              </a:rPr>
              <a:t>BI</a:t>
            </a:r>
            <a:r>
              <a:rPr sz="1800" spc="-3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90" dirty="0">
                <a:solidFill>
                  <a:srgbClr val="181818"/>
                </a:solidFill>
                <a:latin typeface="Tahoma"/>
                <a:cs typeface="Tahoma"/>
              </a:rPr>
              <a:t>dashboard</a:t>
            </a:r>
            <a:r>
              <a:rPr sz="1800" spc="-3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81818"/>
                </a:solidFill>
                <a:latin typeface="Tahoma"/>
                <a:cs typeface="Tahoma"/>
              </a:rPr>
              <a:t>to</a:t>
            </a:r>
            <a:r>
              <a:rPr sz="1800" spc="-3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181818"/>
                </a:solidFill>
                <a:latin typeface="Tahoma"/>
                <a:cs typeface="Tahoma"/>
              </a:rPr>
              <a:t>visualize</a:t>
            </a:r>
            <a:r>
              <a:rPr sz="1800" spc="-3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181818"/>
                </a:solidFill>
                <a:latin typeface="Tahoma"/>
                <a:cs typeface="Tahoma"/>
              </a:rPr>
              <a:t>key</a:t>
            </a:r>
            <a:r>
              <a:rPr sz="1800" spc="-3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81818"/>
                </a:solidFill>
                <a:latin typeface="Tahoma"/>
                <a:cs typeface="Tahoma"/>
              </a:rPr>
              <a:t>metrics,</a:t>
            </a:r>
            <a:r>
              <a:rPr sz="1800" spc="-3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181818"/>
                </a:solidFill>
                <a:latin typeface="Tahoma"/>
                <a:cs typeface="Tahoma"/>
              </a:rPr>
              <a:t>track</a:t>
            </a:r>
            <a:r>
              <a:rPr sz="1800" spc="-3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81818"/>
                </a:solidFill>
                <a:latin typeface="Tahoma"/>
                <a:cs typeface="Tahoma"/>
              </a:rPr>
              <a:t>trends,</a:t>
            </a:r>
            <a:r>
              <a:rPr sz="1800" spc="-3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95" dirty="0">
                <a:solidFill>
                  <a:srgbClr val="181818"/>
                </a:solidFill>
                <a:latin typeface="Tahoma"/>
                <a:cs typeface="Tahoma"/>
              </a:rPr>
              <a:t>and</a:t>
            </a:r>
            <a:r>
              <a:rPr sz="1800" spc="-3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181818"/>
                </a:solidFill>
                <a:latin typeface="Tahoma"/>
                <a:cs typeface="Tahoma"/>
              </a:rPr>
              <a:t>enable decision-</a:t>
            </a:r>
            <a:r>
              <a:rPr sz="1800" spc="50" dirty="0">
                <a:solidFill>
                  <a:srgbClr val="181818"/>
                </a:solidFill>
                <a:latin typeface="Tahoma"/>
                <a:cs typeface="Tahoma"/>
              </a:rPr>
              <a:t>makers</a:t>
            </a:r>
            <a:r>
              <a:rPr sz="1800" spc="-4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81818"/>
                </a:solidFill>
                <a:latin typeface="Tahoma"/>
                <a:cs typeface="Tahoma"/>
              </a:rPr>
              <a:t>to</a:t>
            </a:r>
            <a:r>
              <a:rPr sz="1800" spc="-3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181818"/>
                </a:solidFill>
                <a:latin typeface="Tahoma"/>
                <a:cs typeface="Tahoma"/>
              </a:rPr>
              <a:t>explore</a:t>
            </a:r>
            <a:r>
              <a:rPr sz="1800" spc="-3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181818"/>
                </a:solidFill>
                <a:latin typeface="Tahoma"/>
                <a:cs typeface="Tahoma"/>
              </a:rPr>
              <a:t>data</a:t>
            </a:r>
            <a:r>
              <a:rPr sz="1800" spc="-4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65" dirty="0">
                <a:solidFill>
                  <a:srgbClr val="181818"/>
                </a:solidFill>
                <a:latin typeface="Tahoma"/>
                <a:cs typeface="Tahoma"/>
              </a:rPr>
              <a:t>in</a:t>
            </a:r>
            <a:r>
              <a:rPr sz="1800" spc="-3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181818"/>
                </a:solidFill>
                <a:latin typeface="Tahoma"/>
                <a:cs typeface="Tahoma"/>
              </a:rPr>
              <a:t>real</a:t>
            </a:r>
            <a:r>
              <a:rPr sz="1800" spc="-35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181818"/>
                </a:solidFill>
                <a:latin typeface="Tahoma"/>
                <a:cs typeface="Tahoma"/>
              </a:rPr>
              <a:t>time.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86000" y="2831560"/>
            <a:ext cx="1584960" cy="702945"/>
            <a:chOff x="2186000" y="2831560"/>
            <a:chExt cx="1584960" cy="702945"/>
          </a:xfrm>
        </p:grpSpPr>
        <p:sp>
          <p:nvSpPr>
            <p:cNvPr id="19" name="object 19"/>
            <p:cNvSpPr/>
            <p:nvPr/>
          </p:nvSpPr>
          <p:spPr>
            <a:xfrm>
              <a:off x="2186000" y="2831560"/>
              <a:ext cx="1584960" cy="702945"/>
            </a:xfrm>
            <a:custGeom>
              <a:avLst/>
              <a:gdLst/>
              <a:ahLst/>
              <a:cxnLst/>
              <a:rect l="l" t="t" r="r" b="b"/>
              <a:pathLst>
                <a:path w="1584960" h="702945">
                  <a:moveTo>
                    <a:pt x="1411371" y="702521"/>
                  </a:moveTo>
                  <a:lnTo>
                    <a:pt x="0" y="702521"/>
                  </a:lnTo>
                  <a:lnTo>
                    <a:pt x="173395" y="351260"/>
                  </a:lnTo>
                  <a:lnTo>
                    <a:pt x="0" y="0"/>
                  </a:lnTo>
                  <a:lnTo>
                    <a:pt x="1411371" y="0"/>
                  </a:lnTo>
                  <a:lnTo>
                    <a:pt x="1584488" y="351260"/>
                  </a:lnTo>
                  <a:lnTo>
                    <a:pt x="1411371" y="702521"/>
                  </a:lnTo>
                  <a:close/>
                </a:path>
              </a:pathLst>
            </a:custGeom>
            <a:solidFill>
              <a:srgbClr val="86E9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67876" y="2969526"/>
              <a:ext cx="339725" cy="422909"/>
            </a:xfrm>
            <a:custGeom>
              <a:avLst/>
              <a:gdLst/>
              <a:ahLst/>
              <a:cxnLst/>
              <a:rect l="l" t="t" r="r" b="b"/>
              <a:pathLst>
                <a:path w="339725" h="422910">
                  <a:moveTo>
                    <a:pt x="73571" y="294233"/>
                  </a:moveTo>
                  <a:lnTo>
                    <a:pt x="0" y="294233"/>
                  </a:lnTo>
                  <a:lnTo>
                    <a:pt x="0" y="422351"/>
                  </a:lnTo>
                  <a:lnTo>
                    <a:pt x="73571" y="422351"/>
                  </a:lnTo>
                  <a:lnTo>
                    <a:pt x="73571" y="294233"/>
                  </a:lnTo>
                  <a:close/>
                </a:path>
                <a:path w="339725" h="422910">
                  <a:moveTo>
                    <a:pt x="208229" y="236232"/>
                  </a:moveTo>
                  <a:lnTo>
                    <a:pt x="134645" y="236232"/>
                  </a:lnTo>
                  <a:lnTo>
                    <a:pt x="134645" y="422351"/>
                  </a:lnTo>
                  <a:lnTo>
                    <a:pt x="208229" y="422351"/>
                  </a:lnTo>
                  <a:lnTo>
                    <a:pt x="208229" y="236232"/>
                  </a:lnTo>
                  <a:close/>
                </a:path>
                <a:path w="339725" h="422910">
                  <a:moveTo>
                    <a:pt x="333400" y="34544"/>
                  </a:moveTo>
                  <a:lnTo>
                    <a:pt x="333298" y="33337"/>
                  </a:lnTo>
                  <a:lnTo>
                    <a:pt x="332473" y="22301"/>
                  </a:lnTo>
                  <a:lnTo>
                    <a:pt x="327088" y="11709"/>
                  </a:lnTo>
                  <a:lnTo>
                    <a:pt x="324789" y="9702"/>
                  </a:lnTo>
                  <a:lnTo>
                    <a:pt x="323697" y="8750"/>
                  </a:lnTo>
                  <a:lnTo>
                    <a:pt x="323697" y="33337"/>
                  </a:lnTo>
                  <a:lnTo>
                    <a:pt x="321030" y="41313"/>
                  </a:lnTo>
                  <a:lnTo>
                    <a:pt x="315683" y="47434"/>
                  </a:lnTo>
                  <a:lnTo>
                    <a:pt x="308444" y="51104"/>
                  </a:lnTo>
                  <a:lnTo>
                    <a:pt x="300050" y="51739"/>
                  </a:lnTo>
                  <a:lnTo>
                    <a:pt x="292087" y="49072"/>
                  </a:lnTo>
                  <a:lnTo>
                    <a:pt x="285965" y="43726"/>
                  </a:lnTo>
                  <a:lnTo>
                    <a:pt x="282295" y="36487"/>
                  </a:lnTo>
                  <a:lnTo>
                    <a:pt x="281660" y="28105"/>
                  </a:lnTo>
                  <a:lnTo>
                    <a:pt x="284327" y="20129"/>
                  </a:lnTo>
                  <a:lnTo>
                    <a:pt x="289674" y="14008"/>
                  </a:lnTo>
                  <a:lnTo>
                    <a:pt x="296913" y="10337"/>
                  </a:lnTo>
                  <a:lnTo>
                    <a:pt x="305295" y="9702"/>
                  </a:lnTo>
                  <a:lnTo>
                    <a:pt x="313270" y="12369"/>
                  </a:lnTo>
                  <a:lnTo>
                    <a:pt x="319392" y="17716"/>
                  </a:lnTo>
                  <a:lnTo>
                    <a:pt x="323062" y="24955"/>
                  </a:lnTo>
                  <a:lnTo>
                    <a:pt x="323697" y="33337"/>
                  </a:lnTo>
                  <a:lnTo>
                    <a:pt x="323697" y="8750"/>
                  </a:lnTo>
                  <a:lnTo>
                    <a:pt x="318147" y="3898"/>
                  </a:lnTo>
                  <a:lnTo>
                    <a:pt x="306514" y="0"/>
                  </a:lnTo>
                  <a:lnTo>
                    <a:pt x="294271" y="927"/>
                  </a:lnTo>
                  <a:lnTo>
                    <a:pt x="283679" y="6299"/>
                  </a:lnTo>
                  <a:lnTo>
                    <a:pt x="275869" y="15240"/>
                  </a:lnTo>
                  <a:lnTo>
                    <a:pt x="271957" y="26885"/>
                  </a:lnTo>
                  <a:lnTo>
                    <a:pt x="272046" y="28105"/>
                  </a:lnTo>
                  <a:lnTo>
                    <a:pt x="272872" y="39128"/>
                  </a:lnTo>
                  <a:lnTo>
                    <a:pt x="277215" y="47675"/>
                  </a:lnTo>
                  <a:lnTo>
                    <a:pt x="192443" y="158889"/>
                  </a:lnTo>
                  <a:lnTo>
                    <a:pt x="192443" y="191198"/>
                  </a:lnTo>
                  <a:lnTo>
                    <a:pt x="189776" y="199174"/>
                  </a:lnTo>
                  <a:lnTo>
                    <a:pt x="184429" y="205295"/>
                  </a:lnTo>
                  <a:lnTo>
                    <a:pt x="177190" y="208965"/>
                  </a:lnTo>
                  <a:lnTo>
                    <a:pt x="168808" y="209600"/>
                  </a:lnTo>
                  <a:lnTo>
                    <a:pt x="160845" y="206921"/>
                  </a:lnTo>
                  <a:lnTo>
                    <a:pt x="154724" y="201574"/>
                  </a:lnTo>
                  <a:lnTo>
                    <a:pt x="151053" y="194335"/>
                  </a:lnTo>
                  <a:lnTo>
                    <a:pt x="150418" y="185940"/>
                  </a:lnTo>
                  <a:lnTo>
                    <a:pt x="153085" y="177977"/>
                  </a:lnTo>
                  <a:lnTo>
                    <a:pt x="191808" y="182829"/>
                  </a:lnTo>
                  <a:lnTo>
                    <a:pt x="192443" y="191198"/>
                  </a:lnTo>
                  <a:lnTo>
                    <a:pt x="192443" y="158889"/>
                  </a:lnTo>
                  <a:lnTo>
                    <a:pt x="188899" y="163525"/>
                  </a:lnTo>
                  <a:lnTo>
                    <a:pt x="186905" y="161772"/>
                  </a:lnTo>
                  <a:lnTo>
                    <a:pt x="175272" y="157861"/>
                  </a:lnTo>
                  <a:lnTo>
                    <a:pt x="163017" y="158788"/>
                  </a:lnTo>
                  <a:lnTo>
                    <a:pt x="152438" y="164172"/>
                  </a:lnTo>
                  <a:lnTo>
                    <a:pt x="144627" y="173113"/>
                  </a:lnTo>
                  <a:lnTo>
                    <a:pt x="140716" y="184746"/>
                  </a:lnTo>
                  <a:lnTo>
                    <a:pt x="140804" y="185940"/>
                  </a:lnTo>
                  <a:lnTo>
                    <a:pt x="141643" y="196989"/>
                  </a:lnTo>
                  <a:lnTo>
                    <a:pt x="143624" y="200914"/>
                  </a:lnTo>
                  <a:lnTo>
                    <a:pt x="64325" y="229654"/>
                  </a:lnTo>
                  <a:lnTo>
                    <a:pt x="61201" y="223469"/>
                  </a:lnTo>
                  <a:lnTo>
                    <a:pt x="58889" y="221449"/>
                  </a:lnTo>
                  <a:lnTo>
                    <a:pt x="57797" y="220497"/>
                  </a:lnTo>
                  <a:lnTo>
                    <a:pt x="57797" y="245084"/>
                  </a:lnTo>
                  <a:lnTo>
                    <a:pt x="55130" y="253072"/>
                  </a:lnTo>
                  <a:lnTo>
                    <a:pt x="49784" y="259194"/>
                  </a:lnTo>
                  <a:lnTo>
                    <a:pt x="42545" y="262864"/>
                  </a:lnTo>
                  <a:lnTo>
                    <a:pt x="34163" y="263499"/>
                  </a:lnTo>
                  <a:lnTo>
                    <a:pt x="26187" y="260819"/>
                  </a:lnTo>
                  <a:lnTo>
                    <a:pt x="20066" y="255485"/>
                  </a:lnTo>
                  <a:lnTo>
                    <a:pt x="16395" y="248234"/>
                  </a:lnTo>
                  <a:lnTo>
                    <a:pt x="15773" y="239864"/>
                  </a:lnTo>
                  <a:lnTo>
                    <a:pt x="18440" y="231889"/>
                  </a:lnTo>
                  <a:lnTo>
                    <a:pt x="23787" y="225767"/>
                  </a:lnTo>
                  <a:lnTo>
                    <a:pt x="31026" y="222084"/>
                  </a:lnTo>
                  <a:lnTo>
                    <a:pt x="39408" y="221449"/>
                  </a:lnTo>
                  <a:lnTo>
                    <a:pt x="47371" y="224129"/>
                  </a:lnTo>
                  <a:lnTo>
                    <a:pt x="53492" y="229476"/>
                  </a:lnTo>
                  <a:lnTo>
                    <a:pt x="57162" y="236715"/>
                  </a:lnTo>
                  <a:lnTo>
                    <a:pt x="57797" y="245084"/>
                  </a:lnTo>
                  <a:lnTo>
                    <a:pt x="57797" y="220497"/>
                  </a:lnTo>
                  <a:lnTo>
                    <a:pt x="52260" y="215658"/>
                  </a:lnTo>
                  <a:lnTo>
                    <a:pt x="40601" y="211747"/>
                  </a:lnTo>
                  <a:lnTo>
                    <a:pt x="28359" y="212674"/>
                  </a:lnTo>
                  <a:lnTo>
                    <a:pt x="17780" y="218046"/>
                  </a:lnTo>
                  <a:lnTo>
                    <a:pt x="9969" y="226987"/>
                  </a:lnTo>
                  <a:lnTo>
                    <a:pt x="6057" y="238645"/>
                  </a:lnTo>
                  <a:lnTo>
                    <a:pt x="6159" y="239864"/>
                  </a:lnTo>
                  <a:lnTo>
                    <a:pt x="6985" y="250888"/>
                  </a:lnTo>
                  <a:lnTo>
                    <a:pt x="12357" y="261480"/>
                  </a:lnTo>
                  <a:lnTo>
                    <a:pt x="21297" y="269278"/>
                  </a:lnTo>
                  <a:lnTo>
                    <a:pt x="32943" y="273189"/>
                  </a:lnTo>
                  <a:lnTo>
                    <a:pt x="45199" y="272262"/>
                  </a:lnTo>
                  <a:lnTo>
                    <a:pt x="55791" y="266890"/>
                  </a:lnTo>
                  <a:lnTo>
                    <a:pt x="58750" y="263499"/>
                  </a:lnTo>
                  <a:lnTo>
                    <a:pt x="63588" y="257949"/>
                  </a:lnTo>
                  <a:lnTo>
                    <a:pt x="67500" y="246303"/>
                  </a:lnTo>
                  <a:lnTo>
                    <a:pt x="67411" y="245084"/>
                  </a:lnTo>
                  <a:lnTo>
                    <a:pt x="66941" y="239064"/>
                  </a:lnTo>
                  <a:lnTo>
                    <a:pt x="149009" y="209334"/>
                  </a:lnTo>
                  <a:lnTo>
                    <a:pt x="155956" y="215392"/>
                  </a:lnTo>
                  <a:lnTo>
                    <a:pt x="167589" y="219303"/>
                  </a:lnTo>
                  <a:lnTo>
                    <a:pt x="179844" y="218363"/>
                  </a:lnTo>
                  <a:lnTo>
                    <a:pt x="190436" y="212991"/>
                  </a:lnTo>
                  <a:lnTo>
                    <a:pt x="193408" y="209600"/>
                  </a:lnTo>
                  <a:lnTo>
                    <a:pt x="198247" y="204050"/>
                  </a:lnTo>
                  <a:lnTo>
                    <a:pt x="202158" y="192405"/>
                  </a:lnTo>
                  <a:lnTo>
                    <a:pt x="202069" y="191198"/>
                  </a:lnTo>
                  <a:lnTo>
                    <a:pt x="201231" y="180162"/>
                  </a:lnTo>
                  <a:lnTo>
                    <a:pt x="196075" y="170040"/>
                  </a:lnTo>
                  <a:lnTo>
                    <a:pt x="283959" y="54724"/>
                  </a:lnTo>
                  <a:lnTo>
                    <a:pt x="287197" y="57543"/>
                  </a:lnTo>
                  <a:lnTo>
                    <a:pt x="298856" y="61455"/>
                  </a:lnTo>
                  <a:lnTo>
                    <a:pt x="311086" y="60515"/>
                  </a:lnTo>
                  <a:lnTo>
                    <a:pt x="321678" y="55143"/>
                  </a:lnTo>
                  <a:lnTo>
                    <a:pt x="324650" y="51739"/>
                  </a:lnTo>
                  <a:lnTo>
                    <a:pt x="329488" y="46189"/>
                  </a:lnTo>
                  <a:lnTo>
                    <a:pt x="333400" y="34544"/>
                  </a:lnTo>
                  <a:close/>
                </a:path>
                <a:path w="339725" h="422910">
                  <a:moveTo>
                    <a:pt x="339471" y="88430"/>
                  </a:moveTo>
                  <a:lnTo>
                    <a:pt x="265899" y="88430"/>
                  </a:lnTo>
                  <a:lnTo>
                    <a:pt x="265899" y="422351"/>
                  </a:lnTo>
                  <a:lnTo>
                    <a:pt x="339471" y="422351"/>
                  </a:lnTo>
                  <a:lnTo>
                    <a:pt x="339471" y="884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48585" y="8714065"/>
            <a:ext cx="4939665" cy="1573530"/>
          </a:xfrm>
          <a:custGeom>
            <a:avLst/>
            <a:gdLst/>
            <a:ahLst/>
            <a:cxnLst/>
            <a:rect l="l" t="t" r="r" b="b"/>
            <a:pathLst>
              <a:path w="4939665" h="1573529">
                <a:moveTo>
                  <a:pt x="0" y="1572933"/>
                </a:moveTo>
                <a:lnTo>
                  <a:pt x="4939414" y="1572933"/>
                </a:lnTo>
                <a:lnTo>
                  <a:pt x="4939413" y="0"/>
                </a:lnTo>
                <a:lnTo>
                  <a:pt x="4936840" y="1571"/>
                </a:lnTo>
                <a:lnTo>
                  <a:pt x="4897463" y="31570"/>
                </a:lnTo>
                <a:lnTo>
                  <a:pt x="4851764" y="70584"/>
                </a:lnTo>
                <a:lnTo>
                  <a:pt x="4797600" y="119132"/>
                </a:lnTo>
                <a:lnTo>
                  <a:pt x="4759725" y="152742"/>
                </a:lnTo>
                <a:lnTo>
                  <a:pt x="4720894" y="185749"/>
                </a:lnTo>
                <a:lnTo>
                  <a:pt x="4681134" y="218033"/>
                </a:lnTo>
                <a:lnTo>
                  <a:pt x="4640473" y="249475"/>
                </a:lnTo>
                <a:lnTo>
                  <a:pt x="4598937" y="279959"/>
                </a:lnTo>
                <a:lnTo>
                  <a:pt x="4556554" y="309364"/>
                </a:lnTo>
                <a:lnTo>
                  <a:pt x="4513351" y="337573"/>
                </a:lnTo>
                <a:lnTo>
                  <a:pt x="4469355" y="364468"/>
                </a:lnTo>
                <a:lnTo>
                  <a:pt x="4424593" y="389929"/>
                </a:lnTo>
                <a:lnTo>
                  <a:pt x="4379093" y="413838"/>
                </a:lnTo>
                <a:lnTo>
                  <a:pt x="4332881" y="436077"/>
                </a:lnTo>
                <a:lnTo>
                  <a:pt x="4285985" y="456527"/>
                </a:lnTo>
                <a:lnTo>
                  <a:pt x="4238432" y="475070"/>
                </a:lnTo>
                <a:lnTo>
                  <a:pt x="4190249" y="491587"/>
                </a:lnTo>
                <a:lnTo>
                  <a:pt x="4139083" y="506480"/>
                </a:lnTo>
                <a:lnTo>
                  <a:pt x="4088501" y="518361"/>
                </a:lnTo>
                <a:lnTo>
                  <a:pt x="4038377" y="527221"/>
                </a:lnTo>
                <a:lnTo>
                  <a:pt x="3988586" y="533052"/>
                </a:lnTo>
                <a:lnTo>
                  <a:pt x="3939003" y="535844"/>
                </a:lnTo>
                <a:lnTo>
                  <a:pt x="3889503" y="535589"/>
                </a:lnTo>
                <a:lnTo>
                  <a:pt x="3839959" y="532278"/>
                </a:lnTo>
                <a:lnTo>
                  <a:pt x="3790247" y="525904"/>
                </a:lnTo>
                <a:lnTo>
                  <a:pt x="3740241" y="516456"/>
                </a:lnTo>
                <a:lnTo>
                  <a:pt x="3689816" y="503926"/>
                </a:lnTo>
                <a:lnTo>
                  <a:pt x="3294363" y="397155"/>
                </a:lnTo>
                <a:lnTo>
                  <a:pt x="3279926" y="400347"/>
                </a:lnTo>
                <a:lnTo>
                  <a:pt x="3245006" y="415287"/>
                </a:lnTo>
                <a:lnTo>
                  <a:pt x="3213426" y="436412"/>
                </a:lnTo>
                <a:lnTo>
                  <a:pt x="3186089" y="463223"/>
                </a:lnTo>
                <a:lnTo>
                  <a:pt x="3123448" y="538619"/>
                </a:lnTo>
                <a:lnTo>
                  <a:pt x="3091303" y="576004"/>
                </a:lnTo>
                <a:lnTo>
                  <a:pt x="3057591" y="612427"/>
                </a:lnTo>
                <a:lnTo>
                  <a:pt x="3021553" y="647323"/>
                </a:lnTo>
                <a:lnTo>
                  <a:pt x="2982426" y="680127"/>
                </a:lnTo>
                <a:lnTo>
                  <a:pt x="2939448" y="710275"/>
                </a:lnTo>
                <a:lnTo>
                  <a:pt x="2896409" y="736657"/>
                </a:lnTo>
                <a:lnTo>
                  <a:pt x="2852325" y="761789"/>
                </a:lnTo>
                <a:lnTo>
                  <a:pt x="2807264" y="785448"/>
                </a:lnTo>
                <a:lnTo>
                  <a:pt x="2761288" y="807412"/>
                </a:lnTo>
                <a:lnTo>
                  <a:pt x="2714463" y="827458"/>
                </a:lnTo>
                <a:lnTo>
                  <a:pt x="2666854" y="845364"/>
                </a:lnTo>
                <a:lnTo>
                  <a:pt x="2618525" y="860908"/>
                </a:lnTo>
                <a:lnTo>
                  <a:pt x="2569542" y="873868"/>
                </a:lnTo>
                <a:lnTo>
                  <a:pt x="2519968" y="884022"/>
                </a:lnTo>
                <a:lnTo>
                  <a:pt x="2469870" y="891148"/>
                </a:lnTo>
                <a:lnTo>
                  <a:pt x="2419311" y="895022"/>
                </a:lnTo>
                <a:lnTo>
                  <a:pt x="2368357" y="895424"/>
                </a:lnTo>
                <a:lnTo>
                  <a:pt x="2317073" y="892131"/>
                </a:lnTo>
                <a:lnTo>
                  <a:pt x="2265735" y="884139"/>
                </a:lnTo>
                <a:lnTo>
                  <a:pt x="1610522" y="707641"/>
                </a:lnTo>
                <a:lnTo>
                  <a:pt x="1594373" y="727854"/>
                </a:lnTo>
                <a:lnTo>
                  <a:pt x="1573720" y="757754"/>
                </a:lnTo>
                <a:lnTo>
                  <a:pt x="1550660" y="791934"/>
                </a:lnTo>
                <a:lnTo>
                  <a:pt x="1523406" y="829854"/>
                </a:lnTo>
                <a:lnTo>
                  <a:pt x="1490171" y="870971"/>
                </a:lnTo>
                <a:lnTo>
                  <a:pt x="1455592" y="909298"/>
                </a:lnTo>
                <a:lnTo>
                  <a:pt x="1419854" y="945772"/>
                </a:lnTo>
                <a:lnTo>
                  <a:pt x="1382947" y="980395"/>
                </a:lnTo>
                <a:lnTo>
                  <a:pt x="1344864" y="1013168"/>
                </a:lnTo>
                <a:lnTo>
                  <a:pt x="1305596" y="1044091"/>
                </a:lnTo>
                <a:lnTo>
                  <a:pt x="1265136" y="1073166"/>
                </a:lnTo>
                <a:lnTo>
                  <a:pt x="1223475" y="1100394"/>
                </a:lnTo>
                <a:lnTo>
                  <a:pt x="1180604" y="1125775"/>
                </a:lnTo>
                <a:lnTo>
                  <a:pt x="1136515" y="1149310"/>
                </a:lnTo>
                <a:lnTo>
                  <a:pt x="1091201" y="1171001"/>
                </a:lnTo>
                <a:lnTo>
                  <a:pt x="1044652" y="1190849"/>
                </a:lnTo>
                <a:lnTo>
                  <a:pt x="996861" y="1208854"/>
                </a:lnTo>
                <a:lnTo>
                  <a:pt x="947819" y="1225017"/>
                </a:lnTo>
                <a:lnTo>
                  <a:pt x="897393" y="1238159"/>
                </a:lnTo>
                <a:lnTo>
                  <a:pt x="846631" y="1247197"/>
                </a:lnTo>
                <a:lnTo>
                  <a:pt x="795622" y="1252841"/>
                </a:lnTo>
                <a:lnTo>
                  <a:pt x="744456" y="1255803"/>
                </a:lnTo>
                <a:lnTo>
                  <a:pt x="693221" y="1256793"/>
                </a:lnTo>
                <a:lnTo>
                  <a:pt x="642008" y="1256521"/>
                </a:lnTo>
                <a:lnTo>
                  <a:pt x="539999" y="1255036"/>
                </a:lnTo>
                <a:lnTo>
                  <a:pt x="489382" y="1255243"/>
                </a:lnTo>
                <a:lnTo>
                  <a:pt x="439142" y="1257033"/>
                </a:lnTo>
                <a:lnTo>
                  <a:pt x="389368" y="1261114"/>
                </a:lnTo>
                <a:lnTo>
                  <a:pt x="340150" y="1268198"/>
                </a:lnTo>
                <a:lnTo>
                  <a:pt x="291576" y="1278994"/>
                </a:lnTo>
                <a:lnTo>
                  <a:pt x="250325" y="1292771"/>
                </a:lnTo>
                <a:lnTo>
                  <a:pt x="210048" y="1311634"/>
                </a:lnTo>
                <a:lnTo>
                  <a:pt x="170724" y="1335215"/>
                </a:lnTo>
                <a:lnTo>
                  <a:pt x="132329" y="1363143"/>
                </a:lnTo>
                <a:lnTo>
                  <a:pt x="94842" y="1395051"/>
                </a:lnTo>
                <a:lnTo>
                  <a:pt x="58239" y="1430570"/>
                </a:lnTo>
                <a:lnTo>
                  <a:pt x="31190" y="1464798"/>
                </a:lnTo>
                <a:lnTo>
                  <a:pt x="12552" y="1502159"/>
                </a:lnTo>
                <a:lnTo>
                  <a:pt x="2057" y="1541457"/>
                </a:lnTo>
                <a:lnTo>
                  <a:pt x="0" y="1572933"/>
                </a:lnTo>
                <a:close/>
              </a:path>
              <a:path w="4939665" h="1573529">
                <a:moveTo>
                  <a:pt x="3294363" y="397155"/>
                </a:moveTo>
                <a:lnTo>
                  <a:pt x="3689816" y="503926"/>
                </a:lnTo>
                <a:lnTo>
                  <a:pt x="3638847" y="488305"/>
                </a:lnTo>
                <a:lnTo>
                  <a:pt x="3595437" y="470961"/>
                </a:lnTo>
                <a:lnTo>
                  <a:pt x="3553119" y="450353"/>
                </a:lnTo>
                <a:lnTo>
                  <a:pt x="3511021" y="429065"/>
                </a:lnTo>
                <a:lnTo>
                  <a:pt x="3468268" y="409679"/>
                </a:lnTo>
                <a:lnTo>
                  <a:pt x="3423987" y="394776"/>
                </a:lnTo>
                <a:lnTo>
                  <a:pt x="3396682" y="389856"/>
                </a:lnTo>
                <a:lnTo>
                  <a:pt x="3369115" y="388455"/>
                </a:lnTo>
                <a:lnTo>
                  <a:pt x="3342306" y="389544"/>
                </a:lnTo>
                <a:lnTo>
                  <a:pt x="3317278" y="392090"/>
                </a:lnTo>
                <a:lnTo>
                  <a:pt x="3294363" y="397155"/>
                </a:lnTo>
                <a:close/>
              </a:path>
              <a:path w="4939665" h="1573529">
                <a:moveTo>
                  <a:pt x="1610522" y="707641"/>
                </a:moveTo>
                <a:lnTo>
                  <a:pt x="2217200" y="871441"/>
                </a:lnTo>
                <a:lnTo>
                  <a:pt x="2170954" y="854878"/>
                </a:lnTo>
                <a:lnTo>
                  <a:pt x="2126483" y="835288"/>
                </a:lnTo>
                <a:lnTo>
                  <a:pt x="2083273" y="813513"/>
                </a:lnTo>
                <a:lnTo>
                  <a:pt x="1956071" y="743466"/>
                </a:lnTo>
                <a:lnTo>
                  <a:pt x="1912767" y="721344"/>
                </a:lnTo>
                <a:lnTo>
                  <a:pt x="1868154" y="701234"/>
                </a:lnTo>
                <a:lnTo>
                  <a:pt x="1821719" y="683977"/>
                </a:lnTo>
                <a:lnTo>
                  <a:pt x="1767860" y="668726"/>
                </a:lnTo>
                <a:lnTo>
                  <a:pt x="1724107" y="661552"/>
                </a:lnTo>
                <a:lnTo>
                  <a:pt x="1688673" y="661913"/>
                </a:lnTo>
                <a:lnTo>
                  <a:pt x="1659770" y="669265"/>
                </a:lnTo>
                <a:lnTo>
                  <a:pt x="1635611" y="683068"/>
                </a:lnTo>
                <a:lnTo>
                  <a:pt x="1614408" y="702778"/>
                </a:lnTo>
                <a:lnTo>
                  <a:pt x="1610522" y="707641"/>
                </a:lnTo>
                <a:close/>
              </a:path>
            </a:pathLst>
          </a:custGeom>
          <a:solidFill>
            <a:srgbClr val="53BE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886" y="5443"/>
            <a:ext cx="6568440" cy="8267700"/>
          </a:xfrm>
          <a:custGeom>
            <a:avLst/>
            <a:gdLst/>
            <a:ahLst/>
            <a:cxnLst/>
            <a:rect l="l" t="t" r="r" b="b"/>
            <a:pathLst>
              <a:path w="6568440" h="8267700">
                <a:moveTo>
                  <a:pt x="2822351" y="8267699"/>
                </a:moveTo>
                <a:lnTo>
                  <a:pt x="2570907" y="8267699"/>
                </a:lnTo>
                <a:lnTo>
                  <a:pt x="2528577" y="8254999"/>
                </a:lnTo>
                <a:lnTo>
                  <a:pt x="2486200" y="8254999"/>
                </a:lnTo>
                <a:lnTo>
                  <a:pt x="2401419" y="8229599"/>
                </a:lnTo>
                <a:lnTo>
                  <a:pt x="2359071" y="8229599"/>
                </a:lnTo>
                <a:lnTo>
                  <a:pt x="2316789" y="8216899"/>
                </a:lnTo>
                <a:lnTo>
                  <a:pt x="2274601" y="8191499"/>
                </a:lnTo>
                <a:lnTo>
                  <a:pt x="2148877" y="8153399"/>
                </a:lnTo>
                <a:lnTo>
                  <a:pt x="2107343" y="8127999"/>
                </a:lnTo>
                <a:lnTo>
                  <a:pt x="2066043" y="8115299"/>
                </a:lnTo>
                <a:lnTo>
                  <a:pt x="2025004" y="8089899"/>
                </a:lnTo>
                <a:lnTo>
                  <a:pt x="1984255" y="8077199"/>
                </a:lnTo>
                <a:lnTo>
                  <a:pt x="1903738" y="8026399"/>
                </a:lnTo>
                <a:lnTo>
                  <a:pt x="1862822" y="8013699"/>
                </a:lnTo>
                <a:lnTo>
                  <a:pt x="1822352" y="7988299"/>
                </a:lnTo>
                <a:lnTo>
                  <a:pt x="1742702" y="7937499"/>
                </a:lnTo>
                <a:lnTo>
                  <a:pt x="1664696" y="7886699"/>
                </a:lnTo>
                <a:lnTo>
                  <a:pt x="1550568" y="7810499"/>
                </a:lnTo>
                <a:lnTo>
                  <a:pt x="1513248" y="7772399"/>
                </a:lnTo>
                <a:lnTo>
                  <a:pt x="1439620" y="7721599"/>
                </a:lnTo>
                <a:lnTo>
                  <a:pt x="1403290" y="7683499"/>
                </a:lnTo>
                <a:lnTo>
                  <a:pt x="1367267" y="7658099"/>
                </a:lnTo>
                <a:lnTo>
                  <a:pt x="1296096" y="7581899"/>
                </a:lnTo>
                <a:lnTo>
                  <a:pt x="1260926" y="7556499"/>
                </a:lnTo>
                <a:lnTo>
                  <a:pt x="1191356" y="7480299"/>
                </a:lnTo>
                <a:lnTo>
                  <a:pt x="1122737" y="7404099"/>
                </a:lnTo>
                <a:lnTo>
                  <a:pt x="1054978" y="7327899"/>
                </a:lnTo>
                <a:lnTo>
                  <a:pt x="954750" y="7213599"/>
                </a:lnTo>
                <a:lnTo>
                  <a:pt x="855935" y="7099299"/>
                </a:lnTo>
                <a:lnTo>
                  <a:pt x="823257" y="7048499"/>
                </a:lnTo>
                <a:lnTo>
                  <a:pt x="790691" y="7010399"/>
                </a:lnTo>
                <a:lnTo>
                  <a:pt x="758223" y="6959599"/>
                </a:lnTo>
                <a:lnTo>
                  <a:pt x="693541" y="6883399"/>
                </a:lnTo>
                <a:lnTo>
                  <a:pt x="629119" y="6781799"/>
                </a:lnTo>
                <a:lnTo>
                  <a:pt x="607158" y="6756399"/>
                </a:lnTo>
                <a:lnTo>
                  <a:pt x="583280" y="6718299"/>
                </a:lnTo>
                <a:lnTo>
                  <a:pt x="557847" y="6692899"/>
                </a:lnTo>
                <a:lnTo>
                  <a:pt x="531223" y="6654799"/>
                </a:lnTo>
                <a:lnTo>
                  <a:pt x="503771" y="6616699"/>
                </a:lnTo>
                <a:lnTo>
                  <a:pt x="475854" y="6565899"/>
                </a:lnTo>
                <a:lnTo>
                  <a:pt x="447836" y="6527799"/>
                </a:lnTo>
                <a:lnTo>
                  <a:pt x="420080" y="6476999"/>
                </a:lnTo>
                <a:lnTo>
                  <a:pt x="392948" y="6438899"/>
                </a:lnTo>
                <a:lnTo>
                  <a:pt x="366804" y="6388099"/>
                </a:lnTo>
                <a:lnTo>
                  <a:pt x="342011" y="6337299"/>
                </a:lnTo>
                <a:lnTo>
                  <a:pt x="318933" y="6286499"/>
                </a:lnTo>
                <a:lnTo>
                  <a:pt x="297933" y="6248399"/>
                </a:lnTo>
                <a:lnTo>
                  <a:pt x="279373" y="6197599"/>
                </a:lnTo>
                <a:lnTo>
                  <a:pt x="263617" y="6146799"/>
                </a:lnTo>
                <a:lnTo>
                  <a:pt x="251028" y="6095999"/>
                </a:lnTo>
                <a:lnTo>
                  <a:pt x="241970" y="6045199"/>
                </a:lnTo>
                <a:lnTo>
                  <a:pt x="236806" y="5994399"/>
                </a:lnTo>
                <a:lnTo>
                  <a:pt x="237722" y="5943599"/>
                </a:lnTo>
                <a:lnTo>
                  <a:pt x="247286" y="5892799"/>
                </a:lnTo>
                <a:lnTo>
                  <a:pt x="264037" y="5841999"/>
                </a:lnTo>
                <a:lnTo>
                  <a:pt x="286517" y="5803899"/>
                </a:lnTo>
                <a:lnTo>
                  <a:pt x="313265" y="5765799"/>
                </a:lnTo>
                <a:lnTo>
                  <a:pt x="342822" y="5727699"/>
                </a:lnTo>
                <a:lnTo>
                  <a:pt x="373730" y="5689599"/>
                </a:lnTo>
                <a:lnTo>
                  <a:pt x="404529" y="5664199"/>
                </a:lnTo>
                <a:lnTo>
                  <a:pt x="433758" y="5638799"/>
                </a:lnTo>
                <a:lnTo>
                  <a:pt x="468163" y="5600699"/>
                </a:lnTo>
                <a:lnTo>
                  <a:pt x="502796" y="5575299"/>
                </a:lnTo>
                <a:lnTo>
                  <a:pt x="537598" y="5537199"/>
                </a:lnTo>
                <a:lnTo>
                  <a:pt x="572507" y="5511799"/>
                </a:lnTo>
                <a:lnTo>
                  <a:pt x="607465" y="5473699"/>
                </a:lnTo>
                <a:lnTo>
                  <a:pt x="642412" y="5448299"/>
                </a:lnTo>
                <a:lnTo>
                  <a:pt x="677286" y="5410199"/>
                </a:lnTo>
                <a:lnTo>
                  <a:pt x="746579" y="5359399"/>
                </a:lnTo>
                <a:lnTo>
                  <a:pt x="780877" y="5321299"/>
                </a:lnTo>
                <a:lnTo>
                  <a:pt x="814864" y="5295899"/>
                </a:lnTo>
                <a:lnTo>
                  <a:pt x="848478" y="5257799"/>
                </a:lnTo>
                <a:lnTo>
                  <a:pt x="881660" y="5219699"/>
                </a:lnTo>
                <a:lnTo>
                  <a:pt x="914351" y="5194299"/>
                </a:lnTo>
                <a:lnTo>
                  <a:pt x="946489" y="5156199"/>
                </a:lnTo>
                <a:lnTo>
                  <a:pt x="978015" y="5118099"/>
                </a:lnTo>
                <a:lnTo>
                  <a:pt x="1008868" y="5079999"/>
                </a:lnTo>
                <a:lnTo>
                  <a:pt x="1038990" y="5041899"/>
                </a:lnTo>
                <a:lnTo>
                  <a:pt x="1068319" y="5003799"/>
                </a:lnTo>
                <a:lnTo>
                  <a:pt x="1096796" y="4952999"/>
                </a:lnTo>
                <a:lnTo>
                  <a:pt x="1124360" y="4914899"/>
                </a:lnTo>
                <a:lnTo>
                  <a:pt x="1150952" y="4864099"/>
                </a:lnTo>
                <a:lnTo>
                  <a:pt x="1176512" y="4813299"/>
                </a:lnTo>
                <a:lnTo>
                  <a:pt x="1200979" y="4762499"/>
                </a:lnTo>
                <a:lnTo>
                  <a:pt x="1224293" y="4711699"/>
                </a:lnTo>
                <a:lnTo>
                  <a:pt x="1246395" y="4660899"/>
                </a:lnTo>
                <a:lnTo>
                  <a:pt x="1267225" y="4597399"/>
                </a:lnTo>
                <a:lnTo>
                  <a:pt x="1282396" y="4559299"/>
                </a:lnTo>
                <a:lnTo>
                  <a:pt x="1297175" y="4508499"/>
                </a:lnTo>
                <a:lnTo>
                  <a:pt x="1311516" y="4470399"/>
                </a:lnTo>
                <a:lnTo>
                  <a:pt x="1325370" y="4419599"/>
                </a:lnTo>
                <a:lnTo>
                  <a:pt x="1338690" y="4368799"/>
                </a:lnTo>
                <a:lnTo>
                  <a:pt x="1351429" y="4317999"/>
                </a:lnTo>
                <a:lnTo>
                  <a:pt x="1363539" y="4267199"/>
                </a:lnTo>
                <a:lnTo>
                  <a:pt x="1374973" y="4229099"/>
                </a:lnTo>
                <a:lnTo>
                  <a:pt x="1385683" y="4178299"/>
                </a:lnTo>
                <a:lnTo>
                  <a:pt x="1395622" y="4127499"/>
                </a:lnTo>
                <a:lnTo>
                  <a:pt x="1404743" y="4076699"/>
                </a:lnTo>
                <a:lnTo>
                  <a:pt x="1412998" y="4025899"/>
                </a:lnTo>
                <a:lnTo>
                  <a:pt x="1420339" y="3975099"/>
                </a:lnTo>
                <a:lnTo>
                  <a:pt x="1426719" y="3924299"/>
                </a:lnTo>
                <a:lnTo>
                  <a:pt x="1432091" y="3873499"/>
                </a:lnTo>
                <a:lnTo>
                  <a:pt x="1436407" y="3822699"/>
                </a:lnTo>
                <a:lnTo>
                  <a:pt x="1439620" y="3771899"/>
                </a:lnTo>
                <a:lnTo>
                  <a:pt x="1441682" y="3721099"/>
                </a:lnTo>
                <a:lnTo>
                  <a:pt x="1442546" y="3682999"/>
                </a:lnTo>
                <a:lnTo>
                  <a:pt x="1442164" y="3632199"/>
                </a:lnTo>
                <a:lnTo>
                  <a:pt x="1440489" y="3581399"/>
                </a:lnTo>
                <a:lnTo>
                  <a:pt x="1437474" y="3530599"/>
                </a:lnTo>
                <a:lnTo>
                  <a:pt x="1433071" y="3479799"/>
                </a:lnTo>
                <a:lnTo>
                  <a:pt x="1427233" y="3428999"/>
                </a:lnTo>
                <a:lnTo>
                  <a:pt x="1419911" y="3390899"/>
                </a:lnTo>
                <a:lnTo>
                  <a:pt x="1411060" y="3340099"/>
                </a:lnTo>
                <a:lnTo>
                  <a:pt x="1400631" y="3289299"/>
                </a:lnTo>
                <a:lnTo>
                  <a:pt x="1388576" y="3251199"/>
                </a:lnTo>
                <a:lnTo>
                  <a:pt x="1374849" y="3200399"/>
                </a:lnTo>
                <a:lnTo>
                  <a:pt x="1359402" y="3162299"/>
                </a:lnTo>
                <a:lnTo>
                  <a:pt x="1342187" y="3111499"/>
                </a:lnTo>
                <a:lnTo>
                  <a:pt x="1323157" y="3073399"/>
                </a:lnTo>
                <a:lnTo>
                  <a:pt x="1302265" y="3035299"/>
                </a:lnTo>
                <a:lnTo>
                  <a:pt x="1279463" y="2997199"/>
                </a:lnTo>
                <a:lnTo>
                  <a:pt x="1254704" y="2959099"/>
                </a:lnTo>
                <a:lnTo>
                  <a:pt x="1227940" y="2920999"/>
                </a:lnTo>
                <a:lnTo>
                  <a:pt x="1193411" y="2870199"/>
                </a:lnTo>
                <a:lnTo>
                  <a:pt x="1157908" y="2832099"/>
                </a:lnTo>
                <a:lnTo>
                  <a:pt x="1121502" y="2793999"/>
                </a:lnTo>
                <a:lnTo>
                  <a:pt x="1084262" y="2755899"/>
                </a:lnTo>
                <a:lnTo>
                  <a:pt x="1046259" y="2730499"/>
                </a:lnTo>
                <a:lnTo>
                  <a:pt x="1007565" y="2692399"/>
                </a:lnTo>
                <a:lnTo>
                  <a:pt x="968249" y="2666999"/>
                </a:lnTo>
                <a:lnTo>
                  <a:pt x="888034" y="2616199"/>
                </a:lnTo>
                <a:lnTo>
                  <a:pt x="847277" y="2603499"/>
                </a:lnTo>
                <a:lnTo>
                  <a:pt x="806180" y="2578099"/>
                </a:lnTo>
                <a:lnTo>
                  <a:pt x="764814" y="2565399"/>
                </a:lnTo>
                <a:lnTo>
                  <a:pt x="723250" y="2539999"/>
                </a:lnTo>
                <a:lnTo>
                  <a:pt x="681558" y="2527299"/>
                </a:lnTo>
                <a:lnTo>
                  <a:pt x="639808" y="2501899"/>
                </a:lnTo>
                <a:lnTo>
                  <a:pt x="598072" y="2489199"/>
                </a:lnTo>
                <a:lnTo>
                  <a:pt x="556420" y="2463799"/>
                </a:lnTo>
                <a:lnTo>
                  <a:pt x="514922" y="2451099"/>
                </a:lnTo>
                <a:lnTo>
                  <a:pt x="473649" y="2425699"/>
                </a:lnTo>
                <a:lnTo>
                  <a:pt x="351884" y="2349499"/>
                </a:lnTo>
                <a:lnTo>
                  <a:pt x="273125" y="2298699"/>
                </a:lnTo>
                <a:lnTo>
                  <a:pt x="234682" y="2273299"/>
                </a:lnTo>
                <a:lnTo>
                  <a:pt x="205064" y="2247899"/>
                </a:lnTo>
                <a:lnTo>
                  <a:pt x="177233" y="2209799"/>
                </a:lnTo>
                <a:lnTo>
                  <a:pt x="151119" y="2184399"/>
                </a:lnTo>
                <a:lnTo>
                  <a:pt x="126647" y="2146299"/>
                </a:lnTo>
                <a:lnTo>
                  <a:pt x="103745" y="2108199"/>
                </a:lnTo>
                <a:lnTo>
                  <a:pt x="82342" y="2070099"/>
                </a:lnTo>
                <a:lnTo>
                  <a:pt x="62364" y="2019299"/>
                </a:lnTo>
                <a:lnTo>
                  <a:pt x="43739" y="1981199"/>
                </a:lnTo>
                <a:lnTo>
                  <a:pt x="26395" y="1943099"/>
                </a:lnTo>
                <a:lnTo>
                  <a:pt x="10258" y="1892299"/>
                </a:lnTo>
                <a:lnTo>
                  <a:pt x="0" y="1854199"/>
                </a:lnTo>
                <a:lnTo>
                  <a:pt x="0" y="0"/>
                </a:lnTo>
                <a:lnTo>
                  <a:pt x="1983833" y="0"/>
                </a:lnTo>
                <a:lnTo>
                  <a:pt x="2089203" y="114299"/>
                </a:lnTo>
                <a:lnTo>
                  <a:pt x="2124242" y="165099"/>
                </a:lnTo>
                <a:lnTo>
                  <a:pt x="2194206" y="241299"/>
                </a:lnTo>
                <a:lnTo>
                  <a:pt x="2229161" y="292099"/>
                </a:lnTo>
                <a:lnTo>
                  <a:pt x="2258816" y="330199"/>
                </a:lnTo>
                <a:lnTo>
                  <a:pt x="2288894" y="368299"/>
                </a:lnTo>
                <a:lnTo>
                  <a:pt x="2319386" y="406399"/>
                </a:lnTo>
                <a:lnTo>
                  <a:pt x="2350283" y="444499"/>
                </a:lnTo>
                <a:lnTo>
                  <a:pt x="2381577" y="482599"/>
                </a:lnTo>
                <a:lnTo>
                  <a:pt x="2413258" y="507999"/>
                </a:lnTo>
                <a:lnTo>
                  <a:pt x="2445319" y="546099"/>
                </a:lnTo>
                <a:lnTo>
                  <a:pt x="2477750" y="584199"/>
                </a:lnTo>
                <a:lnTo>
                  <a:pt x="2510542" y="622299"/>
                </a:lnTo>
                <a:lnTo>
                  <a:pt x="2543687" y="660399"/>
                </a:lnTo>
                <a:lnTo>
                  <a:pt x="2577176" y="685799"/>
                </a:lnTo>
                <a:lnTo>
                  <a:pt x="2611001" y="723899"/>
                </a:lnTo>
                <a:lnTo>
                  <a:pt x="2645151" y="749299"/>
                </a:lnTo>
                <a:lnTo>
                  <a:pt x="2679620" y="787399"/>
                </a:lnTo>
                <a:lnTo>
                  <a:pt x="2784843" y="863599"/>
                </a:lnTo>
                <a:lnTo>
                  <a:pt x="2856420" y="914399"/>
                </a:lnTo>
                <a:lnTo>
                  <a:pt x="2892610" y="927099"/>
                </a:lnTo>
                <a:lnTo>
                  <a:pt x="2929056" y="952499"/>
                </a:lnTo>
                <a:lnTo>
                  <a:pt x="3077230" y="1003299"/>
                </a:lnTo>
                <a:lnTo>
                  <a:pt x="6438094" y="1003299"/>
                </a:lnTo>
                <a:lnTo>
                  <a:pt x="6430866" y="1028699"/>
                </a:lnTo>
                <a:lnTo>
                  <a:pt x="6415691" y="1079499"/>
                </a:lnTo>
                <a:lnTo>
                  <a:pt x="6399805" y="1130299"/>
                </a:lnTo>
                <a:lnTo>
                  <a:pt x="6383215" y="1181099"/>
                </a:lnTo>
                <a:lnTo>
                  <a:pt x="6365929" y="1219199"/>
                </a:lnTo>
                <a:lnTo>
                  <a:pt x="6347956" y="1269999"/>
                </a:lnTo>
                <a:lnTo>
                  <a:pt x="6329303" y="1320799"/>
                </a:lnTo>
                <a:lnTo>
                  <a:pt x="6309977" y="1358899"/>
                </a:lnTo>
                <a:lnTo>
                  <a:pt x="6289988" y="1409699"/>
                </a:lnTo>
                <a:lnTo>
                  <a:pt x="6269342" y="1447799"/>
                </a:lnTo>
                <a:lnTo>
                  <a:pt x="6248047" y="1498599"/>
                </a:lnTo>
                <a:lnTo>
                  <a:pt x="6226112" y="1536699"/>
                </a:lnTo>
                <a:lnTo>
                  <a:pt x="6203544" y="1574799"/>
                </a:lnTo>
                <a:lnTo>
                  <a:pt x="6180350" y="1625599"/>
                </a:lnTo>
                <a:lnTo>
                  <a:pt x="6156540" y="1663699"/>
                </a:lnTo>
                <a:lnTo>
                  <a:pt x="6133026" y="1701799"/>
                </a:lnTo>
                <a:lnTo>
                  <a:pt x="6109897" y="1739899"/>
                </a:lnTo>
                <a:lnTo>
                  <a:pt x="6087255" y="1777999"/>
                </a:lnTo>
                <a:lnTo>
                  <a:pt x="6065200" y="1828799"/>
                </a:lnTo>
                <a:lnTo>
                  <a:pt x="6043836" y="1866899"/>
                </a:lnTo>
                <a:lnTo>
                  <a:pt x="6023263" y="1904999"/>
                </a:lnTo>
                <a:lnTo>
                  <a:pt x="6003583" y="1943099"/>
                </a:lnTo>
                <a:lnTo>
                  <a:pt x="5984898" y="1993899"/>
                </a:lnTo>
                <a:lnTo>
                  <a:pt x="5967310" y="2031999"/>
                </a:lnTo>
                <a:lnTo>
                  <a:pt x="5950920" y="2082799"/>
                </a:lnTo>
                <a:lnTo>
                  <a:pt x="5935830" y="2120899"/>
                </a:lnTo>
                <a:lnTo>
                  <a:pt x="5922142" y="2171699"/>
                </a:lnTo>
                <a:lnTo>
                  <a:pt x="5909958" y="2209799"/>
                </a:lnTo>
                <a:lnTo>
                  <a:pt x="5899378" y="2260599"/>
                </a:lnTo>
                <a:lnTo>
                  <a:pt x="5890506" y="2311399"/>
                </a:lnTo>
                <a:lnTo>
                  <a:pt x="5883442" y="2362199"/>
                </a:lnTo>
                <a:lnTo>
                  <a:pt x="5878288" y="2412999"/>
                </a:lnTo>
                <a:lnTo>
                  <a:pt x="5875146" y="2463799"/>
                </a:lnTo>
                <a:lnTo>
                  <a:pt x="5874119" y="2514599"/>
                </a:lnTo>
                <a:lnTo>
                  <a:pt x="5875306" y="2565399"/>
                </a:lnTo>
                <a:lnTo>
                  <a:pt x="5878811" y="2616199"/>
                </a:lnTo>
                <a:lnTo>
                  <a:pt x="5884734" y="2679699"/>
                </a:lnTo>
                <a:lnTo>
                  <a:pt x="5892157" y="2730499"/>
                </a:lnTo>
                <a:lnTo>
                  <a:pt x="5901050" y="2781299"/>
                </a:lnTo>
                <a:lnTo>
                  <a:pt x="5911332" y="2832099"/>
                </a:lnTo>
                <a:lnTo>
                  <a:pt x="5922919" y="2882899"/>
                </a:lnTo>
                <a:lnTo>
                  <a:pt x="5935728" y="2933699"/>
                </a:lnTo>
                <a:lnTo>
                  <a:pt x="5949678" y="2984499"/>
                </a:lnTo>
                <a:lnTo>
                  <a:pt x="5964686" y="3035299"/>
                </a:lnTo>
                <a:lnTo>
                  <a:pt x="5980669" y="3086099"/>
                </a:lnTo>
                <a:lnTo>
                  <a:pt x="5997545" y="3136899"/>
                </a:lnTo>
                <a:lnTo>
                  <a:pt x="6015230" y="3174999"/>
                </a:lnTo>
                <a:lnTo>
                  <a:pt x="6033643" y="3225799"/>
                </a:lnTo>
                <a:lnTo>
                  <a:pt x="6052701" y="3276599"/>
                </a:lnTo>
                <a:lnTo>
                  <a:pt x="6072322" y="3314699"/>
                </a:lnTo>
                <a:lnTo>
                  <a:pt x="6092422" y="3365499"/>
                </a:lnTo>
                <a:lnTo>
                  <a:pt x="6112920" y="3403599"/>
                </a:lnTo>
                <a:lnTo>
                  <a:pt x="6133732" y="3454399"/>
                </a:lnTo>
                <a:lnTo>
                  <a:pt x="6154776" y="3492499"/>
                </a:lnTo>
                <a:lnTo>
                  <a:pt x="6175970" y="3530599"/>
                </a:lnTo>
                <a:lnTo>
                  <a:pt x="6197231" y="3581399"/>
                </a:lnTo>
                <a:lnTo>
                  <a:pt x="6239624" y="3657599"/>
                </a:lnTo>
                <a:lnTo>
                  <a:pt x="6260590" y="3708399"/>
                </a:lnTo>
                <a:lnTo>
                  <a:pt x="6281228" y="3746499"/>
                </a:lnTo>
                <a:lnTo>
                  <a:pt x="6301028" y="3797299"/>
                </a:lnTo>
                <a:lnTo>
                  <a:pt x="6319998" y="3835399"/>
                </a:lnTo>
                <a:lnTo>
                  <a:pt x="6338143" y="3873499"/>
                </a:lnTo>
                <a:lnTo>
                  <a:pt x="6355470" y="3924299"/>
                </a:lnTo>
                <a:lnTo>
                  <a:pt x="6371985" y="3962399"/>
                </a:lnTo>
                <a:lnTo>
                  <a:pt x="6387693" y="4013199"/>
                </a:lnTo>
                <a:lnTo>
                  <a:pt x="6402601" y="4063999"/>
                </a:lnTo>
                <a:lnTo>
                  <a:pt x="6416716" y="4102099"/>
                </a:lnTo>
                <a:lnTo>
                  <a:pt x="6430043" y="4152899"/>
                </a:lnTo>
                <a:lnTo>
                  <a:pt x="6442588" y="4190999"/>
                </a:lnTo>
                <a:lnTo>
                  <a:pt x="6454358" y="4241799"/>
                </a:lnTo>
                <a:lnTo>
                  <a:pt x="6465358" y="4292599"/>
                </a:lnTo>
                <a:lnTo>
                  <a:pt x="6475596" y="4330699"/>
                </a:lnTo>
                <a:lnTo>
                  <a:pt x="6485076" y="4381499"/>
                </a:lnTo>
                <a:lnTo>
                  <a:pt x="6493806" y="4432299"/>
                </a:lnTo>
                <a:lnTo>
                  <a:pt x="6501791" y="4483099"/>
                </a:lnTo>
                <a:lnTo>
                  <a:pt x="6509037" y="4533899"/>
                </a:lnTo>
                <a:lnTo>
                  <a:pt x="6515551" y="4571999"/>
                </a:lnTo>
                <a:lnTo>
                  <a:pt x="6521339" y="4622799"/>
                </a:lnTo>
                <a:lnTo>
                  <a:pt x="6526407" y="4673599"/>
                </a:lnTo>
                <a:lnTo>
                  <a:pt x="6530760" y="4724399"/>
                </a:lnTo>
                <a:lnTo>
                  <a:pt x="6534406" y="4775199"/>
                </a:lnTo>
                <a:lnTo>
                  <a:pt x="6537350" y="4825999"/>
                </a:lnTo>
                <a:lnTo>
                  <a:pt x="6539599" y="4876799"/>
                </a:lnTo>
                <a:lnTo>
                  <a:pt x="6541158" y="4927599"/>
                </a:lnTo>
                <a:lnTo>
                  <a:pt x="6542034" y="4978399"/>
                </a:lnTo>
                <a:lnTo>
                  <a:pt x="6542115" y="5041899"/>
                </a:lnTo>
                <a:lnTo>
                  <a:pt x="6541761" y="5079999"/>
                </a:lnTo>
                <a:lnTo>
                  <a:pt x="6540624" y="5130799"/>
                </a:lnTo>
                <a:lnTo>
                  <a:pt x="6538829" y="5181599"/>
                </a:lnTo>
                <a:lnTo>
                  <a:pt x="6536380" y="5232399"/>
                </a:lnTo>
                <a:lnTo>
                  <a:pt x="6533286" y="5283199"/>
                </a:lnTo>
                <a:lnTo>
                  <a:pt x="6529551" y="5346699"/>
                </a:lnTo>
                <a:lnTo>
                  <a:pt x="6525182" y="5397499"/>
                </a:lnTo>
                <a:lnTo>
                  <a:pt x="6520186" y="5448299"/>
                </a:lnTo>
                <a:lnTo>
                  <a:pt x="6514914" y="5499099"/>
                </a:lnTo>
                <a:lnTo>
                  <a:pt x="6509029" y="5549899"/>
                </a:lnTo>
                <a:lnTo>
                  <a:pt x="6502516" y="5600699"/>
                </a:lnTo>
                <a:lnTo>
                  <a:pt x="6495358" y="5651499"/>
                </a:lnTo>
                <a:lnTo>
                  <a:pt x="6487540" y="5702299"/>
                </a:lnTo>
                <a:lnTo>
                  <a:pt x="6479046" y="5753099"/>
                </a:lnTo>
                <a:lnTo>
                  <a:pt x="6469859" y="5816599"/>
                </a:lnTo>
                <a:lnTo>
                  <a:pt x="6459963" y="5867399"/>
                </a:lnTo>
                <a:lnTo>
                  <a:pt x="6449344" y="5918199"/>
                </a:lnTo>
                <a:lnTo>
                  <a:pt x="6437984" y="5968999"/>
                </a:lnTo>
                <a:lnTo>
                  <a:pt x="6425868" y="6019799"/>
                </a:lnTo>
                <a:lnTo>
                  <a:pt x="6412979" y="6070599"/>
                </a:lnTo>
                <a:lnTo>
                  <a:pt x="6399303" y="6121399"/>
                </a:lnTo>
                <a:lnTo>
                  <a:pt x="6384822" y="6172199"/>
                </a:lnTo>
                <a:lnTo>
                  <a:pt x="6369522" y="6222999"/>
                </a:lnTo>
                <a:lnTo>
                  <a:pt x="6353385" y="6273799"/>
                </a:lnTo>
                <a:lnTo>
                  <a:pt x="6336397" y="6324599"/>
                </a:lnTo>
                <a:lnTo>
                  <a:pt x="6318540" y="6375399"/>
                </a:lnTo>
                <a:lnTo>
                  <a:pt x="6299800" y="6413499"/>
                </a:lnTo>
                <a:lnTo>
                  <a:pt x="6280160" y="6464299"/>
                </a:lnTo>
                <a:lnTo>
                  <a:pt x="6259604" y="6502399"/>
                </a:lnTo>
                <a:lnTo>
                  <a:pt x="6254232" y="6515099"/>
                </a:lnTo>
                <a:lnTo>
                  <a:pt x="4633446" y="6515099"/>
                </a:lnTo>
                <a:lnTo>
                  <a:pt x="4585777" y="6527799"/>
                </a:lnTo>
                <a:lnTo>
                  <a:pt x="4537835" y="6527799"/>
                </a:lnTo>
                <a:lnTo>
                  <a:pt x="4489607" y="6540499"/>
                </a:lnTo>
                <a:lnTo>
                  <a:pt x="4413247" y="6565899"/>
                </a:lnTo>
                <a:lnTo>
                  <a:pt x="4376398" y="6591299"/>
                </a:lnTo>
                <a:lnTo>
                  <a:pt x="4340390" y="6603999"/>
                </a:lnTo>
                <a:lnTo>
                  <a:pt x="4305188" y="6629399"/>
                </a:lnTo>
                <a:lnTo>
                  <a:pt x="4270755" y="6654799"/>
                </a:lnTo>
                <a:lnTo>
                  <a:pt x="4237057" y="6680199"/>
                </a:lnTo>
                <a:lnTo>
                  <a:pt x="4204059" y="6705599"/>
                </a:lnTo>
                <a:lnTo>
                  <a:pt x="4171726" y="6730999"/>
                </a:lnTo>
                <a:lnTo>
                  <a:pt x="4140022" y="6769099"/>
                </a:lnTo>
                <a:lnTo>
                  <a:pt x="4108911" y="6794499"/>
                </a:lnTo>
                <a:lnTo>
                  <a:pt x="4078359" y="6832599"/>
                </a:lnTo>
                <a:lnTo>
                  <a:pt x="4048331" y="6870699"/>
                </a:lnTo>
                <a:lnTo>
                  <a:pt x="4018791" y="6908799"/>
                </a:lnTo>
                <a:lnTo>
                  <a:pt x="3989704" y="6946899"/>
                </a:lnTo>
                <a:lnTo>
                  <a:pt x="3961035" y="6984999"/>
                </a:lnTo>
                <a:lnTo>
                  <a:pt x="3932748" y="7023099"/>
                </a:lnTo>
                <a:lnTo>
                  <a:pt x="3904809" y="7061199"/>
                </a:lnTo>
                <a:lnTo>
                  <a:pt x="3877182" y="7099299"/>
                </a:lnTo>
                <a:lnTo>
                  <a:pt x="3849831" y="7150099"/>
                </a:lnTo>
                <a:lnTo>
                  <a:pt x="3822722" y="7188199"/>
                </a:lnTo>
                <a:lnTo>
                  <a:pt x="3795820" y="7238999"/>
                </a:lnTo>
                <a:lnTo>
                  <a:pt x="3742493" y="7315199"/>
                </a:lnTo>
                <a:lnTo>
                  <a:pt x="3715998" y="7365999"/>
                </a:lnTo>
                <a:lnTo>
                  <a:pt x="3663169" y="7454899"/>
                </a:lnTo>
                <a:lnTo>
                  <a:pt x="3636765" y="7492999"/>
                </a:lnTo>
                <a:lnTo>
                  <a:pt x="3610321" y="7543799"/>
                </a:lnTo>
                <a:lnTo>
                  <a:pt x="3583800" y="7581899"/>
                </a:lnTo>
                <a:lnTo>
                  <a:pt x="3557170" y="7632699"/>
                </a:lnTo>
                <a:lnTo>
                  <a:pt x="3503435" y="7708899"/>
                </a:lnTo>
                <a:lnTo>
                  <a:pt x="3476260" y="7759699"/>
                </a:lnTo>
                <a:lnTo>
                  <a:pt x="3448834" y="7797799"/>
                </a:lnTo>
                <a:lnTo>
                  <a:pt x="3421121" y="7835899"/>
                </a:lnTo>
                <a:lnTo>
                  <a:pt x="3393085" y="7873999"/>
                </a:lnTo>
                <a:lnTo>
                  <a:pt x="3364693" y="7912099"/>
                </a:lnTo>
                <a:lnTo>
                  <a:pt x="3329166" y="7950199"/>
                </a:lnTo>
                <a:lnTo>
                  <a:pt x="3293033" y="8000999"/>
                </a:lnTo>
                <a:lnTo>
                  <a:pt x="3256322" y="8039099"/>
                </a:lnTo>
                <a:lnTo>
                  <a:pt x="3219061" y="8064499"/>
                </a:lnTo>
                <a:lnTo>
                  <a:pt x="3181278" y="8102599"/>
                </a:lnTo>
                <a:lnTo>
                  <a:pt x="3104257" y="8153399"/>
                </a:lnTo>
                <a:lnTo>
                  <a:pt x="3025483" y="8204199"/>
                </a:lnTo>
                <a:lnTo>
                  <a:pt x="2822351" y="8267699"/>
                </a:lnTo>
                <a:close/>
              </a:path>
              <a:path w="6568440" h="8267700">
                <a:moveTo>
                  <a:pt x="6438094" y="1003299"/>
                </a:moveTo>
                <a:lnTo>
                  <a:pt x="3228804" y="1003299"/>
                </a:lnTo>
                <a:lnTo>
                  <a:pt x="3383216" y="952499"/>
                </a:lnTo>
                <a:lnTo>
                  <a:pt x="3461311" y="901699"/>
                </a:lnTo>
                <a:lnTo>
                  <a:pt x="3494251" y="888999"/>
                </a:lnTo>
                <a:lnTo>
                  <a:pt x="3525864" y="850899"/>
                </a:lnTo>
                <a:lnTo>
                  <a:pt x="3556192" y="825499"/>
                </a:lnTo>
                <a:lnTo>
                  <a:pt x="3585272" y="800099"/>
                </a:lnTo>
                <a:lnTo>
                  <a:pt x="3613144" y="761999"/>
                </a:lnTo>
                <a:lnTo>
                  <a:pt x="3639848" y="723899"/>
                </a:lnTo>
                <a:lnTo>
                  <a:pt x="3665422" y="698499"/>
                </a:lnTo>
                <a:lnTo>
                  <a:pt x="3689907" y="660399"/>
                </a:lnTo>
                <a:lnTo>
                  <a:pt x="3713342" y="609599"/>
                </a:lnTo>
                <a:lnTo>
                  <a:pt x="3735765" y="571499"/>
                </a:lnTo>
                <a:lnTo>
                  <a:pt x="3757216" y="533399"/>
                </a:lnTo>
                <a:lnTo>
                  <a:pt x="3777735" y="482599"/>
                </a:lnTo>
                <a:lnTo>
                  <a:pt x="3797360" y="444499"/>
                </a:lnTo>
                <a:lnTo>
                  <a:pt x="3816132" y="393699"/>
                </a:lnTo>
                <a:lnTo>
                  <a:pt x="3834088" y="342899"/>
                </a:lnTo>
                <a:lnTo>
                  <a:pt x="3851270" y="304799"/>
                </a:lnTo>
                <a:lnTo>
                  <a:pt x="3867716" y="253999"/>
                </a:lnTo>
                <a:lnTo>
                  <a:pt x="3883465" y="203199"/>
                </a:lnTo>
                <a:lnTo>
                  <a:pt x="3898557" y="152399"/>
                </a:lnTo>
                <a:lnTo>
                  <a:pt x="3913031" y="101599"/>
                </a:lnTo>
                <a:lnTo>
                  <a:pt x="3926926" y="50799"/>
                </a:lnTo>
                <a:lnTo>
                  <a:pt x="3940282" y="0"/>
                </a:lnTo>
                <a:lnTo>
                  <a:pt x="6552905" y="0"/>
                </a:lnTo>
                <a:lnTo>
                  <a:pt x="6561865" y="63499"/>
                </a:lnTo>
                <a:lnTo>
                  <a:pt x="6565684" y="114299"/>
                </a:lnTo>
                <a:lnTo>
                  <a:pt x="6567849" y="165099"/>
                </a:lnTo>
                <a:lnTo>
                  <a:pt x="6568219" y="203199"/>
                </a:lnTo>
                <a:lnTo>
                  <a:pt x="6568342" y="215899"/>
                </a:lnTo>
                <a:lnTo>
                  <a:pt x="6567148" y="266699"/>
                </a:lnTo>
                <a:lnTo>
                  <a:pt x="6564248" y="317499"/>
                </a:lnTo>
                <a:lnTo>
                  <a:pt x="6559853" y="368299"/>
                </a:lnTo>
                <a:lnTo>
                  <a:pt x="6554637" y="419099"/>
                </a:lnTo>
                <a:lnTo>
                  <a:pt x="6548609" y="469899"/>
                </a:lnTo>
                <a:lnTo>
                  <a:pt x="6541775" y="520699"/>
                </a:lnTo>
                <a:lnTo>
                  <a:pt x="6534143" y="571499"/>
                </a:lnTo>
                <a:lnTo>
                  <a:pt x="6525722" y="622299"/>
                </a:lnTo>
                <a:lnTo>
                  <a:pt x="6516519" y="673099"/>
                </a:lnTo>
                <a:lnTo>
                  <a:pt x="6506542" y="723899"/>
                </a:lnTo>
                <a:lnTo>
                  <a:pt x="6495799" y="774699"/>
                </a:lnTo>
                <a:lnTo>
                  <a:pt x="6484298" y="825499"/>
                </a:lnTo>
                <a:lnTo>
                  <a:pt x="6472046" y="876299"/>
                </a:lnTo>
                <a:lnTo>
                  <a:pt x="6459052" y="927099"/>
                </a:lnTo>
                <a:lnTo>
                  <a:pt x="6445323" y="977899"/>
                </a:lnTo>
                <a:lnTo>
                  <a:pt x="6438094" y="1003299"/>
                </a:lnTo>
                <a:close/>
              </a:path>
              <a:path w="6568440" h="8267700">
                <a:moveTo>
                  <a:pt x="5802526" y="6921499"/>
                </a:moveTo>
                <a:lnTo>
                  <a:pt x="5668522" y="6921499"/>
                </a:lnTo>
                <a:lnTo>
                  <a:pt x="5579417" y="6896099"/>
                </a:lnTo>
                <a:lnTo>
                  <a:pt x="5535091" y="6870699"/>
                </a:lnTo>
                <a:lnTo>
                  <a:pt x="5490985" y="6857999"/>
                </a:lnTo>
                <a:lnTo>
                  <a:pt x="5447151" y="6832599"/>
                </a:lnTo>
                <a:lnTo>
                  <a:pt x="5403641" y="6819899"/>
                </a:lnTo>
                <a:lnTo>
                  <a:pt x="5317803" y="6769099"/>
                </a:lnTo>
                <a:lnTo>
                  <a:pt x="5233887" y="6718299"/>
                </a:lnTo>
                <a:lnTo>
                  <a:pt x="5052197" y="6616699"/>
                </a:lnTo>
                <a:lnTo>
                  <a:pt x="5006432" y="6603999"/>
                </a:lnTo>
                <a:lnTo>
                  <a:pt x="4960505" y="6578599"/>
                </a:lnTo>
                <a:lnTo>
                  <a:pt x="4728011" y="6515099"/>
                </a:lnTo>
                <a:lnTo>
                  <a:pt x="6254232" y="6515099"/>
                </a:lnTo>
                <a:lnTo>
                  <a:pt x="6238117" y="6553199"/>
                </a:lnTo>
                <a:lnTo>
                  <a:pt x="6215681" y="6591299"/>
                </a:lnTo>
                <a:lnTo>
                  <a:pt x="6192283" y="6629399"/>
                </a:lnTo>
                <a:lnTo>
                  <a:pt x="6167904" y="6667499"/>
                </a:lnTo>
                <a:lnTo>
                  <a:pt x="6142530" y="6705599"/>
                </a:lnTo>
                <a:lnTo>
                  <a:pt x="6116145" y="6730999"/>
                </a:lnTo>
                <a:lnTo>
                  <a:pt x="6088732" y="6769099"/>
                </a:lnTo>
                <a:lnTo>
                  <a:pt x="6060276" y="6794499"/>
                </a:lnTo>
                <a:lnTo>
                  <a:pt x="6030760" y="6819899"/>
                </a:lnTo>
                <a:lnTo>
                  <a:pt x="6000169" y="6845299"/>
                </a:lnTo>
                <a:lnTo>
                  <a:pt x="5968487" y="6857999"/>
                </a:lnTo>
                <a:lnTo>
                  <a:pt x="5935698" y="6883399"/>
                </a:lnTo>
                <a:lnTo>
                  <a:pt x="5802526" y="6921499"/>
                </a:lnTo>
                <a:close/>
              </a:path>
            </a:pathLst>
          </a:custGeom>
          <a:solidFill>
            <a:srgbClr val="EDF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2AD304-10F5-D9BB-E72F-EEFF03A59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6366"/>
            <a:ext cx="16611600" cy="93453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42900"/>
            <a:ext cx="17268825" cy="8638540"/>
            <a:chOff x="0" y="0"/>
            <a:chExt cx="17268825" cy="86385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130" y="2964845"/>
              <a:ext cx="16207739" cy="565270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8699" y="2953415"/>
              <a:ext cx="16230600" cy="5675630"/>
            </a:xfrm>
            <a:custGeom>
              <a:avLst/>
              <a:gdLst/>
              <a:ahLst/>
              <a:cxnLst/>
              <a:rect l="l" t="t" r="r" b="b"/>
              <a:pathLst>
                <a:path w="16230600" h="5675630">
                  <a:moveTo>
                    <a:pt x="0" y="0"/>
                  </a:moveTo>
                  <a:lnTo>
                    <a:pt x="0" y="5675560"/>
                  </a:lnTo>
                  <a:lnTo>
                    <a:pt x="16230598" y="5675560"/>
                  </a:lnTo>
                  <a:lnTo>
                    <a:pt x="16230598" y="0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4399" y="572590"/>
            <a:ext cx="17526000" cy="1507923"/>
          </a:xfrm>
          <a:prstGeom prst="rect">
            <a:avLst/>
          </a:prstGeom>
        </p:spPr>
        <p:txBody>
          <a:bodyPr vert="horz" wrap="square" lIns="0" tIns="121740" rIns="0" bIns="0" rtlCol="0">
            <a:spAutoFit/>
          </a:bodyPr>
          <a:lstStyle/>
          <a:p>
            <a:pPr marL="5337175" marR="5080" indent="-4896485" algn="ctr" rtl="1">
              <a:lnSpc>
                <a:spcPct val="116100"/>
              </a:lnSpc>
              <a:spcBef>
                <a:spcPts val="100"/>
              </a:spcBef>
            </a:pPr>
            <a:r>
              <a:rPr lang="en-US" sz="4000" cap="none" spc="145" dirty="0"/>
              <a:t>Active</a:t>
            </a:r>
            <a:r>
              <a:rPr lang="en-US" sz="4000" cap="none" spc="-245" dirty="0"/>
              <a:t> </a:t>
            </a:r>
            <a:r>
              <a:rPr lang="en-US" sz="4000" cap="none" spc="200" dirty="0"/>
              <a:t>Customer</a:t>
            </a:r>
            <a:r>
              <a:rPr lang="en-US" sz="4000" cap="none" spc="-240" dirty="0"/>
              <a:t> </a:t>
            </a:r>
            <a:r>
              <a:rPr lang="en-US" sz="4000" cap="none" spc="175" dirty="0"/>
              <a:t>Count</a:t>
            </a:r>
            <a:r>
              <a:rPr lang="en-US" sz="4000" cap="none" spc="-245" dirty="0"/>
              <a:t> </a:t>
            </a:r>
            <a:r>
              <a:rPr lang="en-US" sz="4000" cap="none" spc="320" dirty="0"/>
              <a:t>Has</a:t>
            </a:r>
            <a:r>
              <a:rPr lang="en-US" sz="4000" cap="none" spc="-240" dirty="0"/>
              <a:t> </a:t>
            </a:r>
            <a:r>
              <a:rPr lang="en-US" sz="4000" cap="none" spc="235" dirty="0"/>
              <a:t>Shown</a:t>
            </a:r>
            <a:r>
              <a:rPr lang="en-US" sz="4000" cap="none" spc="-245" dirty="0"/>
              <a:t> </a:t>
            </a:r>
            <a:r>
              <a:rPr lang="en-US" sz="4000" cap="none" spc="400" dirty="0"/>
              <a:t>a</a:t>
            </a:r>
            <a:r>
              <a:rPr lang="en-US" sz="4000" cap="none" spc="-240" dirty="0"/>
              <a:t> </a:t>
            </a:r>
            <a:r>
              <a:rPr lang="en-US" sz="4000" cap="none" spc="170" dirty="0"/>
              <a:t>Consistent</a:t>
            </a:r>
            <a:r>
              <a:rPr lang="en-US" sz="4000" cap="none" spc="-245" dirty="0"/>
              <a:t> </a:t>
            </a:r>
            <a:r>
              <a:rPr lang="en-US" sz="4000" cap="none" spc="220" dirty="0"/>
              <a:t>Upward</a:t>
            </a:r>
            <a:r>
              <a:rPr lang="en-US" sz="4000" cap="none" spc="-240" dirty="0"/>
              <a:t> </a:t>
            </a:r>
            <a:r>
              <a:rPr lang="en-US" sz="4000" cap="none" spc="55" dirty="0" err="1"/>
              <a:t>Trend,</a:t>
            </a:r>
            <a:r>
              <a:rPr lang="en-US" sz="4000" cap="none" spc="180" dirty="0" err="1"/>
              <a:t>indicating</a:t>
            </a:r>
            <a:r>
              <a:rPr lang="en-US" sz="4000" cap="none" spc="-240" dirty="0"/>
              <a:t> </a:t>
            </a:r>
            <a:r>
              <a:rPr lang="en-US" sz="4000" cap="none" spc="210" dirty="0"/>
              <a:t>Growing </a:t>
            </a:r>
            <a:r>
              <a:rPr lang="en-US" sz="4000" cap="none" spc="260" dirty="0"/>
              <a:t>Engagement</a:t>
            </a:r>
            <a:r>
              <a:rPr lang="en-US" sz="4000" cap="none" spc="-229" dirty="0"/>
              <a:t> </a:t>
            </a:r>
            <a:r>
              <a:rPr lang="en-US" sz="4000" cap="none" spc="290" dirty="0"/>
              <a:t>And</a:t>
            </a:r>
            <a:r>
              <a:rPr lang="en-US" sz="4000" cap="none" spc="-229" dirty="0"/>
              <a:t> </a:t>
            </a:r>
            <a:r>
              <a:rPr lang="en-US" sz="4000" cap="none" spc="80" dirty="0"/>
              <a:t>Retention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268825" cy="8267700"/>
            <a:chOff x="0" y="0"/>
            <a:chExt cx="17268825" cy="8267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130" y="3520199"/>
              <a:ext cx="16207739" cy="4541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8699" y="3508769"/>
              <a:ext cx="16230600" cy="4565015"/>
            </a:xfrm>
            <a:custGeom>
              <a:avLst/>
              <a:gdLst/>
              <a:ahLst/>
              <a:cxnLst/>
              <a:rect l="l" t="t" r="r" b="b"/>
              <a:pathLst>
                <a:path w="16230600" h="4565015">
                  <a:moveTo>
                    <a:pt x="0" y="0"/>
                  </a:moveTo>
                  <a:lnTo>
                    <a:pt x="0" y="4564855"/>
                  </a:lnTo>
                  <a:lnTo>
                    <a:pt x="16230598" y="4564855"/>
                  </a:lnTo>
                  <a:lnTo>
                    <a:pt x="16230598" y="0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" y="80790"/>
            <a:ext cx="16459200" cy="2292651"/>
          </a:xfrm>
          <a:prstGeom prst="rect">
            <a:avLst/>
          </a:prstGeom>
        </p:spPr>
        <p:txBody>
          <a:bodyPr vert="horz" wrap="square" lIns="0" tIns="561058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lang="en-US" sz="3600" cap="none" spc="190" dirty="0"/>
              <a:t>Transactions</a:t>
            </a:r>
            <a:r>
              <a:rPr lang="en-US" sz="3600" cap="none" spc="-240" dirty="0"/>
              <a:t> </a:t>
            </a:r>
            <a:r>
              <a:rPr lang="en-US" sz="3600" cap="none" spc="225" dirty="0"/>
              <a:t>Stayed</a:t>
            </a:r>
            <a:r>
              <a:rPr lang="en-US" sz="3600" cap="none" spc="-240" dirty="0"/>
              <a:t> </a:t>
            </a:r>
            <a:r>
              <a:rPr lang="en-US" sz="3600" cap="none" spc="235" dirty="0"/>
              <a:t>Above</a:t>
            </a:r>
            <a:r>
              <a:rPr lang="en-US" sz="3600" cap="none" spc="-235" dirty="0"/>
              <a:t> </a:t>
            </a:r>
            <a:r>
              <a:rPr lang="en-US" sz="3600" cap="none" spc="-10" dirty="0"/>
              <a:t>100K</a:t>
            </a:r>
            <a:r>
              <a:rPr lang="en-US" sz="3600" cap="none" spc="-240" dirty="0"/>
              <a:t> </a:t>
            </a:r>
            <a:r>
              <a:rPr lang="en-US" sz="3600" cap="none" spc="110" dirty="0"/>
              <a:t>Per</a:t>
            </a:r>
            <a:r>
              <a:rPr lang="en-US" sz="3600" cap="none" spc="-240" dirty="0"/>
              <a:t> </a:t>
            </a:r>
            <a:r>
              <a:rPr lang="en-US" sz="3600" cap="none" spc="155" dirty="0"/>
              <a:t>Month,</a:t>
            </a:r>
            <a:r>
              <a:rPr lang="en-US" sz="3600" cap="none" spc="-235" dirty="0"/>
              <a:t> </a:t>
            </a:r>
            <a:r>
              <a:rPr lang="en-US" sz="3600" cap="none" spc="190" dirty="0"/>
              <a:t>Highlighting</a:t>
            </a:r>
            <a:r>
              <a:rPr lang="en-US" sz="3600" cap="none" spc="-240" dirty="0"/>
              <a:t> </a:t>
            </a:r>
            <a:r>
              <a:rPr lang="en-US" sz="3600" cap="none" spc="204" dirty="0"/>
              <a:t>Strong</a:t>
            </a:r>
            <a:r>
              <a:rPr lang="en-US" sz="3600" cap="none" spc="-240" dirty="0"/>
              <a:t> </a:t>
            </a:r>
            <a:r>
              <a:rPr lang="en-US" sz="3600" cap="none" spc="200" dirty="0"/>
              <a:t>Customer</a:t>
            </a:r>
            <a:r>
              <a:rPr lang="en-US" sz="3600" cap="none" spc="-235" dirty="0"/>
              <a:t> </a:t>
            </a:r>
            <a:r>
              <a:rPr lang="en-US" sz="3600" cap="none" spc="130" dirty="0"/>
              <a:t>Activity</a:t>
            </a:r>
            <a:br>
              <a:rPr lang="en-US" sz="3600" cap="none" spc="130" dirty="0"/>
            </a:br>
            <a:r>
              <a:rPr lang="en-US" sz="3600" b="0" cap="none" spc="130" dirty="0">
                <a:cs typeface="Lucida Sans Unicode"/>
              </a:rPr>
              <a:t>(Stable</a:t>
            </a:r>
            <a:r>
              <a:rPr lang="en-US" sz="3600" b="0" cap="none" spc="-114" dirty="0">
                <a:cs typeface="Lucida Sans Unicode"/>
              </a:rPr>
              <a:t> </a:t>
            </a:r>
            <a:r>
              <a:rPr lang="en-US" sz="3600" b="0" cap="none" spc="70" dirty="0">
                <a:cs typeface="Lucida Sans Unicode"/>
              </a:rPr>
              <a:t>Transaction</a:t>
            </a:r>
            <a:r>
              <a:rPr lang="en-US" sz="3600" b="0" cap="none" spc="-110" dirty="0">
                <a:cs typeface="Lucida Sans Unicode"/>
              </a:rPr>
              <a:t> </a:t>
            </a:r>
            <a:r>
              <a:rPr lang="en-US" sz="3600" b="0" cap="none" spc="60" dirty="0">
                <a:cs typeface="Lucida Sans Unicode"/>
              </a:rPr>
              <a:t>Activity</a:t>
            </a:r>
            <a:r>
              <a:rPr lang="en-US" sz="3600" b="0" cap="none" spc="-114" dirty="0">
                <a:cs typeface="Lucida Sans Unicode"/>
              </a:rPr>
              <a:t> </a:t>
            </a:r>
            <a:r>
              <a:rPr lang="en-US" sz="3600" b="0" cap="none" dirty="0">
                <a:cs typeface="Lucida Sans Unicode"/>
              </a:rPr>
              <a:t>With</a:t>
            </a:r>
            <a:r>
              <a:rPr lang="en-US" sz="3600" b="0" cap="none" spc="-110" dirty="0">
                <a:cs typeface="Lucida Sans Unicode"/>
              </a:rPr>
              <a:t> </a:t>
            </a:r>
            <a:r>
              <a:rPr lang="en-US" sz="3600" b="0" cap="none" dirty="0">
                <a:cs typeface="Lucida Sans Unicode"/>
              </a:rPr>
              <a:t>Minor</a:t>
            </a:r>
            <a:r>
              <a:rPr lang="en-US" sz="3600" b="0" cap="none" spc="-110" dirty="0">
                <a:cs typeface="Lucida Sans Unicode"/>
              </a:rPr>
              <a:t> </a:t>
            </a:r>
            <a:r>
              <a:rPr lang="en-US" sz="3600" b="0" cap="none" spc="105" dirty="0">
                <a:cs typeface="Lucida Sans Unicode"/>
              </a:rPr>
              <a:t>Seasonal</a:t>
            </a:r>
            <a:r>
              <a:rPr lang="en-US" sz="3600" b="0" cap="none" spc="-114" dirty="0">
                <a:cs typeface="Lucida Sans Unicode"/>
              </a:rPr>
              <a:t> </a:t>
            </a:r>
            <a:r>
              <a:rPr lang="en-US" sz="3600" b="0" cap="none" spc="45" dirty="0">
                <a:cs typeface="Lucida Sans Unicode"/>
              </a:rPr>
              <a:t>Fluctuations)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268825" cy="8267700"/>
            <a:chOff x="0" y="0"/>
            <a:chExt cx="17268825" cy="8267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0130" y="3520199"/>
              <a:ext cx="16207739" cy="454199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28699" y="3508769"/>
              <a:ext cx="16230600" cy="4565015"/>
            </a:xfrm>
            <a:custGeom>
              <a:avLst/>
              <a:gdLst/>
              <a:ahLst/>
              <a:cxnLst/>
              <a:rect l="l" t="t" r="r" b="b"/>
              <a:pathLst>
                <a:path w="16230600" h="4565015">
                  <a:moveTo>
                    <a:pt x="0" y="0"/>
                  </a:moveTo>
                  <a:lnTo>
                    <a:pt x="0" y="4564855"/>
                  </a:lnTo>
                  <a:lnTo>
                    <a:pt x="16230598" y="4564855"/>
                  </a:lnTo>
                  <a:lnTo>
                    <a:pt x="16230598" y="0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517927"/>
            <a:ext cx="17095470" cy="1706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100"/>
              </a:spcBef>
            </a:pPr>
            <a:r>
              <a:rPr lang="en-US" sz="3200" b="1" cap="none" spc="135" dirty="0"/>
              <a:t>But</a:t>
            </a:r>
            <a:r>
              <a:rPr lang="en-US" sz="3200" b="1" cap="none" spc="-240" dirty="0"/>
              <a:t> </a:t>
            </a:r>
            <a:r>
              <a:rPr lang="en-US" sz="3200" b="1" cap="none" spc="195" dirty="0"/>
              <a:t>Monthly</a:t>
            </a:r>
            <a:r>
              <a:rPr lang="en-US" sz="3200" b="1" cap="none" spc="-235" dirty="0"/>
              <a:t> </a:t>
            </a:r>
            <a:r>
              <a:rPr lang="en-US" sz="3200" b="1" cap="none" spc="240" dirty="0"/>
              <a:t>Average</a:t>
            </a:r>
            <a:r>
              <a:rPr lang="en-US" sz="3200" b="1" cap="none" spc="-240" dirty="0"/>
              <a:t> </a:t>
            </a:r>
            <a:r>
              <a:rPr lang="en-US" sz="3200" b="1" cap="none" spc="260" dirty="0"/>
              <a:t>Amount</a:t>
            </a:r>
            <a:r>
              <a:rPr lang="en-US" sz="3200" b="1" cap="none" spc="-235" dirty="0"/>
              <a:t> </a:t>
            </a:r>
            <a:r>
              <a:rPr lang="en-US" sz="3200" b="1" cap="none" spc="110" dirty="0"/>
              <a:t>Per</a:t>
            </a:r>
            <a:r>
              <a:rPr lang="en-US" sz="3200" b="1" cap="none" spc="-235" dirty="0"/>
              <a:t> </a:t>
            </a:r>
            <a:r>
              <a:rPr lang="en-US" sz="3200" b="1" cap="none" spc="180" dirty="0"/>
              <a:t>Transaction</a:t>
            </a:r>
            <a:r>
              <a:rPr lang="en-US" sz="3200" b="1" cap="none" spc="-240" dirty="0"/>
              <a:t> </a:t>
            </a:r>
            <a:r>
              <a:rPr lang="en-US" sz="3200" b="1" cap="none" spc="105" dirty="0"/>
              <a:t>With</a:t>
            </a:r>
            <a:r>
              <a:rPr lang="en-US" sz="3200" b="1" cap="none" spc="-235" dirty="0"/>
              <a:t> </a:t>
            </a:r>
            <a:r>
              <a:rPr lang="en-US" sz="3200" b="1" cap="none" spc="150" dirty="0"/>
              <a:t>Fluctuations</a:t>
            </a:r>
            <a:r>
              <a:rPr lang="en-US" sz="3200" b="1" cap="none" spc="-235" dirty="0"/>
              <a:t> </a:t>
            </a:r>
            <a:r>
              <a:rPr lang="en-US" sz="3200" b="1" cap="none" spc="180" dirty="0"/>
              <a:t>Indicating</a:t>
            </a:r>
            <a:r>
              <a:rPr lang="en-US" sz="3200" b="1" cap="none" spc="-240" dirty="0"/>
              <a:t> </a:t>
            </a:r>
            <a:r>
              <a:rPr lang="en-US" sz="3200" b="1" cap="none" spc="250" dirty="0"/>
              <a:t>Seasonal</a:t>
            </a:r>
            <a:r>
              <a:rPr lang="en-US" sz="3200" b="1" cap="none" spc="-235" dirty="0"/>
              <a:t> </a:t>
            </a:r>
            <a:r>
              <a:rPr lang="en-US" sz="3200" b="1" cap="none" spc="60" dirty="0"/>
              <a:t>Or </a:t>
            </a:r>
            <a:r>
              <a:rPr lang="en-US" sz="3200" b="1" cap="none" spc="175" dirty="0"/>
              <a:t>Behavioral</a:t>
            </a:r>
            <a:r>
              <a:rPr lang="en-US" sz="3200" b="1" cap="none" spc="-245" dirty="0"/>
              <a:t> </a:t>
            </a:r>
            <a:r>
              <a:rPr lang="en-US" sz="3200" b="1" cap="none" spc="275" dirty="0"/>
              <a:t>Changes</a:t>
            </a:r>
            <a:br>
              <a:rPr lang="en-US" sz="3200" cap="none" spc="275" dirty="0"/>
            </a:br>
            <a:r>
              <a:rPr lang="en-US" sz="3200" b="0" cap="none" spc="120" dirty="0">
                <a:latin typeface="Lucida Sans Unicode"/>
                <a:cs typeface="Lucida Sans Unicode"/>
              </a:rPr>
              <a:t>(Recent</a:t>
            </a:r>
            <a:r>
              <a:rPr lang="en-US" sz="3200" b="0" cap="none" spc="-90" dirty="0">
                <a:latin typeface="Lucida Sans Unicode"/>
                <a:cs typeface="Lucida Sans Unicode"/>
              </a:rPr>
              <a:t> </a:t>
            </a:r>
            <a:r>
              <a:rPr lang="en-US" sz="3200" b="0" cap="none" dirty="0">
                <a:latin typeface="Lucida Sans Unicode"/>
                <a:cs typeface="Lucida Sans Unicode"/>
              </a:rPr>
              <a:t>Drop</a:t>
            </a:r>
            <a:r>
              <a:rPr lang="en-US" sz="3200" b="0" cap="none" spc="-95" dirty="0">
                <a:latin typeface="Lucida Sans Unicode"/>
                <a:cs typeface="Lucida Sans Unicode"/>
              </a:rPr>
              <a:t> </a:t>
            </a:r>
            <a:r>
              <a:rPr lang="en-US" sz="3200" b="0" cap="none" spc="-50" dirty="0">
                <a:latin typeface="Lucida Sans Unicode"/>
                <a:cs typeface="Lucida Sans Unicode"/>
              </a:rPr>
              <a:t>Likely</a:t>
            </a:r>
            <a:r>
              <a:rPr lang="en-US" sz="3200" b="0" cap="none" spc="-90" dirty="0">
                <a:latin typeface="Lucida Sans Unicode"/>
                <a:cs typeface="Lucida Sans Unicode"/>
              </a:rPr>
              <a:t> </a:t>
            </a:r>
            <a:r>
              <a:rPr lang="en-US" sz="3200" b="0" cap="none" dirty="0">
                <a:latin typeface="Lucida Sans Unicode"/>
                <a:cs typeface="Lucida Sans Unicode"/>
              </a:rPr>
              <a:t>Reflects</a:t>
            </a:r>
            <a:r>
              <a:rPr lang="en-US" sz="3200" b="0" cap="none" spc="-90" dirty="0">
                <a:latin typeface="Lucida Sans Unicode"/>
                <a:cs typeface="Lucida Sans Unicode"/>
              </a:rPr>
              <a:t> </a:t>
            </a:r>
            <a:r>
              <a:rPr lang="en-US" sz="3200" b="0" cap="none" spc="75" dirty="0">
                <a:latin typeface="Lucida Sans Unicode"/>
                <a:cs typeface="Lucida Sans Unicode"/>
              </a:rPr>
              <a:t>Incomplete</a:t>
            </a:r>
            <a:r>
              <a:rPr lang="en-US" sz="3200" b="0" cap="none" spc="-90" dirty="0">
                <a:latin typeface="Lucida Sans Unicode"/>
                <a:cs typeface="Lucida Sans Unicode"/>
              </a:rPr>
              <a:t> </a:t>
            </a:r>
            <a:r>
              <a:rPr lang="en-US" sz="3200" b="0" cap="none" dirty="0">
                <a:latin typeface="Lucida Sans Unicode"/>
                <a:cs typeface="Lucida Sans Unicode"/>
              </a:rPr>
              <a:t>Or</a:t>
            </a:r>
            <a:r>
              <a:rPr lang="en-US" sz="3200" b="0" cap="none" spc="-90" dirty="0">
                <a:latin typeface="Lucida Sans Unicode"/>
                <a:cs typeface="Lucida Sans Unicode"/>
              </a:rPr>
              <a:t> </a:t>
            </a:r>
            <a:r>
              <a:rPr lang="en-US" sz="3200" b="0" cap="none" dirty="0">
                <a:latin typeface="Lucida Sans Unicode"/>
                <a:cs typeface="Lucida Sans Unicode"/>
              </a:rPr>
              <a:t>Missing</a:t>
            </a:r>
            <a:r>
              <a:rPr lang="en-US" sz="3200" b="0" cap="none" spc="-90" dirty="0">
                <a:latin typeface="Lucida Sans Unicode"/>
                <a:cs typeface="Lucida Sans Unicode"/>
              </a:rPr>
              <a:t> </a:t>
            </a:r>
            <a:r>
              <a:rPr lang="en-US" sz="3200" b="0" cap="none" spc="190" dirty="0">
                <a:latin typeface="Lucida Sans Unicode"/>
                <a:cs typeface="Lucida Sans Unicode"/>
              </a:rPr>
              <a:t>Data</a:t>
            </a:r>
            <a:r>
              <a:rPr lang="en-US" sz="3200" b="0" cap="none" spc="-90" dirty="0">
                <a:latin typeface="Lucida Sans Unicode"/>
                <a:cs typeface="Lucida Sans Unicode"/>
              </a:rPr>
              <a:t> </a:t>
            </a:r>
            <a:r>
              <a:rPr lang="en-US" sz="3200" b="0" cap="none" spc="150" dirty="0">
                <a:latin typeface="Lucida Sans Unicode"/>
                <a:cs typeface="Lucida Sans Unicode"/>
              </a:rPr>
              <a:t>At</a:t>
            </a:r>
            <a:r>
              <a:rPr lang="en-US" sz="3200" b="0" cap="none" spc="-90" dirty="0">
                <a:latin typeface="Lucida Sans Unicode"/>
                <a:cs typeface="Lucida Sans Unicode"/>
              </a:rPr>
              <a:t> </a:t>
            </a:r>
            <a:r>
              <a:rPr lang="en-US" sz="3200" b="0" cap="none" spc="60" dirty="0">
                <a:latin typeface="Lucida Sans Unicode"/>
                <a:cs typeface="Lucida Sans Unicode"/>
              </a:rPr>
              <a:t>The</a:t>
            </a:r>
            <a:r>
              <a:rPr lang="en-US" sz="3200" b="0" cap="none" spc="-90" dirty="0">
                <a:latin typeface="Lucida Sans Unicode"/>
                <a:cs typeface="Lucida Sans Unicode"/>
              </a:rPr>
              <a:t> </a:t>
            </a:r>
            <a:r>
              <a:rPr lang="en-US" sz="3200" b="0" cap="none" dirty="0">
                <a:latin typeface="Lucida Sans Unicode"/>
                <a:cs typeface="Lucida Sans Unicode"/>
              </a:rPr>
              <a:t>Period’s</a:t>
            </a:r>
            <a:r>
              <a:rPr lang="en-US" sz="3200" b="0" cap="none" spc="-90" dirty="0">
                <a:latin typeface="Lucida Sans Unicode"/>
                <a:cs typeface="Lucida Sans Unicode"/>
              </a:rPr>
              <a:t> </a:t>
            </a:r>
            <a:r>
              <a:rPr lang="en-US" sz="3200" b="0" cap="none" spc="150" dirty="0">
                <a:latin typeface="Lucida Sans Unicode"/>
                <a:cs typeface="Lucida Sans Unicode"/>
              </a:rPr>
              <a:t>End)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1827</TotalTime>
  <Words>630</Words>
  <Application>Microsoft Office PowerPoint</Application>
  <PresentationFormat>Custom</PresentationFormat>
  <Paragraphs>68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Corbel</vt:lpstr>
      <vt:lpstr>Lucida Sans Unicode</vt:lpstr>
      <vt:lpstr>Tahoma</vt:lpstr>
      <vt:lpstr>Trebuchet MS</vt:lpstr>
      <vt:lpstr>Wingdings</vt:lpstr>
      <vt:lpstr>Banded</vt:lpstr>
      <vt:lpstr>Banking Financial   Analysis</vt:lpstr>
      <vt:lpstr>Overview</vt:lpstr>
      <vt:lpstr>Dataset Components</vt:lpstr>
      <vt:lpstr>Problem Statement</vt:lpstr>
      <vt:lpstr>Project  Pipeline</vt:lpstr>
      <vt:lpstr>PowerPoint Presentation</vt:lpstr>
      <vt:lpstr>Active Customer Count Has Shown a Consistent Upward Trend,indicating Growing Engagement And Retention</vt:lpstr>
      <vt:lpstr>Transactions Stayed Above 100K Per Month, Highlighting Strong Customer Activity (Stable Transaction Activity With Minor Seasonal Fluctuations)</vt:lpstr>
      <vt:lpstr>But Monthly Average Amount Per Transaction With Fluctuations Indicating Seasonal Or Behavioral Changes (Recent Drop Likely Reflects Incomplete Or Missing Data At The Period’s End)</vt:lpstr>
      <vt:lpstr>Highlighting High-risk Merchant Categories To Improve Fraud Prevention Strategies (Retail Stores Account For The Majority Of Fraud Transactions — Over 46% Of Total Cases)</vt:lpstr>
      <vt:lpstr>PowerPoint Presentation</vt:lpstr>
      <vt:lpstr>PowerPoint Presentation</vt:lpstr>
      <vt:lpstr>PowerPoint Presentation</vt:lpstr>
      <vt:lpstr>Conclusion</vt:lpstr>
      <vt:lpstr>Conclusion</vt:lpstr>
      <vt:lpstr>Strategic  Takeaways</vt:lpstr>
      <vt:lpstr>Ahmed Reda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Teal and White Simple Innovation Leadership Presentation</dc:title>
  <dc:creator>Editor</dc:creator>
  <cp:keywords>DAG0GvzP0Io,BAGOt9HXczg,0</cp:keywords>
  <cp:lastModifiedBy>احمد عفيفى عبدالمحسن عفيفى</cp:lastModifiedBy>
  <cp:revision>3</cp:revision>
  <dcterms:created xsi:type="dcterms:W3CDTF">2025-09-29T13:52:34Z</dcterms:created>
  <dcterms:modified xsi:type="dcterms:W3CDTF">2025-10-06T20:04:42Z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2025-09-26T00:00:00Z</vt:filetime>
  </property>
  <property fmtid="{D5CDD505-2E9C-101B-9397-08002B2CF9AE}" pid="3" name="Creator">
    <vt:lpwstr>Canva</vt:lpwstr>
  </property>
  <property fmtid="{D5CDD505-2E9C-101B-9397-08002B2CF9AE}" pid="4" name="LastSaved">
    <vt:filetime>2025-09-29T00:00:00Z</vt:filetime>
  </property>
  <property fmtid="{D5CDD505-2E9C-101B-9397-08002B2CF9AE}" pid="5" name="Producer">
    <vt:lpwstr>Canva</vt:lpwstr>
  </property>
</Properties>
</file>