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8" r:id="rId2"/>
    <p:sldId id="26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72" d="100"/>
          <a:sy n="72" d="100"/>
        </p:scale>
        <p:origin x="6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A0CAA7-A715-4BD0-A7B0-EB65540B6D66}" type="datetimeFigureOut">
              <a:rPr lang="ru-RU" smtClean="0"/>
              <a:t>30.05.2022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8EE088-D21B-49CD-906C-3E6591E851D0}" type="slidenum">
              <a:rPr lang="ru-RU" smtClean="0"/>
              <a:t>‹#›</a:t>
            </a:fld>
            <a:endParaRPr lang="ru-RU"/>
          </a:p>
        </p:txBody>
      </p:sp>
    </p:spTree>
    <p:extLst>
      <p:ext uri="{BB962C8B-B14F-4D97-AF65-F5344CB8AC3E}">
        <p14:creationId xmlns:p14="http://schemas.microsoft.com/office/powerpoint/2010/main" val="3009411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A0CAA7-A715-4BD0-A7B0-EB65540B6D66}" type="datetimeFigureOut">
              <a:rPr lang="ru-RU" smtClean="0"/>
              <a:t>30.05.2022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48EE088-D21B-49CD-906C-3E6591E851D0}" type="slidenum">
              <a:rPr lang="ru-RU" smtClean="0"/>
              <a:t>‹#›</a:t>
            </a:fld>
            <a:endParaRPr lang="ru-RU"/>
          </a:p>
        </p:txBody>
      </p:sp>
    </p:spTree>
    <p:extLst>
      <p:ext uri="{BB962C8B-B14F-4D97-AF65-F5344CB8AC3E}">
        <p14:creationId xmlns:p14="http://schemas.microsoft.com/office/powerpoint/2010/main" val="2741944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AA0CAA7-A715-4BD0-A7B0-EB65540B6D66}" type="datetimeFigureOut">
              <a:rPr lang="ru-RU" smtClean="0"/>
              <a:t>30.05.2022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8EE088-D21B-49CD-906C-3E6591E851D0}" type="slidenum">
              <a:rPr lang="ru-RU" smtClean="0"/>
              <a:t>‹#›</a:t>
            </a:fld>
            <a:endParaRPr lang="ru-RU"/>
          </a:p>
        </p:txBody>
      </p:sp>
    </p:spTree>
    <p:extLst>
      <p:ext uri="{BB962C8B-B14F-4D97-AF65-F5344CB8AC3E}">
        <p14:creationId xmlns:p14="http://schemas.microsoft.com/office/powerpoint/2010/main" val="3979245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AA0CAA7-A715-4BD0-A7B0-EB65540B6D66}" type="datetimeFigureOut">
              <a:rPr lang="ru-RU" smtClean="0"/>
              <a:t>30.05.2022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8EE088-D21B-49CD-906C-3E6591E851D0}"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64511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A0CAA7-A715-4BD0-A7B0-EB65540B6D66}" type="datetimeFigureOut">
              <a:rPr lang="ru-RU" smtClean="0"/>
              <a:t>30.05.2022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8EE088-D21B-49CD-906C-3E6591E851D0}" type="slidenum">
              <a:rPr lang="ru-RU" smtClean="0"/>
              <a:t>‹#›</a:t>
            </a:fld>
            <a:endParaRPr lang="ru-RU"/>
          </a:p>
        </p:txBody>
      </p:sp>
    </p:spTree>
    <p:extLst>
      <p:ext uri="{BB962C8B-B14F-4D97-AF65-F5344CB8AC3E}">
        <p14:creationId xmlns:p14="http://schemas.microsoft.com/office/powerpoint/2010/main" val="343426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A0CAA7-A715-4BD0-A7B0-EB65540B6D66}" type="datetimeFigureOut">
              <a:rPr lang="ru-RU" smtClean="0"/>
              <a:t>30.05.2022</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8EE088-D21B-49CD-906C-3E6591E851D0}" type="slidenum">
              <a:rPr lang="ru-RU" smtClean="0"/>
              <a:t>‹#›</a:t>
            </a:fld>
            <a:endParaRPr lang="ru-RU"/>
          </a:p>
        </p:txBody>
      </p:sp>
    </p:spTree>
    <p:extLst>
      <p:ext uri="{BB962C8B-B14F-4D97-AF65-F5344CB8AC3E}">
        <p14:creationId xmlns:p14="http://schemas.microsoft.com/office/powerpoint/2010/main" val="1148726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A0CAA7-A715-4BD0-A7B0-EB65540B6D66}" type="datetimeFigureOut">
              <a:rPr lang="ru-RU" smtClean="0"/>
              <a:t>30.05.2022</a:t>
            </a:fld>
            <a:endParaRPr lang="ru-RU"/>
          </a:p>
        </p:txBody>
      </p:sp>
      <p:sp>
        <p:nvSpPr>
          <p:cNvPr id="4"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8EE088-D21B-49CD-906C-3E6591E851D0}" type="slidenum">
              <a:rPr lang="ru-RU" smtClean="0"/>
              <a:t>‹#›</a:t>
            </a:fld>
            <a:endParaRPr lang="ru-RU"/>
          </a:p>
        </p:txBody>
      </p:sp>
    </p:spTree>
    <p:extLst>
      <p:ext uri="{BB962C8B-B14F-4D97-AF65-F5344CB8AC3E}">
        <p14:creationId xmlns:p14="http://schemas.microsoft.com/office/powerpoint/2010/main" val="1139385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A0CAA7-A715-4BD0-A7B0-EB65540B6D66}" type="datetimeFigureOut">
              <a:rPr lang="ru-RU" smtClean="0"/>
              <a:t>30.05.2022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8EE088-D21B-49CD-906C-3E6591E851D0}" type="slidenum">
              <a:rPr lang="ru-RU" smtClean="0"/>
              <a:t>‹#›</a:t>
            </a:fld>
            <a:endParaRPr lang="ru-RU"/>
          </a:p>
        </p:txBody>
      </p:sp>
    </p:spTree>
    <p:extLst>
      <p:ext uri="{BB962C8B-B14F-4D97-AF65-F5344CB8AC3E}">
        <p14:creationId xmlns:p14="http://schemas.microsoft.com/office/powerpoint/2010/main" val="2872944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A0CAA7-A715-4BD0-A7B0-EB65540B6D66}" type="datetimeFigureOut">
              <a:rPr lang="ru-RU" smtClean="0"/>
              <a:t>30.05.2022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8EE088-D21B-49CD-906C-3E6591E851D0}" type="slidenum">
              <a:rPr lang="ru-RU" smtClean="0"/>
              <a:t>‹#›</a:t>
            </a:fld>
            <a:endParaRPr lang="ru-RU"/>
          </a:p>
        </p:txBody>
      </p:sp>
    </p:spTree>
    <p:extLst>
      <p:ext uri="{BB962C8B-B14F-4D97-AF65-F5344CB8AC3E}">
        <p14:creationId xmlns:p14="http://schemas.microsoft.com/office/powerpoint/2010/main" val="167848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AA0CAA7-A715-4BD0-A7B0-EB65540B6D66}" type="datetimeFigureOut">
              <a:rPr lang="ru-RU" smtClean="0"/>
              <a:t>30.05.2022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8EE088-D21B-49CD-906C-3E6591E851D0}" type="slidenum">
              <a:rPr lang="ru-RU" smtClean="0"/>
              <a:t>‹#›</a:t>
            </a:fld>
            <a:endParaRPr lang="ru-RU"/>
          </a:p>
        </p:txBody>
      </p:sp>
    </p:spTree>
    <p:extLst>
      <p:ext uri="{BB962C8B-B14F-4D97-AF65-F5344CB8AC3E}">
        <p14:creationId xmlns:p14="http://schemas.microsoft.com/office/powerpoint/2010/main" val="376642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A0CAA7-A715-4BD0-A7B0-EB65540B6D66}" type="datetimeFigureOut">
              <a:rPr lang="ru-RU" smtClean="0"/>
              <a:t>30.05.2022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8EE088-D21B-49CD-906C-3E6591E851D0}" type="slidenum">
              <a:rPr lang="ru-RU" smtClean="0"/>
              <a:t>‹#›</a:t>
            </a:fld>
            <a:endParaRPr lang="ru-RU"/>
          </a:p>
        </p:txBody>
      </p:sp>
    </p:spTree>
    <p:extLst>
      <p:ext uri="{BB962C8B-B14F-4D97-AF65-F5344CB8AC3E}">
        <p14:creationId xmlns:p14="http://schemas.microsoft.com/office/powerpoint/2010/main" val="1745699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0CAA7-A715-4BD0-A7B0-EB65540B6D66}" type="datetimeFigureOut">
              <a:rPr lang="ru-RU" smtClean="0"/>
              <a:t>30.05.2022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48EE088-D21B-49CD-906C-3E6591E851D0}" type="slidenum">
              <a:rPr lang="ru-RU" smtClean="0"/>
              <a:t>‹#›</a:t>
            </a:fld>
            <a:endParaRPr lang="ru-RU"/>
          </a:p>
        </p:txBody>
      </p:sp>
    </p:spTree>
    <p:extLst>
      <p:ext uri="{BB962C8B-B14F-4D97-AF65-F5344CB8AC3E}">
        <p14:creationId xmlns:p14="http://schemas.microsoft.com/office/powerpoint/2010/main" val="21684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A0CAA7-A715-4BD0-A7B0-EB65540B6D66}" type="datetimeFigureOut">
              <a:rPr lang="ru-RU" smtClean="0"/>
              <a:t>30.05.2022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48EE088-D21B-49CD-906C-3E6591E851D0}" type="slidenum">
              <a:rPr lang="ru-RU" smtClean="0"/>
              <a:t>‹#›</a:t>
            </a:fld>
            <a:endParaRPr lang="ru-RU"/>
          </a:p>
        </p:txBody>
      </p:sp>
    </p:spTree>
    <p:extLst>
      <p:ext uri="{BB962C8B-B14F-4D97-AF65-F5344CB8AC3E}">
        <p14:creationId xmlns:p14="http://schemas.microsoft.com/office/powerpoint/2010/main" val="18843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AA0CAA7-A715-4BD0-A7B0-EB65540B6D66}" type="datetimeFigureOut">
              <a:rPr lang="ru-RU" smtClean="0"/>
              <a:t>30.05.2022</a:t>
            </a:fld>
            <a:endParaRPr lang="ru-RU"/>
          </a:p>
        </p:txBody>
      </p:sp>
      <p:sp>
        <p:nvSpPr>
          <p:cNvPr id="5" name="Footer Placeholder 3"/>
          <p:cNvSpPr>
            <a:spLocks noGrp="1"/>
          </p:cNvSpPr>
          <p:nvPr>
            <p:ph type="ftr" sz="quarter" idx="11"/>
          </p:nvPr>
        </p:nvSpPr>
        <p:spPr/>
        <p:txBody>
          <a:bodyPr/>
          <a:lstStyle/>
          <a:p>
            <a:endParaRPr lang="ru-RU"/>
          </a:p>
        </p:txBody>
      </p:sp>
      <p:sp>
        <p:nvSpPr>
          <p:cNvPr id="6" name="Slide Number Placeholder 4"/>
          <p:cNvSpPr>
            <a:spLocks noGrp="1"/>
          </p:cNvSpPr>
          <p:nvPr>
            <p:ph type="sldNum" sz="quarter" idx="12"/>
          </p:nvPr>
        </p:nvSpPr>
        <p:spPr/>
        <p:txBody>
          <a:bodyPr/>
          <a:lstStyle/>
          <a:p>
            <a:fld id="{F48EE088-D21B-49CD-906C-3E6591E851D0}" type="slidenum">
              <a:rPr lang="ru-RU" smtClean="0"/>
              <a:t>‹#›</a:t>
            </a:fld>
            <a:endParaRPr lang="ru-RU"/>
          </a:p>
        </p:txBody>
      </p:sp>
    </p:spTree>
    <p:extLst>
      <p:ext uri="{BB962C8B-B14F-4D97-AF65-F5344CB8AC3E}">
        <p14:creationId xmlns:p14="http://schemas.microsoft.com/office/powerpoint/2010/main" val="3799671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AA0CAA7-A715-4BD0-A7B0-EB65540B6D66}" type="datetimeFigureOut">
              <a:rPr lang="ru-RU" smtClean="0"/>
              <a:t>30.05.2022</a:t>
            </a:fld>
            <a:endParaRPr lang="ru-RU"/>
          </a:p>
        </p:txBody>
      </p:sp>
      <p:sp>
        <p:nvSpPr>
          <p:cNvPr id="5" name="Footer Placeholder 2"/>
          <p:cNvSpPr>
            <a:spLocks noGrp="1"/>
          </p:cNvSpPr>
          <p:nvPr>
            <p:ph type="ftr" sz="quarter" idx="11"/>
          </p:nvPr>
        </p:nvSpPr>
        <p:spPr/>
        <p:txBody>
          <a:bodyPr/>
          <a:lstStyle/>
          <a:p>
            <a:endParaRPr lang="ru-RU"/>
          </a:p>
        </p:txBody>
      </p:sp>
      <p:sp>
        <p:nvSpPr>
          <p:cNvPr id="6" name="Slide Number Placeholder 3"/>
          <p:cNvSpPr>
            <a:spLocks noGrp="1"/>
          </p:cNvSpPr>
          <p:nvPr>
            <p:ph type="sldNum" sz="quarter" idx="12"/>
          </p:nvPr>
        </p:nvSpPr>
        <p:spPr/>
        <p:txBody>
          <a:bodyPr/>
          <a:lstStyle/>
          <a:p>
            <a:fld id="{F48EE088-D21B-49CD-906C-3E6591E851D0}" type="slidenum">
              <a:rPr lang="ru-RU" smtClean="0"/>
              <a:t>‹#›</a:t>
            </a:fld>
            <a:endParaRPr lang="ru-RU"/>
          </a:p>
        </p:txBody>
      </p:sp>
    </p:spTree>
    <p:extLst>
      <p:ext uri="{BB962C8B-B14F-4D97-AF65-F5344CB8AC3E}">
        <p14:creationId xmlns:p14="http://schemas.microsoft.com/office/powerpoint/2010/main" val="3280851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AA0CAA7-A715-4BD0-A7B0-EB65540B6D66}" type="datetimeFigureOut">
              <a:rPr lang="ru-RU" smtClean="0"/>
              <a:t>30.05.2022</a:t>
            </a:fld>
            <a:endParaRPr lang="ru-RU"/>
          </a:p>
        </p:txBody>
      </p:sp>
      <p:sp>
        <p:nvSpPr>
          <p:cNvPr id="5" name="Footer Placeholder 5"/>
          <p:cNvSpPr>
            <a:spLocks noGrp="1"/>
          </p:cNvSpPr>
          <p:nvPr>
            <p:ph type="ftr" sz="quarter" idx="11"/>
          </p:nvPr>
        </p:nvSpPr>
        <p:spPr/>
        <p:txBody>
          <a:bodyPr/>
          <a:lstStyle/>
          <a:p>
            <a:endParaRPr lang="ru-RU"/>
          </a:p>
        </p:txBody>
      </p:sp>
      <p:sp>
        <p:nvSpPr>
          <p:cNvPr id="6" name="Slide Number Placeholder 6"/>
          <p:cNvSpPr>
            <a:spLocks noGrp="1"/>
          </p:cNvSpPr>
          <p:nvPr>
            <p:ph type="sldNum" sz="quarter" idx="12"/>
          </p:nvPr>
        </p:nvSpPr>
        <p:spPr/>
        <p:txBody>
          <a:bodyPr/>
          <a:lstStyle/>
          <a:p>
            <a:fld id="{F48EE088-D21B-49CD-906C-3E6591E851D0}" type="slidenum">
              <a:rPr lang="ru-RU" smtClean="0"/>
              <a:t>‹#›</a:t>
            </a:fld>
            <a:endParaRPr lang="ru-RU"/>
          </a:p>
        </p:txBody>
      </p:sp>
    </p:spTree>
    <p:extLst>
      <p:ext uri="{BB962C8B-B14F-4D97-AF65-F5344CB8AC3E}">
        <p14:creationId xmlns:p14="http://schemas.microsoft.com/office/powerpoint/2010/main" val="10207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A0CAA7-A715-4BD0-A7B0-EB65540B6D66}" type="datetimeFigureOut">
              <a:rPr lang="ru-RU" smtClean="0"/>
              <a:t>30.05.2022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48EE088-D21B-49CD-906C-3E6591E851D0}" type="slidenum">
              <a:rPr lang="ru-RU" smtClean="0"/>
              <a:t>‹#›</a:t>
            </a:fld>
            <a:endParaRPr lang="ru-RU"/>
          </a:p>
        </p:txBody>
      </p:sp>
    </p:spTree>
    <p:extLst>
      <p:ext uri="{BB962C8B-B14F-4D97-AF65-F5344CB8AC3E}">
        <p14:creationId xmlns:p14="http://schemas.microsoft.com/office/powerpoint/2010/main" val="211723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AA0CAA7-A715-4BD0-A7B0-EB65540B6D66}" type="datetimeFigureOut">
              <a:rPr lang="ru-RU" smtClean="0"/>
              <a:t>30.05.2022</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ru-R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48EE088-D21B-49CD-906C-3E6591E851D0}" type="slidenum">
              <a:rPr lang="ru-RU" smtClean="0"/>
              <a:t>‹#›</a:t>
            </a:fld>
            <a:endParaRPr lang="ru-RU"/>
          </a:p>
        </p:txBody>
      </p:sp>
    </p:spTree>
    <p:extLst>
      <p:ext uri="{BB962C8B-B14F-4D97-AF65-F5344CB8AC3E}">
        <p14:creationId xmlns:p14="http://schemas.microsoft.com/office/powerpoint/2010/main" val="1753258701"/>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b="1" dirty="0"/>
              <a:t>Standard functions in assembly language  and their usage</a:t>
            </a:r>
            <a:endParaRPr lang="ru-RU" sz="4400" dirty="0"/>
          </a:p>
        </p:txBody>
      </p:sp>
      <p:sp>
        <p:nvSpPr>
          <p:cNvPr id="3" name="Текст 2"/>
          <p:cNvSpPr>
            <a:spLocks noGrp="1"/>
          </p:cNvSpPr>
          <p:nvPr>
            <p:ph type="body" idx="1"/>
          </p:nvPr>
        </p:nvSpPr>
        <p:spPr/>
        <p:txBody>
          <a:bodyPr/>
          <a:lstStyle/>
          <a:p>
            <a:r>
              <a:rPr lang="en-US" dirty="0"/>
              <a:t>By </a:t>
            </a:r>
            <a:r>
              <a:rPr lang="en-US" dirty="0" err="1"/>
              <a:t>Mammadov</a:t>
            </a:r>
            <a:r>
              <a:rPr lang="en-US" dirty="0"/>
              <a:t> Ahmed</a:t>
            </a:r>
            <a:endParaRPr lang="ru-RU" dirty="0"/>
          </a:p>
        </p:txBody>
      </p:sp>
    </p:spTree>
    <p:extLst>
      <p:ext uri="{BB962C8B-B14F-4D97-AF65-F5344CB8AC3E}">
        <p14:creationId xmlns:p14="http://schemas.microsoft.com/office/powerpoint/2010/main" val="4114616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a:t>PRACTICE</a:t>
            </a:r>
            <a:endParaRPr lang="ru-RU" sz="2800" dirty="0"/>
          </a:p>
        </p:txBody>
      </p:sp>
      <p:sp>
        <p:nvSpPr>
          <p:cNvPr id="3" name="Объект 2"/>
          <p:cNvSpPr>
            <a:spLocks noGrp="1"/>
          </p:cNvSpPr>
          <p:nvPr>
            <p:ph idx="1"/>
          </p:nvPr>
        </p:nvSpPr>
        <p:spPr>
          <a:xfrm>
            <a:off x="361190" y="1152983"/>
            <a:ext cx="8946541" cy="4195481"/>
          </a:xfrm>
        </p:spPr>
        <p:txBody>
          <a:bodyPr>
            <a:normAutofit/>
          </a:bodyPr>
          <a:lstStyle/>
          <a:p>
            <a:r>
              <a:rPr lang="az-Latn-AZ" dirty="0"/>
              <a:t>We will consider the force function here. To the power function</a:t>
            </a:r>
            <a:r>
              <a:rPr lang="en-US" dirty="0"/>
              <a:t> </a:t>
            </a:r>
            <a:r>
              <a:rPr lang="az-Latn-AZ" dirty="0"/>
              <a:t>we will pass the parameter: the number and the force we want to increase this number. For example, if we give the numbers 2 and 3 as parameters, the function will increase the power of 2 from the 3rd power, ie 2 * 2 * 2 and return 8 as a result. In order to simplify the program, we will use only numbers greater than 1 and 1.</a:t>
            </a:r>
            <a:endParaRPr lang="en-US" dirty="0"/>
          </a:p>
          <a:p>
            <a:r>
              <a:rPr lang="az-Latn-AZ" dirty="0"/>
              <a:t>To turn it into a form that a computer can execute, we need to assemble and coordinate it.</a:t>
            </a:r>
            <a:endParaRPr lang="ru-RU" dirty="0"/>
          </a:p>
          <a:p>
            <a:r>
              <a:rPr lang="az-Latn-AZ" dirty="0"/>
              <a:t>First we have to do the assembly.</a:t>
            </a:r>
            <a:endParaRPr lang="en-US" dirty="0"/>
          </a:p>
          <a:p>
            <a:r>
              <a:rPr lang="az-Latn-AZ" dirty="0"/>
              <a:t>We enter the command.</a:t>
            </a:r>
            <a:endParaRPr lang="ru-RU" dirty="0"/>
          </a:p>
        </p:txBody>
      </p:sp>
      <p:pic>
        <p:nvPicPr>
          <p:cNvPr id="4" name="Рисунок 3"/>
          <p:cNvPicPr>
            <a:picLocks noChangeAspect="1"/>
          </p:cNvPicPr>
          <p:nvPr/>
        </p:nvPicPr>
        <p:blipFill>
          <a:blip r:embed="rId2"/>
          <a:stretch>
            <a:fillRect/>
          </a:stretch>
        </p:blipFill>
        <p:spPr>
          <a:xfrm>
            <a:off x="5334000" y="4332514"/>
            <a:ext cx="6858000" cy="2525486"/>
          </a:xfrm>
          <a:prstGeom prst="rect">
            <a:avLst/>
          </a:prstGeom>
        </p:spPr>
      </p:pic>
    </p:spTree>
    <p:extLst>
      <p:ext uri="{BB962C8B-B14F-4D97-AF65-F5344CB8AC3E}">
        <p14:creationId xmlns:p14="http://schemas.microsoft.com/office/powerpoint/2010/main" val="2787255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a:t>Result</a:t>
            </a:r>
            <a:endParaRPr lang="ru-RU" sz="2800" dirty="0"/>
          </a:p>
        </p:txBody>
      </p:sp>
      <p:sp>
        <p:nvSpPr>
          <p:cNvPr id="3" name="Объект 2"/>
          <p:cNvSpPr>
            <a:spLocks noGrp="1"/>
          </p:cNvSpPr>
          <p:nvPr>
            <p:ph idx="1"/>
          </p:nvPr>
        </p:nvSpPr>
        <p:spPr/>
        <p:txBody>
          <a:bodyPr/>
          <a:lstStyle/>
          <a:p>
            <a:r>
              <a:rPr lang="az-Latn-AZ" dirty="0"/>
              <a:t>In this course, we talked about the standard functions of assembler language and their use.</a:t>
            </a:r>
            <a:endParaRPr lang="ru-RU" dirty="0"/>
          </a:p>
          <a:p>
            <a:r>
              <a:rPr lang="az-Latn-AZ" dirty="0"/>
              <a:t>Here we talked about different functions and solved examples on them.</a:t>
            </a:r>
            <a:endParaRPr lang="ru-RU" dirty="0"/>
          </a:p>
        </p:txBody>
      </p:sp>
      <p:pic>
        <p:nvPicPr>
          <p:cNvPr id="4" name="Рисунок 3"/>
          <p:cNvPicPr>
            <a:picLocks noChangeAspect="1"/>
          </p:cNvPicPr>
          <p:nvPr/>
        </p:nvPicPr>
        <p:blipFill>
          <a:blip r:embed="rId2"/>
          <a:stretch>
            <a:fillRect/>
          </a:stretch>
        </p:blipFill>
        <p:spPr>
          <a:xfrm>
            <a:off x="84302" y="3941056"/>
            <a:ext cx="9605798" cy="2916944"/>
          </a:xfrm>
          <a:prstGeom prst="rect">
            <a:avLst/>
          </a:prstGeom>
        </p:spPr>
      </p:pic>
    </p:spTree>
    <p:extLst>
      <p:ext uri="{BB962C8B-B14F-4D97-AF65-F5344CB8AC3E}">
        <p14:creationId xmlns:p14="http://schemas.microsoft.com/office/powerpoint/2010/main" val="1337368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9A46C-7BC8-4218-9E88-E969B099D35B}"/>
              </a:ext>
            </a:extLst>
          </p:cNvPr>
          <p:cNvSpPr>
            <a:spLocks noGrp="1"/>
          </p:cNvSpPr>
          <p:nvPr>
            <p:ph type="title"/>
          </p:nvPr>
        </p:nvSpPr>
        <p:spPr>
          <a:xfrm>
            <a:off x="621157" y="472845"/>
            <a:ext cx="9423992" cy="812617"/>
          </a:xfrm>
        </p:spPr>
        <p:txBody>
          <a:bodyPr/>
          <a:lstStyle/>
          <a:p>
            <a:r>
              <a:rPr lang="en-US" sz="3200" dirty="0"/>
              <a:t>Assembler Language</a:t>
            </a:r>
            <a:endParaRPr lang="tr-TR" sz="3200" dirty="0"/>
          </a:p>
        </p:txBody>
      </p:sp>
      <p:sp>
        <p:nvSpPr>
          <p:cNvPr id="3" name="Text Placeholder 2">
            <a:extLst>
              <a:ext uri="{FF2B5EF4-FFF2-40B4-BE49-F238E27FC236}">
                <a16:creationId xmlns:a16="http://schemas.microsoft.com/office/drawing/2014/main" id="{6114D9E3-E5C7-4C37-BEE6-407CD3D11507}"/>
              </a:ext>
            </a:extLst>
          </p:cNvPr>
          <p:cNvSpPr>
            <a:spLocks noGrp="1"/>
          </p:cNvSpPr>
          <p:nvPr>
            <p:ph type="body" idx="1"/>
          </p:nvPr>
        </p:nvSpPr>
        <p:spPr>
          <a:xfrm>
            <a:off x="130826" y="1399655"/>
            <a:ext cx="7356652" cy="5160171"/>
          </a:xfrm>
        </p:spPr>
        <p:txBody>
          <a:bodyPr>
            <a:normAutofit/>
          </a:bodyPr>
          <a:lstStyle/>
          <a:p>
            <a:r>
              <a:rPr lang="en-US" sz="1800" b="1" dirty="0">
                <a:solidFill>
                  <a:schemeClr val="tx1"/>
                </a:solidFill>
                <a:effectLst/>
                <a:latin typeface="Times New Roman" panose="02020603050405020304" pitchFamily="18" charset="0"/>
                <a:ea typeface="Calibri" panose="020F0502020204030204" pitchFamily="34" charset="0"/>
              </a:rPr>
              <a:t>	</a:t>
            </a:r>
            <a:r>
              <a:rPr lang="az-Latn-AZ" sz="1500" b="1" cap="none" dirty="0">
                <a:solidFill>
                  <a:schemeClr val="tx1"/>
                </a:solidFill>
                <a:effectLst/>
                <a:latin typeface="Times New Roman" panose="02020603050405020304" pitchFamily="18" charset="0"/>
                <a:ea typeface="Calibri" panose="020F0502020204030204" pitchFamily="34" charset="0"/>
              </a:rPr>
              <a:t>In 1952, grace hopper, an american woman, created assembler, the world's first mnemonic programming language. Its name is derived from the english word "assemble", which means "to assemble". It included a system of mnemonic commands (command lists), a library of procedures, and a special program to convert program texts into machine code</a:t>
            </a:r>
            <a:r>
              <a:rPr lang="az-Latn-AZ" sz="1500" cap="none" dirty="0">
                <a:solidFill>
                  <a:schemeClr val="tx1"/>
                </a:solidFill>
                <a:effectLst/>
                <a:latin typeface="Times New Roman" panose="02020603050405020304" pitchFamily="18" charset="0"/>
                <a:ea typeface="Calibri" panose="020F0502020204030204" pitchFamily="34" charset="0"/>
              </a:rPr>
              <a:t>. </a:t>
            </a:r>
            <a:endParaRPr lang="en-US" sz="1500" cap="none" dirty="0">
              <a:solidFill>
                <a:schemeClr val="tx1"/>
              </a:solidFill>
              <a:effectLst/>
              <a:latin typeface="Times New Roman" panose="02020603050405020304" pitchFamily="18" charset="0"/>
              <a:ea typeface="Calibri" panose="020F0502020204030204" pitchFamily="34" charset="0"/>
            </a:endParaRPr>
          </a:p>
          <a:p>
            <a:r>
              <a:rPr lang="en-US" sz="15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az-Latn-AZ" sz="15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Assembler is unlike any other programming language and is a completely different language. The fact that the assembler language is a 2nd generation language and the development of 3rd generation languages ​​on the assembler does not mean that the assembler language is outdated and is no longer used</a:t>
            </a:r>
            <a:r>
              <a:rPr lang="az-Latn-AZ" sz="1500" cap="none" dirty="0">
                <a:effectLst/>
                <a:latin typeface="Times New Roman" panose="02020603050405020304" pitchFamily="18" charset="0"/>
                <a:ea typeface="Calibri" panose="020F0502020204030204" pitchFamily="34" charset="0"/>
                <a:cs typeface="Times New Roman" panose="02020603050405020304" pitchFamily="18" charset="0"/>
              </a:rPr>
              <a:t>. </a:t>
            </a:r>
            <a:r>
              <a:rPr lang="az-Latn-AZ" sz="15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Assembler language is very important in programming today, and to imagine modern programming without it is like to imagine a computer without a processor. Assembler language is currently being developed, various standards are being developed and tested by various institutes and IT companies.</a:t>
            </a:r>
            <a:endParaRPr lang="en-US" sz="15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az-Latn-AZ" sz="15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possibilities of assembler language are endless. The possibilities of other languages ​​are finite.</a:t>
            </a:r>
            <a:endParaRPr lang="tr-TR" sz="1500" b="1"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US" sz="15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az-Latn-AZ" sz="15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example, only a program written in assembler can control the processor's response to external and internal signals. However, it is possible to manage memory access modes with a program written in assembler language.Assembler is currently only used in system programming.</a:t>
            </a:r>
            <a:endParaRPr lang="tr-TR" sz="1500" b="1"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tr-TR" sz="1800" b="1"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sz="1400" dirty="0">
              <a:solidFill>
                <a:schemeClr val="tx1"/>
              </a:solidFill>
            </a:endParaRPr>
          </a:p>
        </p:txBody>
      </p:sp>
      <p:pic>
        <p:nvPicPr>
          <p:cNvPr id="1026" name="Picture 2" descr="Is assembly just another name for machine code? - Quora">
            <a:extLst>
              <a:ext uri="{FF2B5EF4-FFF2-40B4-BE49-F238E27FC236}">
                <a16:creationId xmlns:a16="http://schemas.microsoft.com/office/drawing/2014/main" id="{9FEE10CA-7E47-4DD5-9ABD-98949FE09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7478" y="1850587"/>
            <a:ext cx="4168657" cy="3607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14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a:t>Functions</a:t>
            </a:r>
            <a:endParaRPr lang="ru-RU" sz="2800" dirty="0"/>
          </a:p>
        </p:txBody>
      </p:sp>
      <p:sp>
        <p:nvSpPr>
          <p:cNvPr id="3" name="Объект 2"/>
          <p:cNvSpPr>
            <a:spLocks noGrp="1"/>
          </p:cNvSpPr>
          <p:nvPr>
            <p:ph idx="1"/>
          </p:nvPr>
        </p:nvSpPr>
        <p:spPr>
          <a:xfrm>
            <a:off x="520216" y="1152983"/>
            <a:ext cx="8946541" cy="4195481"/>
          </a:xfrm>
        </p:spPr>
        <p:txBody>
          <a:bodyPr>
            <a:normAutofit lnSpcReduction="10000"/>
          </a:bodyPr>
          <a:lstStyle/>
          <a:p>
            <a:r>
              <a:rPr lang="az-Latn-AZ" dirty="0"/>
              <a:t>All rules and methods applied to procedures apply to functions.</a:t>
            </a:r>
            <a:endParaRPr lang="en-US" dirty="0"/>
          </a:p>
          <a:p>
            <a:pPr marL="0" indent="0">
              <a:buNone/>
            </a:pPr>
            <a:r>
              <a:rPr lang="en-US" dirty="0"/>
              <a:t>	</a:t>
            </a:r>
            <a:r>
              <a:rPr lang="az-Latn-AZ" sz="1800" b="1" dirty="0">
                <a:effectLst/>
                <a:latin typeface="Times New Roman" panose="02020603050405020304" pitchFamily="18" charset="0"/>
                <a:ea typeface="Calibri" panose="020F0502020204030204" pitchFamily="34" charset="0"/>
                <a:cs typeface="Times New Roman" panose="02020603050405020304" pitchFamily="18" charset="0"/>
              </a:rPr>
              <a:t>The purpose of a function is to return some open value. The purpose of the procedure is to perform some operations. We use proc / endp directives to declare a function in assembly language. All rules and methods applied to procedures apply to functions.</a:t>
            </a:r>
            <a:endParaRPr lang="tr-TR"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r>
              <a:rPr lang="az-Latn-AZ" dirty="0"/>
              <a:t>Programmers use functions to divide their programs into parts.</a:t>
            </a:r>
            <a:endParaRPr lang="en-US" dirty="0"/>
          </a:p>
          <a:p>
            <a:pPr marL="0" indent="0">
              <a:buNone/>
            </a:pPr>
            <a:r>
              <a:rPr lang="en-US" dirty="0"/>
              <a:t>	</a:t>
            </a:r>
            <a:r>
              <a:rPr lang="az-Latn-AZ" sz="1800" b="1" dirty="0">
                <a:effectLst/>
                <a:latin typeface="Times New Roman" panose="02020603050405020304" pitchFamily="18" charset="0"/>
                <a:ea typeface="Calibri" panose="020F0502020204030204" pitchFamily="34" charset="0"/>
              </a:rPr>
              <a:t>To ensure that programmers work together in groups, they need to be able to divide the program into different parts. This division is determined by a clearly defined agreement between them. In this way, different parts can be developed and tested by different creators, which allows several creators to work on the same project.</a:t>
            </a:r>
            <a:endParaRPr lang="en-US" b="1" dirty="0"/>
          </a:p>
          <a:p>
            <a:r>
              <a:rPr lang="az-Latn-AZ" dirty="0"/>
              <a:t>A normal program usually consists of 100 or 1000 small and well-written functions.</a:t>
            </a:r>
            <a:endParaRPr lang="ru-RU" dirty="0"/>
          </a:p>
          <a:p>
            <a:pPr marL="0" indent="0">
              <a:buNone/>
            </a:pPr>
            <a:endParaRPr lang="ru-RU" dirty="0"/>
          </a:p>
        </p:txBody>
      </p:sp>
    </p:spTree>
    <p:extLst>
      <p:ext uri="{BB962C8B-B14F-4D97-AF65-F5344CB8AC3E}">
        <p14:creationId xmlns:p14="http://schemas.microsoft.com/office/powerpoint/2010/main" val="359731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4806" y="0"/>
            <a:ext cx="9404723" cy="1400530"/>
          </a:xfrm>
        </p:spPr>
        <p:txBody>
          <a:bodyPr>
            <a:normAutofit/>
          </a:bodyPr>
          <a:lstStyle/>
          <a:p>
            <a:r>
              <a:rPr lang="en-US" sz="2800" dirty="0"/>
              <a:t>How functions work?</a:t>
            </a:r>
            <a:endParaRPr lang="ru-RU" sz="2800" dirty="0"/>
          </a:p>
        </p:txBody>
      </p:sp>
      <p:sp>
        <p:nvSpPr>
          <p:cNvPr id="3" name="Объект 2"/>
          <p:cNvSpPr>
            <a:spLocks noGrp="1"/>
          </p:cNvSpPr>
          <p:nvPr>
            <p:ph idx="1"/>
          </p:nvPr>
        </p:nvSpPr>
        <p:spPr>
          <a:xfrm>
            <a:off x="207099" y="700265"/>
            <a:ext cx="11984901" cy="5890548"/>
          </a:xfrm>
        </p:spPr>
        <p:txBody>
          <a:bodyPr>
            <a:normAutofit fontScale="70000" lnSpcReduction="20000"/>
          </a:bodyPr>
          <a:lstStyle/>
          <a:p>
            <a:pPr marL="0" indent="0">
              <a:buNone/>
            </a:pPr>
            <a:r>
              <a:rPr lang="az-Latn-AZ" dirty="0"/>
              <a:t>The functions consist of several parts: </a:t>
            </a:r>
            <a:endParaRPr lang="ru-RU" dirty="0"/>
          </a:p>
          <a:p>
            <a:pPr marL="0" indent="0">
              <a:buNone/>
            </a:pPr>
            <a:r>
              <a:rPr lang="en-US" dirty="0"/>
              <a:t>   </a:t>
            </a:r>
            <a:r>
              <a:rPr lang="az-Latn-AZ" sz="2600" u="sng" dirty="0"/>
              <a:t>The name of the functions</a:t>
            </a:r>
            <a:endParaRPr lang="en-US" sz="2600" u="sng" dirty="0"/>
          </a:p>
          <a:p>
            <a:pPr marL="0" indent="0">
              <a:buNone/>
            </a:pPr>
            <a:r>
              <a:rPr lang="en-US" sz="1900" b="1" dirty="0">
                <a:latin typeface="Times New Roman" panose="02020603050405020304" pitchFamily="18" charset="0"/>
                <a:cs typeface="Times New Roman" panose="02020603050405020304" pitchFamily="18" charset="0"/>
              </a:rPr>
              <a:t>	</a:t>
            </a:r>
            <a:r>
              <a:rPr lang="az-Latn-AZ" sz="2300" b="1" dirty="0">
                <a:effectLst/>
                <a:latin typeface="Times New Roman" panose="02020603050405020304" pitchFamily="18" charset="0"/>
                <a:ea typeface="Calibri" panose="020F0502020204030204" pitchFamily="34" charset="0"/>
                <a:cs typeface="Times New Roman" panose="02020603050405020304" pitchFamily="18" charset="0"/>
              </a:rPr>
              <a:t>A function name is an expression that contains the start address of the function code. To specify a function name, simply place the function name at the beginning of the function code</a:t>
            </a:r>
            <a:r>
              <a:rPr lang="az-Latn-AZ" sz="23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az-Latn-AZ" sz="2600" u="sng" dirty="0"/>
              <a:t>Function parameters</a:t>
            </a:r>
            <a:endParaRPr lang="en-US" sz="2600" u="sng" dirty="0"/>
          </a:p>
          <a:p>
            <a:pPr marL="0" indent="0">
              <a:buNone/>
            </a:pPr>
            <a:r>
              <a:rPr lang="en-US" sz="1900" b="1" dirty="0">
                <a:effectLst/>
                <a:latin typeface="Times New Roman" panose="02020603050405020304" pitchFamily="18" charset="0"/>
                <a:ea typeface="Calibri" panose="020F0502020204030204" pitchFamily="34" charset="0"/>
                <a:cs typeface="Times New Roman" panose="02020603050405020304" pitchFamily="18" charset="0"/>
              </a:rPr>
              <a:t>	</a:t>
            </a:r>
            <a:r>
              <a:rPr lang="az-Latn-AZ" sz="2300" b="1" dirty="0">
                <a:effectLst/>
                <a:latin typeface="Times New Roman" panose="02020603050405020304" pitchFamily="18" charset="0"/>
                <a:ea typeface="Calibri" panose="020F0502020204030204" pitchFamily="34" charset="0"/>
                <a:cs typeface="Times New Roman" panose="02020603050405020304" pitchFamily="18" charset="0"/>
              </a:rPr>
              <a:t>The parameters of a function are the information given to the function when it is called. For example, consider the sinusoidal function we know from mathematics. If we ask the computer the sine of an angle of 30 degrees, then 30 degrees will be the parameter of this function. Other features may require more settings.</a:t>
            </a:r>
            <a:endParaRPr lang="en-US" sz="23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az-Latn-AZ" sz="2600" u="sng" dirty="0"/>
              <a:t>Local variables</a:t>
            </a:r>
            <a:endParaRPr lang="en-US" sz="2600" u="sng" dirty="0"/>
          </a:p>
          <a:p>
            <a:pPr marL="0" indent="0">
              <a:buNone/>
            </a:pP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	</a:t>
            </a:r>
            <a:r>
              <a:rPr lang="az-Latn-AZ" sz="2100" b="1" dirty="0">
                <a:effectLst/>
                <a:latin typeface="Times New Roman" panose="02020603050405020304" pitchFamily="18" charset="0"/>
                <a:ea typeface="Calibri" panose="020F0502020204030204" pitchFamily="34" charset="0"/>
                <a:cs typeface="Times New Roman" panose="02020603050405020304" pitchFamily="18" charset="0"/>
              </a:rPr>
              <a:t>Local variables are the part of memory used by a function during execution, which is discarded when the function returns. You can take it as a draft paper. Each time the function is activated, it takes up as much paper as it needs and is discarded when it finishes its work. One function does not see the local variables of another function.</a:t>
            </a:r>
            <a:endParaRPr lang="tr-TR" sz="21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 </a:t>
            </a:r>
            <a:r>
              <a:rPr lang="az-Latn-AZ" sz="2800" u="sng" dirty="0"/>
              <a:t>Static variables</a:t>
            </a:r>
            <a:endParaRPr lang="en-US" sz="2800" u="sng" dirty="0"/>
          </a:p>
          <a:p>
            <a:pPr marL="0" indent="0">
              <a:buNone/>
            </a:pPr>
            <a:r>
              <a:rPr lang="en-US" sz="2100" dirty="0"/>
              <a:t>	</a:t>
            </a:r>
            <a:r>
              <a:rPr lang="az-Latn-AZ" sz="2300" b="1" dirty="0">
                <a:effectLst/>
                <a:latin typeface="Times New Roman" panose="02020603050405020304" pitchFamily="18" charset="0"/>
                <a:ea typeface="Calibri" panose="020F0502020204030204" pitchFamily="34" charset="0"/>
                <a:cs typeface="Times New Roman" panose="02020603050405020304" pitchFamily="18" charset="0"/>
              </a:rPr>
              <a:t>Static variables are parts of memory that the function uses, but does not discard it when the function ends, and uses it again the next time the function is called. The information in this section is not visible to the rest of the program, ie the information contained herein cannot be read or modified. Static variables are only used when needed because they can cause unexpected problems.</a:t>
            </a:r>
            <a:endParaRPr lang="tr-TR" sz="23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az-Latn-AZ" sz="2600" u="sng" dirty="0"/>
              <a:t>Global variables</a:t>
            </a:r>
            <a:endParaRPr lang="ru-RU" sz="2600" dirty="0"/>
          </a:p>
          <a:p>
            <a:pPr marL="0" indent="0">
              <a:buNone/>
            </a:pPr>
            <a:r>
              <a:rPr lang="en-US" sz="2300" b="1" dirty="0">
                <a:effectLst/>
                <a:latin typeface="Times New Roman" panose="02020603050405020304" pitchFamily="18" charset="0"/>
                <a:ea typeface="Calibri" panose="020F0502020204030204" pitchFamily="34" charset="0"/>
              </a:rPr>
              <a:t>	</a:t>
            </a:r>
            <a:r>
              <a:rPr lang="az-Latn-AZ" sz="2300" b="1" dirty="0">
                <a:effectLst/>
                <a:latin typeface="Times New Roman" panose="02020603050405020304" pitchFamily="18" charset="0"/>
                <a:ea typeface="Calibri" panose="020F0502020204030204" pitchFamily="34" charset="0"/>
              </a:rPr>
              <a:t>Global variables are the part of memory that a function uses, but these variables are declared outside the function. Return address The return address is an "invisible" parameter of the function, so it is not used directly. This parameter indicates from which address the program should continue to run after the function is finished.</a:t>
            </a:r>
            <a:endParaRPr lang="ru-RU" sz="2300" b="1" dirty="0"/>
          </a:p>
        </p:txBody>
      </p:sp>
    </p:spTree>
    <p:extLst>
      <p:ext uri="{BB962C8B-B14F-4D97-AF65-F5344CB8AC3E}">
        <p14:creationId xmlns:p14="http://schemas.microsoft.com/office/powerpoint/2010/main" val="6655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a:t>Assembler functions that work by calling c</a:t>
            </a:r>
            <a:endParaRPr lang="ru-RU" sz="2800" dirty="0"/>
          </a:p>
        </p:txBody>
      </p:sp>
      <p:sp>
        <p:nvSpPr>
          <p:cNvPr id="3" name="Объект 2"/>
          <p:cNvSpPr>
            <a:spLocks noGrp="1"/>
          </p:cNvSpPr>
          <p:nvPr>
            <p:ph idx="1"/>
          </p:nvPr>
        </p:nvSpPr>
        <p:spPr>
          <a:xfrm>
            <a:off x="291548" y="1205948"/>
            <a:ext cx="9758305" cy="5042451"/>
          </a:xfrm>
        </p:spPr>
        <p:txBody>
          <a:bodyPr>
            <a:normAutofit/>
          </a:bodyPr>
          <a:lstStyle/>
          <a:p>
            <a:r>
              <a:rPr lang="az-Latn-AZ" b="1" dirty="0">
                <a:solidFill>
                  <a:schemeClr val="bg1"/>
                </a:solidFill>
              </a:rPr>
              <a:t>The most basic concept of assembler language is ST</a:t>
            </a:r>
            <a:r>
              <a:rPr lang="en-US" b="1" dirty="0">
                <a:solidFill>
                  <a:schemeClr val="bg1"/>
                </a:solidFill>
              </a:rPr>
              <a:t>A</a:t>
            </a:r>
            <a:r>
              <a:rPr lang="az-Latn-AZ" b="1" dirty="0">
                <a:solidFill>
                  <a:schemeClr val="bg1"/>
                </a:solidFill>
              </a:rPr>
              <a:t>K. </a:t>
            </a:r>
            <a:endParaRPr lang="en-US" b="1" dirty="0">
              <a:solidFill>
                <a:schemeClr val="bg1"/>
              </a:solidFill>
            </a:endParaRPr>
          </a:p>
          <a:p>
            <a:pPr marL="0" indent="0">
              <a:buNone/>
            </a:pPr>
            <a:r>
              <a:rPr lang="en-US" b="0" i="0" dirty="0">
                <a:solidFill>
                  <a:srgbClr val="202124"/>
                </a:solidFill>
                <a:effectLst/>
                <a:latin typeface="arial" panose="020B0604020202020204" pitchFamily="34" charset="0"/>
              </a:rPr>
              <a:t>	</a:t>
            </a:r>
            <a:r>
              <a:rPr lang="en-US" sz="1900" b="0" i="0" dirty="0">
                <a:effectLst/>
                <a:latin typeface="arial" panose="020B0604020202020204" pitchFamily="34" charset="0"/>
              </a:rPr>
              <a:t>A stack is an </a:t>
            </a:r>
            <a:r>
              <a:rPr lang="en-US" sz="1900" b="1" i="0" dirty="0">
                <a:effectLst/>
                <a:latin typeface="arial" panose="020B0604020202020204" pitchFamily="34" charset="0"/>
              </a:rPr>
              <a:t>array-like data structure in the memory in which data can be stored and removed from a location called the 'top' of the stack</a:t>
            </a:r>
            <a:r>
              <a:rPr lang="en-US" sz="1900" b="0" i="0" dirty="0">
                <a:effectLst/>
                <a:latin typeface="arial" panose="020B0604020202020204" pitchFamily="34" charset="0"/>
              </a:rPr>
              <a:t>. The data that needs to be stored is 'pushed' into the stack and data to be retrieved is 'popped' out from the stack.</a:t>
            </a:r>
            <a:endParaRPr lang="en-US" sz="1900" dirty="0"/>
          </a:p>
          <a:p>
            <a:r>
              <a:rPr lang="az-Latn-AZ" b="1" dirty="0">
                <a:solidFill>
                  <a:schemeClr val="bg1"/>
                </a:solidFill>
              </a:rPr>
              <a:t>For normal operation of functions, each program allocates a special place in the kernel memory called a stack.</a:t>
            </a:r>
            <a:endParaRPr lang="en-US" b="1" dirty="0">
              <a:solidFill>
                <a:schemeClr val="bg1"/>
              </a:solidFill>
            </a:endParaRPr>
          </a:p>
          <a:p>
            <a:r>
              <a:rPr lang="az-Latn-AZ" b="1" dirty="0">
                <a:solidFill>
                  <a:schemeClr val="bg1"/>
                </a:solidFill>
              </a:rPr>
              <a:t>Although this is confusing, we accept that something has been added to the stack or that the removal operations are performed on top of it.</a:t>
            </a:r>
            <a:endParaRPr lang="en-US" b="1" dirty="0">
              <a:solidFill>
                <a:schemeClr val="bg1"/>
              </a:solidFill>
            </a:endParaRPr>
          </a:p>
          <a:p>
            <a:r>
              <a:rPr lang="az-Latn-AZ" b="1" dirty="0">
                <a:solidFill>
                  <a:schemeClr val="bg1"/>
                </a:solidFill>
              </a:rPr>
              <a:t>A register that contains information that can be retrieved from the stack or placed on the stack.</a:t>
            </a:r>
            <a:endParaRPr lang="en-US" b="1" dirty="0">
              <a:solidFill>
                <a:schemeClr val="bg1"/>
              </a:solidFill>
            </a:endParaRPr>
          </a:p>
          <a:p>
            <a:r>
              <a:rPr lang="az-Latn-AZ" b="1" dirty="0">
                <a:solidFill>
                  <a:schemeClr val="bg1"/>
                </a:solidFill>
              </a:rPr>
              <a:t>However, when a function is executed, you can place other information on the stack, such as setting the parameters of other functions, which in turn will change the value of% esp.</a:t>
            </a:r>
            <a:endParaRPr lang="ru-RU" b="1" dirty="0">
              <a:solidFill>
                <a:schemeClr val="bg1"/>
              </a:solidFill>
            </a:endParaRPr>
          </a:p>
        </p:txBody>
      </p:sp>
    </p:spTree>
    <p:extLst>
      <p:ext uri="{BB962C8B-B14F-4D97-AF65-F5344CB8AC3E}">
        <p14:creationId xmlns:p14="http://schemas.microsoft.com/office/powerpoint/2010/main" val="93565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a:t>Loss of registry costs</a:t>
            </a:r>
            <a:endParaRPr lang="ru-RU" sz="2800" dirty="0"/>
          </a:p>
        </p:txBody>
      </p:sp>
      <p:sp>
        <p:nvSpPr>
          <p:cNvPr id="3" name="Объект 2"/>
          <p:cNvSpPr>
            <a:spLocks noGrp="1"/>
          </p:cNvSpPr>
          <p:nvPr>
            <p:ph idx="1"/>
          </p:nvPr>
        </p:nvSpPr>
        <p:spPr/>
        <p:txBody>
          <a:bodyPr/>
          <a:lstStyle/>
          <a:p>
            <a:r>
              <a:rPr lang="az-Latn-AZ" dirty="0"/>
              <a:t>It is only clear that the value of the% ebp register will not change. The price of% eax will change precisely, and it is likely that others will change as well.</a:t>
            </a:r>
            <a:endParaRPr lang="ru-RU" dirty="0"/>
          </a:p>
          <a:p>
            <a:r>
              <a:rPr lang="az-Latn-AZ" dirty="0"/>
              <a:t>If the value of any register is required after the function returns, the values of these registers must be placed on the stack before the function parameters. After you return the function and remove the parameters from the stack, we can restore the previous values of these registers using the popl instruction.</a:t>
            </a:r>
            <a:endParaRPr lang="ru-RU" dirty="0"/>
          </a:p>
          <a:p>
            <a:endParaRPr lang="ru-RU" dirty="0"/>
          </a:p>
        </p:txBody>
      </p:sp>
    </p:spTree>
    <p:extLst>
      <p:ext uri="{BB962C8B-B14F-4D97-AF65-F5344CB8AC3E}">
        <p14:creationId xmlns:p14="http://schemas.microsoft.com/office/powerpoint/2010/main" val="317493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a:t>Recursive functions</a:t>
            </a:r>
            <a:endParaRPr lang="ru-RU" sz="2800" dirty="0"/>
          </a:p>
        </p:txBody>
      </p:sp>
      <p:sp>
        <p:nvSpPr>
          <p:cNvPr id="3" name="Объект 2"/>
          <p:cNvSpPr>
            <a:spLocks noGrp="1"/>
          </p:cNvSpPr>
          <p:nvPr>
            <p:ph idx="1"/>
          </p:nvPr>
        </p:nvSpPr>
        <p:spPr>
          <a:xfrm>
            <a:off x="347938" y="1331259"/>
            <a:ext cx="10412827" cy="5074023"/>
          </a:xfrm>
        </p:spPr>
        <p:txBody>
          <a:bodyPr>
            <a:normAutofit/>
          </a:bodyPr>
          <a:lstStyle/>
          <a:p>
            <a:pPr marL="0" indent="0">
              <a:buNone/>
            </a:pPr>
            <a:r>
              <a:rPr lang="en-US" dirty="0"/>
              <a:t>	Firstly let’s talk about recursive function.</a:t>
            </a:r>
          </a:p>
          <a:p>
            <a:pPr marL="0" marR="0" indent="0" algn="just">
              <a:lnSpc>
                <a:spcPct val="110000"/>
              </a:lnSpc>
              <a:spcBef>
                <a:spcPts val="0"/>
              </a:spcBef>
              <a:spcAft>
                <a:spcPts val="0"/>
              </a:spcAft>
              <a:buNone/>
            </a:pPr>
            <a:r>
              <a:rPr lang="az-Latn-AZ" sz="2200" dirty="0">
                <a:effectLst/>
                <a:latin typeface="Times New Roman" panose="02020603050405020304" pitchFamily="18" charset="0"/>
                <a:ea typeface="Calibri" panose="020F0502020204030204" pitchFamily="34" charset="0"/>
                <a:cs typeface="Times New Roman" panose="02020603050405020304" pitchFamily="18" charset="0"/>
              </a:rPr>
              <a:t>The program calculates the factorial of a given number. The factorial is the product of a given number and all numbers between that number and 1. For example, the factorial of 7 is 7 * 6 * 5 * 4 * 3 * 2 * 1, and the factorial of 4 is 4 * 3 * 2 * 1.</a:t>
            </a:r>
            <a:endParaRPr lang="tr-TR"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0000"/>
              </a:lnSpc>
              <a:spcBef>
                <a:spcPts val="0"/>
              </a:spcBef>
              <a:spcAft>
                <a:spcPts val="0"/>
              </a:spcAft>
              <a:buNone/>
            </a:pPr>
            <a:r>
              <a:rPr lang="az-Latn-AZ" sz="2200" dirty="0">
                <a:effectLst/>
                <a:latin typeface="Times New Roman" panose="02020603050405020304" pitchFamily="18" charset="0"/>
                <a:ea typeface="Calibri" panose="020F0502020204030204" pitchFamily="34" charset="0"/>
                <a:cs typeface="Times New Roman" panose="02020603050405020304" pitchFamily="18" charset="0"/>
              </a:rPr>
              <a:t>The factorial of a given number is equal to the product of the factorial of that number and 1 unit smaller than that number. For example, a factorial of 4 is equal to a product of a factor of 4 to 3, a factor of 3 is equal to a product of a factor of 3 to 2, a factor of 2 is equal to a product of a factor of 2 to 1, and a factor of 1 is equal to 1.</a:t>
            </a:r>
            <a:endParaRPr lang="tr-TR"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10000"/>
              </a:lnSpc>
              <a:spcBef>
                <a:spcPts val="0"/>
              </a:spcBef>
              <a:spcAft>
                <a:spcPts val="0"/>
              </a:spcAft>
              <a:buNone/>
            </a:pPr>
            <a:r>
              <a:rPr lang="az-Latn-AZ" sz="2200" dirty="0">
                <a:effectLst/>
                <a:latin typeface="Times New Roman" panose="02020603050405020304" pitchFamily="18" charset="0"/>
                <a:ea typeface="Calibri" panose="020F0502020204030204" pitchFamily="34" charset="0"/>
                <a:cs typeface="Times New Roman" panose="02020603050405020304" pitchFamily="18" charset="0"/>
              </a:rPr>
              <a:t>This appointment is called recursion. That is, within the function, the function itself is referenced. However, in this case, the end of the function must be taken into account, otherwise when the function is called, it will also appeal to itself, and it will itself ... and as a result, an infinite process will be obtained. Completion is the condition that determines the cessation of recursion.</a:t>
            </a:r>
            <a:endParaRPr lang="tr-TR"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67939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a:t>Return the results of the functions to the register</a:t>
            </a:r>
            <a:endParaRPr lang="ru-RU" sz="2800" dirty="0"/>
          </a:p>
        </p:txBody>
      </p:sp>
      <p:sp>
        <p:nvSpPr>
          <p:cNvPr id="3" name="Объект 2"/>
          <p:cNvSpPr>
            <a:spLocks noGrp="1"/>
          </p:cNvSpPr>
          <p:nvPr>
            <p:ph idx="1"/>
          </p:nvPr>
        </p:nvSpPr>
        <p:spPr/>
        <p:txBody>
          <a:bodyPr>
            <a:normAutofit lnSpcReduction="10000"/>
          </a:bodyPr>
          <a:lstStyle/>
          <a:p>
            <a:r>
              <a:rPr lang="az-Latn-AZ" dirty="0"/>
              <a:t>Like settings, 80x86 notes are the best place to return function results. </a:t>
            </a:r>
            <a:endParaRPr lang="en-US" dirty="0"/>
          </a:p>
          <a:p>
            <a:r>
              <a:rPr lang="az-Latn-AZ" dirty="0"/>
              <a:t>The getc routine in the UCR Standard Library is a good example of a function.</a:t>
            </a:r>
            <a:endParaRPr lang="en-US" dirty="0"/>
          </a:p>
          <a:p>
            <a:pPr marL="0" marR="0" indent="0" algn="just">
              <a:lnSpc>
                <a:spcPct val="150000"/>
              </a:lnSpc>
              <a:spcBef>
                <a:spcPts val="0"/>
              </a:spcBef>
              <a:spcAft>
                <a:spcPts val="0"/>
              </a:spcAft>
              <a:buNone/>
            </a:pPr>
            <a:r>
              <a:rPr lang="az-Latn-AZ" sz="1800" dirty="0">
                <a:effectLst/>
                <a:latin typeface="Times New Roman" panose="02020603050405020304" pitchFamily="18" charset="0"/>
                <a:ea typeface="Calibri" panose="020F0502020204030204" pitchFamily="34" charset="0"/>
                <a:cs typeface="Times New Roman" panose="02020603050405020304" pitchFamily="18" charset="0"/>
              </a:rPr>
              <a:t>Use					First					Last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az-Latn-AZ" sz="1800" dirty="0">
                <a:effectLst/>
                <a:latin typeface="Times New Roman" panose="02020603050405020304" pitchFamily="18" charset="0"/>
                <a:ea typeface="Calibri" panose="020F0502020204030204" pitchFamily="34" charset="0"/>
                <a:cs typeface="Times New Roman" panose="02020603050405020304" pitchFamily="18" charset="0"/>
              </a:rPr>
              <a:t>Bytes:			al, ah, dl, dh, cl, ch, bl, bh</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az-Latn-AZ" sz="1800" dirty="0">
                <a:effectLst/>
                <a:latin typeface="Times New Roman" panose="02020603050405020304" pitchFamily="18" charset="0"/>
                <a:ea typeface="Calibri" panose="020F0502020204030204" pitchFamily="34" charset="0"/>
                <a:cs typeface="Times New Roman" panose="02020603050405020304" pitchFamily="18" charset="0"/>
              </a:rPr>
              <a:t>Words:		ax, dx, cx, si, di, bx</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az-Latn-AZ" sz="1800" dirty="0">
                <a:effectLst/>
                <a:latin typeface="Times New Roman" panose="02020603050405020304" pitchFamily="18" charset="0"/>
                <a:ea typeface="Calibri" panose="020F0502020204030204" pitchFamily="34" charset="0"/>
                <a:cs typeface="Times New Roman" panose="02020603050405020304" pitchFamily="18" charset="0"/>
              </a:rPr>
              <a:t>Double words:		dx:ax	eax,				On pre-80386</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1371600" marR="0" indent="0" algn="just">
              <a:lnSpc>
                <a:spcPct val="150000"/>
              </a:lnSpc>
              <a:spcBef>
                <a:spcPts val="0"/>
              </a:spcBef>
              <a:spcAft>
                <a:spcPts val="0"/>
              </a:spcAft>
              <a:buNone/>
            </a:pPr>
            <a:r>
              <a:rPr lang="az-Latn-AZ" sz="1800" dirty="0">
                <a:effectLst/>
                <a:latin typeface="Times New Roman" panose="02020603050405020304" pitchFamily="18" charset="0"/>
                <a:ea typeface="Calibri" panose="020F0502020204030204" pitchFamily="34" charset="0"/>
                <a:cs typeface="Times New Roman" panose="02020603050405020304" pitchFamily="18" charset="0"/>
              </a:rPr>
              <a:t>edx, ecx, esi, edi, ebx 		     On 80386 and later.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az-Latn-AZ" sz="1800" dirty="0">
                <a:effectLst/>
                <a:latin typeface="Times New Roman" panose="02020603050405020304" pitchFamily="18" charset="0"/>
                <a:ea typeface="Calibri" panose="020F0502020204030204" pitchFamily="34" charset="0"/>
                <a:cs typeface="Times New Roman" panose="02020603050405020304" pitchFamily="18" charset="0"/>
              </a:rPr>
              <a:t>16-bitOffsets:		bx, si, di, dx</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az-Latn-AZ" sz="1800" dirty="0">
                <a:effectLst/>
                <a:latin typeface="Times New Roman" panose="02020603050405020304" pitchFamily="18" charset="0"/>
                <a:ea typeface="Calibri" panose="020F0502020204030204" pitchFamily="34" charset="0"/>
                <a:cs typeface="Times New Roman" panose="02020603050405020304" pitchFamily="18" charset="0"/>
              </a:rPr>
              <a:t>32-bit Offsets:	ebx, esi , edi, eax, ecx, edx</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az-Latn-AZ" sz="1800" dirty="0">
                <a:effectLst/>
                <a:latin typeface="Times New Roman" panose="02020603050405020304" pitchFamily="18" charset="0"/>
                <a:ea typeface="Calibri" panose="020F0502020204030204" pitchFamily="34" charset="0"/>
                <a:cs typeface="Times New Roman" panose="02020603050405020304" pitchFamily="18" charset="0"/>
              </a:rPr>
              <a:t>Segmented Pointers:es:di, es:bx, dx:ax, es:si			Do not use DS.</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3011280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2800" dirty="0"/>
              <a:t>Return function results in a stack</a:t>
            </a:r>
            <a:endParaRPr lang="ru-RU" sz="2800" dirty="0"/>
          </a:p>
        </p:txBody>
      </p:sp>
      <p:sp>
        <p:nvSpPr>
          <p:cNvPr id="3" name="Объект 2"/>
          <p:cNvSpPr>
            <a:spLocks noGrp="1"/>
          </p:cNvSpPr>
          <p:nvPr>
            <p:ph idx="1"/>
          </p:nvPr>
        </p:nvSpPr>
        <p:spPr>
          <a:xfrm>
            <a:off x="225288" y="1166192"/>
            <a:ext cx="9824566" cy="5082208"/>
          </a:xfrm>
        </p:spPr>
        <p:txBody>
          <a:bodyPr/>
          <a:lstStyle/>
          <a:p>
            <a:r>
              <a:rPr lang="az-Latn-AZ" dirty="0"/>
              <a:t>Another good place where we can return function results is the stack. </a:t>
            </a:r>
            <a:endParaRPr lang="en-US" dirty="0"/>
          </a:p>
          <a:p>
            <a:r>
              <a:rPr lang="az-Latn-AZ" dirty="0"/>
              <a:t>The main idea here is to click on a set of fake values to create space for the function result.</a:t>
            </a:r>
            <a:endParaRPr lang="en-US" dirty="0"/>
          </a:p>
          <a:p>
            <a:pPr marL="0" indent="0">
              <a:buNone/>
            </a:pPr>
            <a:endParaRPr lang="ru-RU" dirty="0"/>
          </a:p>
          <a:p>
            <a:endParaRPr lang="ru-RU" dirty="0"/>
          </a:p>
        </p:txBody>
      </p:sp>
    </p:spTree>
    <p:extLst>
      <p:ext uri="{BB962C8B-B14F-4D97-AF65-F5344CB8AC3E}">
        <p14:creationId xmlns:p14="http://schemas.microsoft.com/office/powerpoint/2010/main" val="3908185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310</TotalTime>
  <Words>1597</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vt:lpstr>
      <vt:lpstr>Calibri</vt:lpstr>
      <vt:lpstr>Century Gothic</vt:lpstr>
      <vt:lpstr>Times New Roman</vt:lpstr>
      <vt:lpstr>Wingdings 3</vt:lpstr>
      <vt:lpstr>Ion</vt:lpstr>
      <vt:lpstr>Standard functions in assembly language  and their usage</vt:lpstr>
      <vt:lpstr>Assembler Language</vt:lpstr>
      <vt:lpstr>Functions</vt:lpstr>
      <vt:lpstr>How functions work?</vt:lpstr>
      <vt:lpstr>Assembler functions that work by calling c</vt:lpstr>
      <vt:lpstr>Loss of registry costs</vt:lpstr>
      <vt:lpstr>Recursive functions</vt:lpstr>
      <vt:lpstr>Return the results of the functions to the register</vt:lpstr>
      <vt:lpstr>Return function results in a stack</vt:lpstr>
      <vt:lpstr>PRACTICE</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functions in assembly language  and their usage</dc:title>
  <dc:creator>User</dc:creator>
  <cp:lastModifiedBy>Əhməd Məmmədov</cp:lastModifiedBy>
  <cp:revision>14</cp:revision>
  <dcterms:created xsi:type="dcterms:W3CDTF">2022-05-30T12:34:07Z</dcterms:created>
  <dcterms:modified xsi:type="dcterms:W3CDTF">2022-05-30T20:19:21Z</dcterms:modified>
</cp:coreProperties>
</file>