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Lato"/>
      <p:regular r:id="rId32"/>
      <p:bold r:id="rId33"/>
      <p:italic r:id="rId34"/>
      <p:boldItalic r:id="rId35"/>
    </p:embeddedFont>
    <p:embeddedFont>
      <p:font typeface="Orbitron Black"/>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rbitronBlack-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6316a7b14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6316a7b14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6316a7b148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6316a7b148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6316a7b14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6316a7b14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316a7b14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316a7b14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316a7b148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316a7b148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6316a7b148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6316a7b148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316a7b148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6316a7b14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316a7b14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316a7b14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316a7b14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316a7b148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316a7b14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316a7b14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316a7b14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316a7b14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316a7b14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316a7b14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316a7b14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316a7b14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316a7b14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316a7b14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316a7b148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6316a7b148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316a7b148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316a7b14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6316a7b14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6316a7b14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bloomberg.com/professional/blog/metaverse-may-be-800-billion-market-next-tech-platform/" TargetMode="External"/><Relationship Id="rId4" Type="http://schemas.openxmlformats.org/officeDocument/2006/relationships/hyperlink" Target="https://zebpay.com/blog/top-metaverse-companies"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jumpstartmag.com/what-is-virtual-real-estate/" TargetMode="External"/><Relationship Id="rId4" Type="http://schemas.openxmlformats.org/officeDocument/2006/relationships/hyperlink" Target="https://www.benzinga.com/markets/cryptocurrency/22/02/25441049/how-real-estate-agents-can-benefit-from-the-metaverse" TargetMode="External"/><Relationship Id="rId5" Type="http://schemas.openxmlformats.org/officeDocument/2006/relationships/hyperlink" Target="https://www.jumpstartmag.com/sandbox-is-the-land-of-possibilities-harvey-tsoi-reveals-how/" TargetMode="External"/><Relationship Id="rId6" Type="http://schemas.openxmlformats.org/officeDocument/2006/relationships/hyperlink" Target="https://zebpay.com/blog/top-metaverse-compani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xrtoday.com/virtual-reality/metawork-working-the-9-5-in-the-metaverse/" TargetMode="External"/><Relationship Id="rId4" Type="http://schemas.openxmlformats.org/officeDocument/2006/relationships/hyperlink" Target="https://zebpay.com/blog/top-metaverse-compani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tFAVg2xRvR4" TargetMode="External"/><Relationship Id="rId4" Type="http://schemas.openxmlformats.org/officeDocument/2006/relationships/hyperlink" Target="https://blog.cryptoflies.com/david-guetta-enters-the-metaverse-by-hosting-a-virtual-dj-party-on-roblox/" TargetMode="External"/><Relationship Id="rId5" Type="http://schemas.openxmlformats.org/officeDocument/2006/relationships/hyperlink" Target="https://www.thedrum.com/news/2022/02/25/kia-taps-the-first-dj-the-metaverse-help-us-get-the-flow-state" TargetMode="External"/><Relationship Id="rId6" Type="http://schemas.openxmlformats.org/officeDocument/2006/relationships/hyperlink" Target="https://zebpay.com/blog/top-metaverse-compani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jumpstartmag.com/nfts-and-how-to-mint-them/" TargetMode="External"/><Relationship Id="rId4" Type="http://schemas.openxmlformats.org/officeDocument/2006/relationships/hyperlink" Target="https://www.nbcnews.com/tech/tech-news/welcome-decentraland-nfts-meet-virtual-world-rcna553" TargetMode="External"/><Relationship Id="rId5" Type="http://schemas.openxmlformats.org/officeDocument/2006/relationships/hyperlink" Target="https://www.jumpstartmag.com/top-5-metaverse-tokens/" TargetMode="External"/><Relationship Id="rId6" Type="http://schemas.openxmlformats.org/officeDocument/2006/relationships/hyperlink" Target="https://zebpay.com/blog/top-metaverse-compani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jumpstartmag.com/gamers-turn-to-nft-games-to-earn-cryptocurrency/" TargetMode="External"/><Relationship Id="rId4" Type="http://schemas.openxmlformats.org/officeDocument/2006/relationships/hyperlink" Target="https://www.jumpstartmag.com/saro-mckenna-invites-you-to-take-over-the-metaverse-with-alien-worlds/" TargetMode="External"/><Relationship Id="rId5" Type="http://schemas.openxmlformats.org/officeDocument/2006/relationships/hyperlink" Target="https://asia.nikkei.com/Business/Technology/Sony-and-Microsoft-vie-for-game-developers-as-metaverse-grows" TargetMode="External"/><Relationship Id="rId6" Type="http://schemas.openxmlformats.org/officeDocument/2006/relationships/hyperlink" Target="https://zebpay.com/blog/top-metaverse-compani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jumpstartmag.com/what-are-the-job-opportunities-in-the-metaverse/" TargetMode="External"/><Relationship Id="rId4" Type="http://schemas.openxmlformats.org/officeDocument/2006/relationships/hyperlink" Target="https://zebpay.com/blog/top-metaverse-compani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forbes.com/sites/forbesbusinessdevelopmentcouncil/2021/12/21/why-the-metaverse-is-marketings-next-big-thing/?sh=5b7b5d3f25f0" TargetMode="External"/><Relationship Id="rId4" Type="http://schemas.openxmlformats.org/officeDocument/2006/relationships/hyperlink" Target="https://zebpay.com/blog/top-metaverse-compani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mckinsey.com/about-us/new-at-mckinsey-blog/meet-the-metaverse-creating-real-value-in-a-virtual-world" TargetMode="External"/><Relationship Id="rId4" Type="http://schemas.openxmlformats.org/officeDocument/2006/relationships/hyperlink" Target="https://zebpay.com/blog/top-metaverse-companies" TargetMode="External"/><Relationship Id="rId5" Type="http://schemas.openxmlformats.org/officeDocument/2006/relationships/hyperlink" Target="https://www.jumpstartmag.com/7-ways-to-make-money-in-the-metaverse-in-202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mckinsey.com/about-us/new-at-mckinsey-blog/meet-the-metaverse-creating-real-value-in-a-virtual-world" TargetMode="External"/><Relationship Id="rId4" Type="http://schemas.openxmlformats.org/officeDocument/2006/relationships/hyperlink" Target="https://zebpay.com/blog/top-metaverse-compan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zebpay.com/blog/top-metaverse-compan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zebpay.comm/blog/microsoft-enters-metaverse-with-activision-blizzard/" TargetMode="External"/><Relationship Id="rId4" Type="http://schemas.openxmlformats.org/officeDocument/2006/relationships/hyperlink" Target="https://zebpay.com/blog/top-metaverse-compan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zebpay.com/blog/top-metaverse-compani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zebpay.com/blog/top-metaverse-compani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zebpay.com/blog/top-metaverse-compani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zebpay.com/blog/top-metaverse-compan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zebpay.comm/" TargetMode="External"/><Relationship Id="rId4" Type="http://schemas.openxmlformats.org/officeDocument/2006/relationships/hyperlink" Target="https://zebpay.comm/" TargetMode="External"/><Relationship Id="rId5" Type="http://schemas.openxmlformats.org/officeDocument/2006/relationships/hyperlink" Target="https://zebpay.com/blog/top-metaverse-compani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48600" y="1123650"/>
            <a:ext cx="8213400" cy="522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00">
                <a:solidFill>
                  <a:srgbClr val="D026E1"/>
                </a:solidFill>
                <a:latin typeface="Orbitron Black"/>
                <a:ea typeface="Orbitron Black"/>
                <a:cs typeface="Orbitron Black"/>
                <a:sym typeface="Orbitron Black"/>
              </a:rPr>
              <a:t>What is MetaVerse</a:t>
            </a:r>
            <a:endParaRPr/>
          </a:p>
        </p:txBody>
      </p:sp>
      <p:sp>
        <p:nvSpPr>
          <p:cNvPr id="129" name="Google Shape;129;p13"/>
          <p:cNvSpPr txBox="1"/>
          <p:nvPr>
            <p:ph idx="1" type="subTitle"/>
          </p:nvPr>
        </p:nvSpPr>
        <p:spPr>
          <a:xfrm>
            <a:off x="448600" y="2363550"/>
            <a:ext cx="3002700" cy="1651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2000">
                <a:solidFill>
                  <a:srgbClr val="D026E1"/>
                </a:solidFill>
              </a:rPr>
              <a:t>Ahmed Abbas</a:t>
            </a:r>
            <a:endParaRPr b="1" sz="2000">
              <a:solidFill>
                <a:srgbClr val="D026E1"/>
              </a:solidFill>
            </a:endParaRPr>
          </a:p>
          <a:p>
            <a:pPr indent="0" lvl="0" marL="0" rtl="0" algn="ctr">
              <a:spcBef>
                <a:spcPts val="0"/>
              </a:spcBef>
              <a:spcAft>
                <a:spcPts val="0"/>
              </a:spcAft>
              <a:buNone/>
            </a:pPr>
            <a:r>
              <a:t/>
            </a:r>
            <a:endParaRPr b="1" sz="2000">
              <a:solidFill>
                <a:srgbClr val="9900FF"/>
              </a:solidFill>
            </a:endParaRPr>
          </a:p>
          <a:p>
            <a:pPr indent="0" lvl="0" marL="0" rtl="0" algn="ctr">
              <a:spcBef>
                <a:spcPts val="0"/>
              </a:spcBef>
              <a:spcAft>
                <a:spcPts val="0"/>
              </a:spcAft>
              <a:buNone/>
            </a:pPr>
            <a:r>
              <a:t/>
            </a:r>
            <a:endParaRPr b="1" sz="2000">
              <a:solidFill>
                <a:srgbClr val="9900FF"/>
              </a:solidFill>
            </a:endParaRPr>
          </a:p>
          <a:p>
            <a:pPr indent="0" lvl="0" marL="0" rtl="0" algn="l">
              <a:spcBef>
                <a:spcPts val="0"/>
              </a:spcBef>
              <a:spcAft>
                <a:spcPts val="0"/>
              </a:spcAft>
              <a:buNone/>
            </a:pPr>
            <a:r>
              <a:rPr b="1" lang="en" sz="2000">
                <a:solidFill>
                  <a:srgbClr val="9900FF"/>
                </a:solidFill>
              </a:rPr>
              <a:t>Assignment#1</a:t>
            </a:r>
            <a:endParaRPr b="1" sz="2000">
              <a:solidFill>
                <a:srgbClr val="9900FF"/>
              </a:solidFill>
            </a:endParaRPr>
          </a:p>
          <a:p>
            <a:pPr indent="0" lvl="0" marL="0" rtl="0" algn="l">
              <a:spcBef>
                <a:spcPts val="0"/>
              </a:spcBef>
              <a:spcAft>
                <a:spcPts val="0"/>
              </a:spcAft>
              <a:buNone/>
            </a:pPr>
            <a:r>
              <a:rPr b="1" lang="en" sz="2000">
                <a:solidFill>
                  <a:srgbClr val="9900FF"/>
                </a:solidFill>
              </a:rPr>
              <a:t>PIAIC-57203</a:t>
            </a:r>
            <a:endParaRPr b="1" sz="2000">
              <a:solidFill>
                <a:srgbClr val="9900FF"/>
              </a:solidFill>
            </a:endParaRPr>
          </a:p>
          <a:p>
            <a:pPr indent="0" lvl="0" marL="0" rtl="0" algn="l">
              <a:spcBef>
                <a:spcPts val="0"/>
              </a:spcBef>
              <a:spcAft>
                <a:spcPts val="0"/>
              </a:spcAft>
              <a:buNone/>
            </a:pPr>
            <a:r>
              <a:rPr b="1" lang="en" sz="1500">
                <a:solidFill>
                  <a:srgbClr val="9900FF"/>
                </a:solidFill>
                <a:highlight>
                  <a:srgbClr val="FFFFFF"/>
                </a:highlight>
                <a:latin typeface="Arial"/>
                <a:ea typeface="Arial"/>
                <a:cs typeface="Arial"/>
                <a:sym typeface="Arial"/>
              </a:rPr>
              <a:t>Section F,Islamabad</a:t>
            </a:r>
            <a:endParaRPr b="1" sz="2400">
              <a:solidFill>
                <a:srgbClr val="99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496875"/>
            <a:ext cx="7505700" cy="55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33"/>
              <a:t>Ways to Make Money in the Metaverse </a:t>
            </a:r>
            <a:endParaRPr sz="1733">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3800"/>
          </a:p>
          <a:p>
            <a:pPr indent="0" lvl="0" marL="0" rtl="0" algn="l">
              <a:spcBef>
                <a:spcPts val="0"/>
              </a:spcBef>
              <a:spcAft>
                <a:spcPts val="0"/>
              </a:spcAft>
              <a:buNone/>
            </a:pPr>
            <a:r>
              <a:t/>
            </a:r>
            <a:endParaRPr/>
          </a:p>
        </p:txBody>
      </p:sp>
      <p:sp>
        <p:nvSpPr>
          <p:cNvPr id="191" name="Google Shape;191;p22"/>
          <p:cNvSpPr txBox="1"/>
          <p:nvPr>
            <p:ph idx="1" type="body"/>
          </p:nvPr>
        </p:nvSpPr>
        <p:spPr>
          <a:xfrm>
            <a:off x="819150" y="1128075"/>
            <a:ext cx="7505700" cy="319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50">
                <a:solidFill>
                  <a:srgbClr val="202124"/>
                </a:solidFill>
                <a:highlight>
                  <a:srgbClr val="FFFFFF"/>
                </a:highlight>
                <a:latin typeface="Arial"/>
                <a:ea typeface="Arial"/>
                <a:cs typeface="Arial"/>
                <a:sym typeface="Arial"/>
              </a:rPr>
              <a:t>That the metaverse is taking the world by storm is no news. As per a Bloomberg </a:t>
            </a:r>
            <a:r>
              <a:rPr lang="en" sz="155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report</a:t>
            </a:r>
            <a:r>
              <a:rPr lang="en" sz="1550">
                <a:solidFill>
                  <a:srgbClr val="202124"/>
                </a:solidFill>
                <a:highlight>
                  <a:srgbClr val="FFFFFF"/>
                </a:highlight>
                <a:latin typeface="Arial"/>
                <a:ea typeface="Arial"/>
                <a:cs typeface="Arial"/>
                <a:sym typeface="Arial"/>
              </a:rPr>
              <a:t>, the global metaverse market could be worth US$800 billion by 2024. With more and more companies and individuals flocking to this new, virtual space, there’s a growing demand for services within the metaverse. However, little is known in terms of how you, the average person, can rake in the virtual dough.</a:t>
            </a:r>
            <a:endParaRPr sz="1550">
              <a:solidFill>
                <a:srgbClr val="202124"/>
              </a:solidFill>
              <a:highlight>
                <a:srgbClr val="FFFFFF"/>
              </a:highlight>
              <a:latin typeface="Arial"/>
              <a:ea typeface="Arial"/>
              <a:cs typeface="Arial"/>
              <a:sym typeface="Arial"/>
            </a:endParaRPr>
          </a:p>
        </p:txBody>
      </p:sp>
      <p:sp>
        <p:nvSpPr>
          <p:cNvPr id="192" name="Google Shape;192;p22"/>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pic>
        <p:nvPicPr>
          <p:cNvPr id="193" name="Google Shape;193;p22"/>
          <p:cNvPicPr preferRelativeResize="0"/>
          <p:nvPr/>
        </p:nvPicPr>
        <p:blipFill>
          <a:blip r:embed="rId5">
            <a:alphaModFix/>
          </a:blip>
          <a:stretch>
            <a:fillRect/>
          </a:stretch>
        </p:blipFill>
        <p:spPr>
          <a:xfrm>
            <a:off x="2256150" y="2712750"/>
            <a:ext cx="4794324" cy="161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496875"/>
            <a:ext cx="7505700" cy="55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33"/>
              <a:t>Ways to Make Money in the Metaverse </a:t>
            </a:r>
            <a:endParaRPr sz="1733">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3800"/>
          </a:p>
          <a:p>
            <a:pPr indent="0" lvl="0" marL="0" rtl="0" algn="l">
              <a:spcBef>
                <a:spcPts val="0"/>
              </a:spcBef>
              <a:spcAft>
                <a:spcPts val="0"/>
              </a:spcAft>
              <a:buNone/>
            </a:pPr>
            <a:r>
              <a:t/>
            </a:r>
            <a:endParaRPr/>
          </a:p>
        </p:txBody>
      </p:sp>
      <p:sp>
        <p:nvSpPr>
          <p:cNvPr id="199" name="Google Shape;199;p23"/>
          <p:cNvSpPr txBox="1"/>
          <p:nvPr>
            <p:ph idx="1" type="body"/>
          </p:nvPr>
        </p:nvSpPr>
        <p:spPr>
          <a:xfrm>
            <a:off x="819150" y="1128075"/>
            <a:ext cx="7505700" cy="3196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550">
                <a:solidFill>
                  <a:srgbClr val="202124"/>
                </a:solidFill>
                <a:highlight>
                  <a:srgbClr val="FFFFFF"/>
                </a:highlight>
                <a:latin typeface="Arial"/>
                <a:ea typeface="Arial"/>
                <a:cs typeface="Arial"/>
                <a:sym typeface="Arial"/>
              </a:rPr>
              <a:t>1. Become a real estate agent </a:t>
            </a:r>
            <a:endParaRPr b="1" sz="1550">
              <a:solidFill>
                <a:srgbClr val="202124"/>
              </a:solidFill>
              <a:highlight>
                <a:srgbClr val="FFFFFF"/>
              </a:highlight>
              <a:latin typeface="Arial"/>
              <a:ea typeface="Arial"/>
              <a:cs typeface="Arial"/>
              <a:sym typeface="Arial"/>
            </a:endParaRPr>
          </a:p>
          <a:p>
            <a:pPr indent="0" lvl="0" marL="0" rtl="0" algn="l">
              <a:spcBef>
                <a:spcPts val="1500"/>
              </a:spcBef>
              <a:spcAft>
                <a:spcPts val="0"/>
              </a:spcAft>
              <a:buNone/>
            </a:pPr>
            <a:r>
              <a:rPr lang="en" sz="1550">
                <a:solidFill>
                  <a:srgbClr val="202124"/>
                </a:solidFill>
                <a:highlight>
                  <a:srgbClr val="FFFFFF"/>
                </a:highlight>
                <a:latin typeface="Arial"/>
                <a:ea typeface="Arial"/>
                <a:cs typeface="Arial"/>
                <a:sym typeface="Arial"/>
              </a:rPr>
              <a:t>Last year, real estate sales in the metaverse </a:t>
            </a:r>
            <a:r>
              <a:rPr lang="en" sz="155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amounted to over US$500 million</a:t>
            </a:r>
            <a:r>
              <a:rPr lang="en" sz="1550">
                <a:solidFill>
                  <a:srgbClr val="202124"/>
                </a:solidFill>
                <a:highlight>
                  <a:srgbClr val="FFFFFF"/>
                </a:highlight>
                <a:latin typeface="Arial"/>
                <a:ea typeface="Arial"/>
                <a:cs typeface="Arial"/>
                <a:sym typeface="Arial"/>
              </a:rPr>
              <a:t>. With the increasing popularity of the metaverse, there’s going to be a boom in virtual real estate. And just like in the physical world, buying and selling property in the metaverse will require the </a:t>
            </a:r>
            <a:r>
              <a:rPr lang="en" sz="1550">
                <a:solidFill>
                  <a:srgbClr val="202124"/>
                </a:solidFill>
                <a:highlight>
                  <a:srgbClr val="FFFFFF"/>
                </a:highlight>
                <a:uFill>
                  <a:noFill/>
                </a:uFill>
                <a:latin typeface="Arial"/>
                <a:ea typeface="Arial"/>
                <a:cs typeface="Arial"/>
                <a:sym typeface="Arial"/>
                <a:hlinkClick r:id="rId4">
                  <a:extLst>
                    <a:ext uri="{A12FA001-AC4F-418D-AE19-62706E023703}">
                      <ahyp:hlinkClr val="tx"/>
                    </a:ext>
                  </a:extLst>
                </a:hlinkClick>
              </a:rPr>
              <a:t>help of experienced agents</a:t>
            </a:r>
            <a:r>
              <a:rPr lang="en" sz="1550">
                <a:solidFill>
                  <a:srgbClr val="202124"/>
                </a:solidFill>
                <a:highlight>
                  <a:srgbClr val="FFFFFF"/>
                </a:highlight>
                <a:latin typeface="Arial"/>
                <a:ea typeface="Arial"/>
                <a:cs typeface="Arial"/>
                <a:sym typeface="Arial"/>
              </a:rPr>
              <a:t>. If you have experience as a real estate agent in the physical world, you could easily transfer your skills to the metaverse. Not only can you buy and sell property, you can also rent it out or design one. For instance, in </a:t>
            </a:r>
            <a:r>
              <a:rPr lang="en" sz="1550">
                <a:solidFill>
                  <a:srgbClr val="202124"/>
                </a:solidFill>
                <a:highlight>
                  <a:srgbClr val="FFFFFF"/>
                </a:highlight>
                <a:uFill>
                  <a:noFill/>
                </a:uFill>
                <a:latin typeface="Arial"/>
                <a:ea typeface="Arial"/>
                <a:cs typeface="Arial"/>
                <a:sym typeface="Arial"/>
                <a:hlinkClick r:id="rId5">
                  <a:extLst>
                    <a:ext uri="{A12FA001-AC4F-418D-AE19-62706E023703}">
                      <ahyp:hlinkClr val="tx"/>
                    </a:ext>
                  </a:extLst>
                </a:hlinkClick>
              </a:rPr>
              <a:t>The Sandbox</a:t>
            </a:r>
            <a:r>
              <a:rPr lang="en" sz="1550">
                <a:solidFill>
                  <a:srgbClr val="202124"/>
                </a:solidFill>
                <a:highlight>
                  <a:srgbClr val="FFFFFF"/>
                </a:highlight>
                <a:latin typeface="Arial"/>
                <a:ea typeface="Arial"/>
                <a:cs typeface="Arial"/>
                <a:sym typeface="Arial"/>
              </a:rPr>
              <a:t> metaverse, users and companies can buy LAND to create digital experiences. You can rent them land for the same and earn rental income!</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550">
              <a:solidFill>
                <a:srgbClr val="202124"/>
              </a:solidFill>
              <a:highlight>
                <a:srgbClr val="FFFFFF"/>
              </a:highlight>
              <a:latin typeface="Arial"/>
              <a:ea typeface="Arial"/>
              <a:cs typeface="Arial"/>
              <a:sym typeface="Arial"/>
            </a:endParaRPr>
          </a:p>
        </p:txBody>
      </p:sp>
      <p:sp>
        <p:nvSpPr>
          <p:cNvPr id="200" name="Google Shape;200;p23"/>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6"/>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496875"/>
            <a:ext cx="7505700" cy="55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33"/>
              <a:t>Ways to Make Money in the Metaverse </a:t>
            </a:r>
            <a:endParaRPr sz="1733">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3800"/>
          </a:p>
          <a:p>
            <a:pPr indent="0" lvl="0" marL="0" rtl="0" algn="l">
              <a:spcBef>
                <a:spcPts val="0"/>
              </a:spcBef>
              <a:spcAft>
                <a:spcPts val="0"/>
              </a:spcAft>
              <a:buNone/>
            </a:pPr>
            <a:r>
              <a:t/>
            </a:r>
            <a:endParaRPr/>
          </a:p>
        </p:txBody>
      </p:sp>
      <p:sp>
        <p:nvSpPr>
          <p:cNvPr id="206" name="Google Shape;206;p24"/>
          <p:cNvSpPr txBox="1"/>
          <p:nvPr>
            <p:ph idx="1" type="body"/>
          </p:nvPr>
        </p:nvSpPr>
        <p:spPr>
          <a:xfrm>
            <a:off x="819150" y="1128075"/>
            <a:ext cx="7505700" cy="3196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650">
                <a:solidFill>
                  <a:srgbClr val="202124"/>
                </a:solidFill>
                <a:highlight>
                  <a:srgbClr val="FFFFFF"/>
                </a:highlight>
                <a:latin typeface="Arial"/>
                <a:ea typeface="Arial"/>
                <a:cs typeface="Arial"/>
                <a:sym typeface="Arial"/>
              </a:rPr>
              <a:t>2. Be a tour guide </a:t>
            </a:r>
            <a:endParaRPr b="1" sz="1650">
              <a:solidFill>
                <a:srgbClr val="202124"/>
              </a:solidFill>
              <a:highlight>
                <a:srgbClr val="FFFFFF"/>
              </a:highlight>
              <a:latin typeface="Arial"/>
              <a:ea typeface="Arial"/>
              <a:cs typeface="Arial"/>
              <a:sym typeface="Arial"/>
            </a:endParaRPr>
          </a:p>
          <a:p>
            <a:pPr indent="0" lvl="0" marL="0" rtl="0" algn="l">
              <a:spcBef>
                <a:spcPts val="1500"/>
              </a:spcBef>
              <a:spcAft>
                <a:spcPts val="0"/>
              </a:spcAft>
              <a:buNone/>
            </a:pPr>
            <a:r>
              <a:rPr lang="en" sz="1550">
                <a:solidFill>
                  <a:srgbClr val="202124"/>
                </a:solidFill>
                <a:highlight>
                  <a:srgbClr val="FFFFFF"/>
                </a:highlight>
                <a:latin typeface="Arial"/>
                <a:ea typeface="Arial"/>
                <a:cs typeface="Arial"/>
                <a:sym typeface="Arial"/>
              </a:rPr>
              <a:t>With so much to explore in the metaverse, tourists are going to need guides who can show them around. If you’re familiar with a particular metaverse or have built up a good reputation as an explorer, you could easily </a:t>
            </a:r>
            <a:r>
              <a:rPr lang="en" sz="155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become a tour guide</a:t>
            </a:r>
            <a:r>
              <a:rPr lang="en" sz="1550">
                <a:solidFill>
                  <a:srgbClr val="202124"/>
                </a:solidFill>
                <a:highlight>
                  <a:srgbClr val="FFFFFF"/>
                </a:highlight>
                <a:latin typeface="Arial"/>
                <a:ea typeface="Arial"/>
                <a:cs typeface="Arial"/>
                <a:sym typeface="Arial"/>
              </a:rPr>
              <a:t> and lead tours for newbies or those looking to visit popular attractions. You could also create your own tours and charge people for access. For instance, in The Sandbox, soon, you will be able to give people tours across the different eras of Hong Kong. </a:t>
            </a:r>
            <a:endParaRPr sz="15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50">
              <a:solidFill>
                <a:srgbClr val="202124"/>
              </a:solidFill>
              <a:highlight>
                <a:srgbClr val="FFFFFF"/>
              </a:highlight>
              <a:latin typeface="Arial"/>
              <a:ea typeface="Arial"/>
              <a:cs typeface="Arial"/>
              <a:sym typeface="Arial"/>
            </a:endParaRPr>
          </a:p>
        </p:txBody>
      </p:sp>
      <p:sp>
        <p:nvSpPr>
          <p:cNvPr id="207" name="Google Shape;207;p24"/>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496875"/>
            <a:ext cx="7505700" cy="55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33"/>
              <a:t>Ways to Make Money in the Metaverse </a:t>
            </a:r>
            <a:endParaRPr sz="1733">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3800"/>
          </a:p>
          <a:p>
            <a:pPr indent="0" lvl="0" marL="0" rtl="0" algn="l">
              <a:spcBef>
                <a:spcPts val="0"/>
              </a:spcBef>
              <a:spcAft>
                <a:spcPts val="0"/>
              </a:spcAft>
              <a:buNone/>
            </a:pPr>
            <a:r>
              <a:t/>
            </a:r>
            <a:endParaRPr/>
          </a:p>
        </p:txBody>
      </p:sp>
      <p:sp>
        <p:nvSpPr>
          <p:cNvPr id="213" name="Google Shape;213;p25"/>
          <p:cNvSpPr txBox="1"/>
          <p:nvPr>
            <p:ph idx="1" type="body"/>
          </p:nvPr>
        </p:nvSpPr>
        <p:spPr>
          <a:xfrm>
            <a:off x="819150" y="1128075"/>
            <a:ext cx="7505700" cy="3196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550">
                <a:solidFill>
                  <a:srgbClr val="202124"/>
                </a:solidFill>
                <a:highlight>
                  <a:srgbClr val="FFFFFF"/>
                </a:highlight>
                <a:latin typeface="Arial"/>
                <a:ea typeface="Arial"/>
                <a:cs typeface="Arial"/>
                <a:sym typeface="Arial"/>
              </a:rPr>
              <a:t>3. Work as a DJ</a:t>
            </a:r>
            <a:endParaRPr b="1" sz="1550">
              <a:solidFill>
                <a:srgbClr val="202124"/>
              </a:solidFill>
              <a:highlight>
                <a:srgbClr val="FFFFFF"/>
              </a:highlight>
              <a:latin typeface="Arial"/>
              <a:ea typeface="Arial"/>
              <a:cs typeface="Arial"/>
              <a:sym typeface="Arial"/>
            </a:endParaRPr>
          </a:p>
          <a:p>
            <a:pPr indent="0" lvl="0" marL="0" rtl="0" algn="l">
              <a:spcBef>
                <a:spcPts val="1500"/>
              </a:spcBef>
              <a:spcAft>
                <a:spcPts val="0"/>
              </a:spcAft>
              <a:buNone/>
            </a:pPr>
            <a:r>
              <a:rPr lang="en" sz="1550">
                <a:solidFill>
                  <a:srgbClr val="202124"/>
                </a:solidFill>
                <a:highlight>
                  <a:srgbClr val="FFFFFF"/>
                </a:highlight>
                <a:latin typeface="Arial"/>
                <a:ea typeface="Arial"/>
                <a:cs typeface="Arial"/>
                <a:sym typeface="Arial"/>
              </a:rPr>
              <a:t>From </a:t>
            </a:r>
            <a:r>
              <a:rPr lang="en" sz="155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Paris Hilton</a:t>
            </a:r>
            <a:r>
              <a:rPr lang="en" sz="1550">
                <a:solidFill>
                  <a:srgbClr val="202124"/>
                </a:solidFill>
                <a:highlight>
                  <a:srgbClr val="FFFFFF"/>
                </a:highlight>
                <a:latin typeface="Arial"/>
                <a:ea typeface="Arial"/>
                <a:cs typeface="Arial"/>
                <a:sym typeface="Arial"/>
              </a:rPr>
              <a:t> to </a:t>
            </a:r>
            <a:r>
              <a:rPr lang="en" sz="1550">
                <a:solidFill>
                  <a:srgbClr val="202124"/>
                </a:solidFill>
                <a:highlight>
                  <a:srgbClr val="FFFFFF"/>
                </a:highlight>
                <a:uFill>
                  <a:noFill/>
                </a:uFill>
                <a:latin typeface="Arial"/>
                <a:ea typeface="Arial"/>
                <a:cs typeface="Arial"/>
                <a:sym typeface="Arial"/>
                <a:hlinkClick r:id="rId4">
                  <a:extLst>
                    <a:ext uri="{A12FA001-AC4F-418D-AE19-62706E023703}">
                      <ahyp:hlinkClr val="tx"/>
                    </a:ext>
                  </a:extLst>
                </a:hlinkClick>
              </a:rPr>
              <a:t>David Guetta</a:t>
            </a:r>
            <a:r>
              <a:rPr lang="en" sz="1550">
                <a:solidFill>
                  <a:srgbClr val="202124"/>
                </a:solidFill>
                <a:highlight>
                  <a:srgbClr val="FFFFFF"/>
                </a:highlight>
                <a:latin typeface="Arial"/>
                <a:ea typeface="Arial"/>
                <a:cs typeface="Arial"/>
                <a:sym typeface="Arial"/>
              </a:rPr>
              <a:t> to </a:t>
            </a:r>
            <a:r>
              <a:rPr lang="en" sz="1550">
                <a:solidFill>
                  <a:srgbClr val="202124"/>
                </a:solidFill>
                <a:highlight>
                  <a:srgbClr val="FFFFFF"/>
                </a:highlight>
                <a:uFill>
                  <a:noFill/>
                </a:uFill>
                <a:latin typeface="Arial"/>
                <a:ea typeface="Arial"/>
                <a:cs typeface="Arial"/>
                <a:sym typeface="Arial"/>
                <a:hlinkClick r:id="rId5">
                  <a:extLst>
                    <a:ext uri="{A12FA001-AC4F-418D-AE19-62706E023703}">
                      <ahyp:hlinkClr val="tx"/>
                    </a:ext>
                  </a:extLst>
                </a:hlinkClick>
              </a:rPr>
              <a:t>Wave</a:t>
            </a:r>
            <a:r>
              <a:rPr lang="en" sz="1550">
                <a:solidFill>
                  <a:srgbClr val="202124"/>
                </a:solidFill>
                <a:highlight>
                  <a:srgbClr val="FFFFFF"/>
                </a:highlight>
                <a:latin typeface="Arial"/>
                <a:ea typeface="Arial"/>
                <a:cs typeface="Arial"/>
                <a:sym typeface="Arial"/>
              </a:rPr>
              <a:t>, the first ever DJ to only exist in the metaverse—music aficionados have been making the most of the opportunities in mixed reality. With the rise of metaverse clubs and parties, there’s going to be a need for more DJs who can provide the perfect soundtrack for these events. If you have the skills to entertain a virtual crowd, you could start working as a DJ in the metaverse. You can play at clubs, parties or even stream your sets online. </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6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50">
              <a:solidFill>
                <a:srgbClr val="202124"/>
              </a:solidFill>
              <a:highlight>
                <a:srgbClr val="FFFFFF"/>
              </a:highlight>
              <a:latin typeface="Arial"/>
              <a:ea typeface="Arial"/>
              <a:cs typeface="Arial"/>
              <a:sym typeface="Arial"/>
            </a:endParaRPr>
          </a:p>
        </p:txBody>
      </p:sp>
      <p:sp>
        <p:nvSpPr>
          <p:cNvPr id="214" name="Google Shape;214;p25"/>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6"/>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19150" y="496875"/>
            <a:ext cx="7505700" cy="55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33"/>
              <a:t>Ways to Make Money in the Metaverse </a:t>
            </a:r>
            <a:endParaRPr sz="1733">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3800"/>
          </a:p>
          <a:p>
            <a:pPr indent="0" lvl="0" marL="0" rtl="0" algn="l">
              <a:spcBef>
                <a:spcPts val="0"/>
              </a:spcBef>
              <a:spcAft>
                <a:spcPts val="0"/>
              </a:spcAft>
              <a:buNone/>
            </a:pPr>
            <a:r>
              <a:t/>
            </a:r>
            <a:endParaRPr/>
          </a:p>
        </p:txBody>
      </p:sp>
      <p:sp>
        <p:nvSpPr>
          <p:cNvPr id="220" name="Google Shape;220;p26"/>
          <p:cNvSpPr txBox="1"/>
          <p:nvPr>
            <p:ph idx="1" type="body"/>
          </p:nvPr>
        </p:nvSpPr>
        <p:spPr>
          <a:xfrm>
            <a:off x="819150" y="1128075"/>
            <a:ext cx="7505700" cy="3196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550">
                <a:solidFill>
                  <a:srgbClr val="202124"/>
                </a:solidFill>
                <a:highlight>
                  <a:srgbClr val="FFFFFF"/>
                </a:highlight>
                <a:latin typeface="Arial"/>
                <a:ea typeface="Arial"/>
                <a:cs typeface="Arial"/>
                <a:sym typeface="Arial"/>
              </a:rPr>
              <a:t>4. Create and sell non-fungible tokens (NFTs)</a:t>
            </a:r>
            <a:endParaRPr b="1" sz="1550">
              <a:solidFill>
                <a:srgbClr val="202124"/>
              </a:solidFill>
              <a:highlight>
                <a:srgbClr val="FFFFFF"/>
              </a:highlight>
              <a:latin typeface="Arial"/>
              <a:ea typeface="Arial"/>
              <a:cs typeface="Arial"/>
              <a:sym typeface="Arial"/>
            </a:endParaRPr>
          </a:p>
          <a:p>
            <a:pPr indent="0" lvl="0" marL="0" rtl="0" algn="l">
              <a:spcBef>
                <a:spcPts val="1500"/>
              </a:spcBef>
              <a:spcAft>
                <a:spcPts val="0"/>
              </a:spcAft>
              <a:buNone/>
            </a:pPr>
            <a:r>
              <a:rPr lang="en" sz="1550">
                <a:solidFill>
                  <a:srgbClr val="202124"/>
                </a:solidFill>
                <a:highlight>
                  <a:srgbClr val="FFFFFF"/>
                </a:highlight>
                <a:latin typeface="Arial"/>
                <a:ea typeface="Arial"/>
                <a:cs typeface="Arial"/>
                <a:sym typeface="Arial"/>
              </a:rPr>
              <a:t>NFTs are </a:t>
            </a:r>
            <a:r>
              <a:rPr lang="en" sz="155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digital assets</a:t>
            </a:r>
            <a:r>
              <a:rPr lang="en" sz="1550">
                <a:solidFill>
                  <a:srgbClr val="202124"/>
                </a:solidFill>
                <a:highlight>
                  <a:srgbClr val="FFFFFF"/>
                </a:highlight>
                <a:latin typeface="Arial"/>
                <a:ea typeface="Arial"/>
                <a:cs typeface="Arial"/>
                <a:sym typeface="Arial"/>
              </a:rPr>
              <a:t> that are unique and not interchangeable. In the metaverse, NFTs can be used to represent just about anything, from virtual land to art. If you’re creative and have an eye for design, you could create NFTs and sell them for a profit. For instance, in </a:t>
            </a:r>
            <a:r>
              <a:rPr lang="en" sz="1550">
                <a:solidFill>
                  <a:srgbClr val="202124"/>
                </a:solidFill>
                <a:highlight>
                  <a:srgbClr val="FFFFFF"/>
                </a:highlight>
                <a:uFill>
                  <a:noFill/>
                </a:uFill>
                <a:latin typeface="Arial"/>
                <a:ea typeface="Arial"/>
                <a:cs typeface="Arial"/>
                <a:sym typeface="Arial"/>
                <a:hlinkClick r:id="rId4">
                  <a:extLst>
                    <a:ext uri="{A12FA001-AC4F-418D-AE19-62706E023703}">
                      <ahyp:hlinkClr val="tx"/>
                    </a:ext>
                  </a:extLst>
                </a:hlinkClick>
              </a:rPr>
              <a:t>Decentraland</a:t>
            </a:r>
            <a:r>
              <a:rPr lang="en" sz="1550">
                <a:solidFill>
                  <a:srgbClr val="202124"/>
                </a:solidFill>
                <a:highlight>
                  <a:srgbClr val="FFFFFF"/>
                </a:highlight>
                <a:latin typeface="Arial"/>
                <a:ea typeface="Arial"/>
                <a:cs typeface="Arial"/>
                <a:sym typeface="Arial"/>
              </a:rPr>
              <a:t>, you can create and sell NFTs using its native </a:t>
            </a:r>
            <a:r>
              <a:rPr lang="en" sz="1550">
                <a:solidFill>
                  <a:srgbClr val="202124"/>
                </a:solidFill>
                <a:highlight>
                  <a:srgbClr val="FFFFFF"/>
                </a:highlight>
                <a:uFill>
                  <a:noFill/>
                </a:uFill>
                <a:latin typeface="Arial"/>
                <a:ea typeface="Arial"/>
                <a:cs typeface="Arial"/>
                <a:sym typeface="Arial"/>
                <a:hlinkClick r:id="rId5">
                  <a:extLst>
                    <a:ext uri="{A12FA001-AC4F-418D-AE19-62706E023703}">
                      <ahyp:hlinkClr val="tx"/>
                    </a:ext>
                  </a:extLst>
                </a:hlinkClick>
              </a:rPr>
              <a:t>MANA</a:t>
            </a:r>
            <a:r>
              <a:rPr lang="en" sz="1550">
                <a:solidFill>
                  <a:srgbClr val="202124"/>
                </a:solidFill>
                <a:highlight>
                  <a:srgbClr val="FFFFFF"/>
                </a:highlight>
                <a:latin typeface="Arial"/>
                <a:ea typeface="Arial"/>
                <a:cs typeface="Arial"/>
                <a:sym typeface="Arial"/>
              </a:rPr>
              <a:t> cryptocurrency. Plus, owning an NFT in this metaverse also gives you the power to decide the direction in which Decentraland proceeds.</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6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50">
              <a:solidFill>
                <a:srgbClr val="202124"/>
              </a:solidFill>
              <a:highlight>
                <a:srgbClr val="FFFFFF"/>
              </a:highlight>
              <a:latin typeface="Arial"/>
              <a:ea typeface="Arial"/>
              <a:cs typeface="Arial"/>
              <a:sym typeface="Arial"/>
            </a:endParaRPr>
          </a:p>
        </p:txBody>
      </p:sp>
      <p:sp>
        <p:nvSpPr>
          <p:cNvPr id="221" name="Google Shape;221;p26"/>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6"/>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19150" y="496875"/>
            <a:ext cx="7505700" cy="55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33"/>
              <a:t>Ways to Make Money in the Metaverse </a:t>
            </a:r>
            <a:endParaRPr sz="1733">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3800"/>
          </a:p>
          <a:p>
            <a:pPr indent="0" lvl="0" marL="0" rtl="0" algn="l">
              <a:spcBef>
                <a:spcPts val="0"/>
              </a:spcBef>
              <a:spcAft>
                <a:spcPts val="0"/>
              </a:spcAft>
              <a:buNone/>
            </a:pPr>
            <a:r>
              <a:t/>
            </a:r>
            <a:endParaRPr/>
          </a:p>
        </p:txBody>
      </p:sp>
      <p:sp>
        <p:nvSpPr>
          <p:cNvPr id="227" name="Google Shape;227;p27"/>
          <p:cNvSpPr txBox="1"/>
          <p:nvPr>
            <p:ph idx="1" type="body"/>
          </p:nvPr>
        </p:nvSpPr>
        <p:spPr>
          <a:xfrm>
            <a:off x="819150" y="1128075"/>
            <a:ext cx="7505700" cy="3196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550">
                <a:solidFill>
                  <a:srgbClr val="202124"/>
                </a:solidFill>
                <a:highlight>
                  <a:srgbClr val="FFFFFF"/>
                </a:highlight>
                <a:latin typeface="Arial"/>
                <a:ea typeface="Arial"/>
                <a:cs typeface="Arial"/>
                <a:sym typeface="Arial"/>
              </a:rPr>
              <a:t>5. Participate in play-to-earn games…and even build them!</a:t>
            </a:r>
            <a:endParaRPr b="1" sz="1550">
              <a:solidFill>
                <a:srgbClr val="202124"/>
              </a:solidFill>
              <a:highlight>
                <a:srgbClr val="FFFFFF"/>
              </a:highlight>
              <a:latin typeface="Arial"/>
              <a:ea typeface="Arial"/>
              <a:cs typeface="Arial"/>
              <a:sym typeface="Arial"/>
            </a:endParaRPr>
          </a:p>
          <a:p>
            <a:pPr indent="0" lvl="0" marL="0" rtl="0" algn="l">
              <a:spcBef>
                <a:spcPts val="1500"/>
              </a:spcBef>
              <a:spcAft>
                <a:spcPts val="0"/>
              </a:spcAft>
              <a:buNone/>
            </a:pPr>
            <a:r>
              <a:rPr lang="en" sz="1550">
                <a:solidFill>
                  <a:srgbClr val="202124"/>
                </a:solidFill>
                <a:highlight>
                  <a:srgbClr val="FFFFFF"/>
                </a:highlight>
                <a:latin typeface="Arial"/>
                <a:ea typeface="Arial"/>
                <a:cs typeface="Arial"/>
                <a:sym typeface="Arial"/>
              </a:rPr>
              <a:t>With the increasing popularity of </a:t>
            </a:r>
            <a:r>
              <a:rPr lang="en" sz="155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blockchain games</a:t>
            </a:r>
            <a:r>
              <a:rPr lang="en" sz="1550">
                <a:solidFill>
                  <a:srgbClr val="202124"/>
                </a:solidFill>
                <a:highlight>
                  <a:srgbClr val="FFFFFF"/>
                </a:highlight>
                <a:latin typeface="Arial"/>
                <a:ea typeface="Arial"/>
                <a:cs typeface="Arial"/>
                <a:sym typeface="Arial"/>
              </a:rPr>
              <a:t>, there’s a growing demand for more play-to-earn games where players can earn cryptocurrency or other digital assets. If you’re good at video games, you could start participating in these games and earning some serious dough. For instance, in </a:t>
            </a:r>
            <a:r>
              <a:rPr lang="en" sz="1550">
                <a:solidFill>
                  <a:srgbClr val="202124"/>
                </a:solidFill>
                <a:highlight>
                  <a:srgbClr val="FFFFFF"/>
                </a:highlight>
                <a:uFill>
                  <a:noFill/>
                </a:uFill>
                <a:latin typeface="Arial"/>
                <a:ea typeface="Arial"/>
                <a:cs typeface="Arial"/>
                <a:sym typeface="Arial"/>
                <a:hlinkClick r:id="rId4">
                  <a:extLst>
                    <a:ext uri="{A12FA001-AC4F-418D-AE19-62706E023703}">
                      <ahyp:hlinkClr val="tx"/>
                    </a:ext>
                  </a:extLst>
                </a:hlinkClick>
              </a:rPr>
              <a:t>Alien Worlds</a:t>
            </a:r>
            <a:r>
              <a:rPr lang="en" sz="1550">
                <a:solidFill>
                  <a:srgbClr val="202124"/>
                </a:solidFill>
                <a:highlight>
                  <a:srgbClr val="FFFFFF"/>
                </a:highlight>
                <a:latin typeface="Arial"/>
                <a:ea typeface="Arial"/>
                <a:cs typeface="Arial"/>
                <a:sym typeface="Arial"/>
              </a:rPr>
              <a:t>, you can earn cryptocurrency by playing the game and completing quests. You can then use this cryptocurrency to buy in-game items or exchange it for other cryptocurrencies. And if you’re a game developer, nothing like it! Not only can you build your games and earn from them, you can also </a:t>
            </a:r>
            <a:r>
              <a:rPr lang="en" sz="1550">
                <a:solidFill>
                  <a:srgbClr val="202124"/>
                </a:solidFill>
                <a:highlight>
                  <a:srgbClr val="FFFFFF"/>
                </a:highlight>
                <a:uFill>
                  <a:noFill/>
                </a:uFill>
                <a:latin typeface="Arial"/>
                <a:ea typeface="Arial"/>
                <a:cs typeface="Arial"/>
                <a:sym typeface="Arial"/>
                <a:hlinkClick r:id="rId5">
                  <a:extLst>
                    <a:ext uri="{A12FA001-AC4F-418D-AE19-62706E023703}">
                      <ahyp:hlinkClr val="tx"/>
                    </a:ext>
                  </a:extLst>
                </a:hlinkClick>
              </a:rPr>
              <a:t>help other companies do so</a:t>
            </a:r>
            <a:r>
              <a:rPr lang="en" sz="1550">
                <a:solidFill>
                  <a:srgbClr val="202124"/>
                </a:solidFill>
                <a:highlight>
                  <a:srgbClr val="FFFFFF"/>
                </a:highlight>
                <a:latin typeface="Arial"/>
                <a:ea typeface="Arial"/>
                <a:cs typeface="Arial"/>
                <a:sym typeface="Arial"/>
              </a:rPr>
              <a:t>.</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6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50">
              <a:solidFill>
                <a:srgbClr val="202124"/>
              </a:solidFill>
              <a:highlight>
                <a:srgbClr val="FFFFFF"/>
              </a:highlight>
              <a:latin typeface="Arial"/>
              <a:ea typeface="Arial"/>
              <a:cs typeface="Arial"/>
              <a:sym typeface="Arial"/>
            </a:endParaRPr>
          </a:p>
        </p:txBody>
      </p:sp>
      <p:sp>
        <p:nvSpPr>
          <p:cNvPr id="228" name="Google Shape;228;p27"/>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6"/>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819150" y="496875"/>
            <a:ext cx="7505700" cy="55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33"/>
              <a:t>Ways to Make Money in the Metaverse </a:t>
            </a:r>
            <a:endParaRPr sz="1733">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3800"/>
          </a:p>
          <a:p>
            <a:pPr indent="0" lvl="0" marL="0" rtl="0" algn="l">
              <a:spcBef>
                <a:spcPts val="0"/>
              </a:spcBef>
              <a:spcAft>
                <a:spcPts val="0"/>
              </a:spcAft>
              <a:buNone/>
            </a:pPr>
            <a:r>
              <a:t/>
            </a:r>
            <a:endParaRPr/>
          </a:p>
        </p:txBody>
      </p:sp>
      <p:sp>
        <p:nvSpPr>
          <p:cNvPr id="234" name="Google Shape;234;p28"/>
          <p:cNvSpPr txBox="1"/>
          <p:nvPr>
            <p:ph idx="1" type="body"/>
          </p:nvPr>
        </p:nvSpPr>
        <p:spPr>
          <a:xfrm>
            <a:off x="819150" y="1128075"/>
            <a:ext cx="7505700" cy="3196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550">
                <a:solidFill>
                  <a:srgbClr val="202124"/>
                </a:solidFill>
                <a:highlight>
                  <a:srgbClr val="FFFFFF"/>
                </a:highlight>
                <a:latin typeface="Arial"/>
                <a:ea typeface="Arial"/>
                <a:cs typeface="Arial"/>
                <a:sym typeface="Arial"/>
              </a:rPr>
              <a:t>6. Become an entrepreneur</a:t>
            </a:r>
            <a:endParaRPr b="1" sz="1550">
              <a:solidFill>
                <a:srgbClr val="202124"/>
              </a:solidFill>
              <a:highlight>
                <a:srgbClr val="FFFFFF"/>
              </a:highlight>
              <a:latin typeface="Arial"/>
              <a:ea typeface="Arial"/>
              <a:cs typeface="Arial"/>
              <a:sym typeface="Arial"/>
            </a:endParaRPr>
          </a:p>
          <a:p>
            <a:pPr indent="0" lvl="0" marL="0" rtl="0" algn="l">
              <a:spcBef>
                <a:spcPts val="1500"/>
              </a:spcBef>
              <a:spcAft>
                <a:spcPts val="0"/>
              </a:spcAft>
              <a:buNone/>
            </a:pPr>
            <a:r>
              <a:rPr lang="en" sz="1550">
                <a:solidFill>
                  <a:srgbClr val="202124"/>
                </a:solidFill>
                <a:highlight>
                  <a:srgbClr val="FFFFFF"/>
                </a:highlight>
                <a:latin typeface="Arial"/>
                <a:ea typeface="Arial"/>
                <a:cs typeface="Arial"/>
                <a:sym typeface="Arial"/>
              </a:rPr>
              <a:t>The metaverse is the perfect place to test out your entrepreneurial skills. With so many opportunities to build and create, you can easily </a:t>
            </a:r>
            <a:r>
              <a:rPr lang="en" sz="155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start your own business in the metaverse</a:t>
            </a:r>
            <a:r>
              <a:rPr lang="en" sz="1550">
                <a:solidFill>
                  <a:srgbClr val="202124"/>
                </a:solidFill>
                <a:highlight>
                  <a:srgbClr val="FFFFFF"/>
                </a:highlight>
                <a:latin typeface="Arial"/>
                <a:ea typeface="Arial"/>
                <a:cs typeface="Arial"/>
                <a:sym typeface="Arial"/>
              </a:rPr>
              <a:t>. You can offer services like those mentioned above or come up with your own unique offerings. Besides, since the metaverse is still in its early days, there’s a good chance that your business will be a success if you play your cards right.</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6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50">
              <a:solidFill>
                <a:srgbClr val="202124"/>
              </a:solidFill>
              <a:highlight>
                <a:srgbClr val="FFFFFF"/>
              </a:highlight>
              <a:latin typeface="Arial"/>
              <a:ea typeface="Arial"/>
              <a:cs typeface="Arial"/>
              <a:sym typeface="Arial"/>
            </a:endParaRPr>
          </a:p>
        </p:txBody>
      </p:sp>
      <p:sp>
        <p:nvSpPr>
          <p:cNvPr id="235" name="Google Shape;235;p28"/>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496875"/>
            <a:ext cx="7505700" cy="55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33"/>
              <a:t>Ways to Make Money in the Metaverse </a:t>
            </a:r>
            <a:endParaRPr sz="1733">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3800"/>
          </a:p>
          <a:p>
            <a:pPr indent="0" lvl="0" marL="0" rtl="0" algn="l">
              <a:spcBef>
                <a:spcPts val="0"/>
              </a:spcBef>
              <a:spcAft>
                <a:spcPts val="0"/>
              </a:spcAft>
              <a:buNone/>
            </a:pPr>
            <a:r>
              <a:t/>
            </a:r>
            <a:endParaRPr/>
          </a:p>
        </p:txBody>
      </p:sp>
      <p:sp>
        <p:nvSpPr>
          <p:cNvPr id="241" name="Google Shape;241;p29"/>
          <p:cNvSpPr txBox="1"/>
          <p:nvPr>
            <p:ph idx="1" type="body"/>
          </p:nvPr>
        </p:nvSpPr>
        <p:spPr>
          <a:xfrm>
            <a:off x="819150" y="1128075"/>
            <a:ext cx="7505700" cy="3196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550">
                <a:solidFill>
                  <a:srgbClr val="202124"/>
                </a:solidFill>
                <a:highlight>
                  <a:srgbClr val="FFFFFF"/>
                </a:highlight>
                <a:latin typeface="Arial"/>
                <a:ea typeface="Arial"/>
                <a:cs typeface="Arial"/>
                <a:sym typeface="Arial"/>
              </a:rPr>
              <a:t>7. Become a marketing specialist</a:t>
            </a:r>
            <a:endParaRPr b="1" sz="1550">
              <a:solidFill>
                <a:srgbClr val="202124"/>
              </a:solidFill>
              <a:highlight>
                <a:srgbClr val="FFFFFF"/>
              </a:highlight>
              <a:latin typeface="Arial"/>
              <a:ea typeface="Arial"/>
              <a:cs typeface="Arial"/>
              <a:sym typeface="Arial"/>
            </a:endParaRPr>
          </a:p>
          <a:p>
            <a:pPr indent="0" lvl="0" marL="0" rtl="0" algn="l">
              <a:spcBef>
                <a:spcPts val="1500"/>
              </a:spcBef>
              <a:spcAft>
                <a:spcPts val="0"/>
              </a:spcAft>
              <a:buNone/>
            </a:pPr>
            <a:r>
              <a:rPr lang="en" sz="1450">
                <a:solidFill>
                  <a:srgbClr val="202124"/>
                </a:solidFill>
                <a:highlight>
                  <a:srgbClr val="FFFFFF"/>
                </a:highlight>
                <a:latin typeface="Arial"/>
                <a:ea typeface="Arial"/>
                <a:cs typeface="Arial"/>
                <a:sym typeface="Arial"/>
              </a:rPr>
              <a:t>With the increasing popularity of the metaverse, businesses are </a:t>
            </a:r>
            <a:r>
              <a:rPr lang="en" sz="145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looking for marketing specialists</a:t>
            </a:r>
            <a:r>
              <a:rPr lang="en" sz="1450">
                <a:solidFill>
                  <a:srgbClr val="202124"/>
                </a:solidFill>
                <a:highlight>
                  <a:srgbClr val="FFFFFF"/>
                </a:highlight>
                <a:latin typeface="Arial"/>
                <a:ea typeface="Arial"/>
                <a:cs typeface="Arial"/>
                <a:sym typeface="Arial"/>
              </a:rPr>
              <a:t> who can help them reach a wider audience. If you have experience in marketing or are familiar with the metaverse, you could start offering your services to companies. You can help them promote their products and services, plan events, and more. Also, you can also create and sell marketing materials, like templates, e-books, and tutorials.</a:t>
            </a:r>
            <a:endParaRPr sz="14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rPr lang="en" sz="1450">
                <a:solidFill>
                  <a:srgbClr val="202124"/>
                </a:solidFill>
                <a:highlight>
                  <a:srgbClr val="FFFFFF"/>
                </a:highlight>
                <a:latin typeface="Arial"/>
                <a:ea typeface="Arial"/>
                <a:cs typeface="Arial"/>
                <a:sym typeface="Arial"/>
              </a:rPr>
              <a:t>The metaverse is just starting out. Thanks to that, there are infinite possibilities for those who want to make money in this new and exciting world. Whether you’re a game developer or an aspiring art collector, tour guide or entrepreneur—there’s a place for you in the metaverse.</a:t>
            </a:r>
            <a:endParaRPr sz="11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65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50">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50">
              <a:solidFill>
                <a:srgbClr val="202124"/>
              </a:solidFill>
              <a:highlight>
                <a:srgbClr val="FFFFFF"/>
              </a:highlight>
              <a:latin typeface="Arial"/>
              <a:ea typeface="Arial"/>
              <a:cs typeface="Arial"/>
              <a:sym typeface="Arial"/>
            </a:endParaRPr>
          </a:p>
        </p:txBody>
      </p:sp>
      <p:sp>
        <p:nvSpPr>
          <p:cNvPr id="242" name="Google Shape;242;p29"/>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819150" y="496875"/>
            <a:ext cx="7505700" cy="53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00"/>
              <a:t>References</a:t>
            </a:r>
            <a:endParaRPr sz="3800"/>
          </a:p>
          <a:p>
            <a:pPr indent="0" lvl="0" marL="0" rtl="0" algn="l">
              <a:spcBef>
                <a:spcPts val="0"/>
              </a:spcBef>
              <a:spcAft>
                <a:spcPts val="0"/>
              </a:spcAft>
              <a:buNone/>
            </a:pPr>
            <a:r>
              <a:t/>
            </a:r>
            <a:endParaRPr/>
          </a:p>
        </p:txBody>
      </p:sp>
      <p:sp>
        <p:nvSpPr>
          <p:cNvPr id="248" name="Google Shape;248;p30"/>
          <p:cNvSpPr txBox="1"/>
          <p:nvPr>
            <p:ph idx="1" type="body"/>
          </p:nvPr>
        </p:nvSpPr>
        <p:spPr>
          <a:xfrm>
            <a:off x="819150" y="1128075"/>
            <a:ext cx="7505700" cy="331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rPr>
              <a:t>1.</a:t>
            </a:r>
            <a:r>
              <a:rPr lang="en" sz="1400" u="sng">
                <a:solidFill>
                  <a:schemeClr val="accent5"/>
                </a:solidFill>
                <a:hlinkClick r:id="rId3">
                  <a:extLst>
                    <a:ext uri="{A12FA001-AC4F-418D-AE19-62706E023703}">
                      <ahyp:hlinkClr val="tx"/>
                    </a:ext>
                  </a:extLst>
                </a:hlinkClick>
              </a:rPr>
              <a:t>https://www.mckinsey.com/about-us/new-at-mckinsey-blog/meet-the-metaverse-creating-real-value-in-a-virtual-world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2. </a:t>
            </a:r>
            <a:r>
              <a:rPr lang="en" sz="1400" u="sng">
                <a:solidFill>
                  <a:schemeClr val="accent5"/>
                </a:solidFill>
                <a:hlinkClick r:id="rId4">
                  <a:extLst>
                    <a:ext uri="{A12FA001-AC4F-418D-AE19-62706E023703}">
                      <ahyp:hlinkClr val="tx"/>
                    </a:ext>
                  </a:extLst>
                </a:hlinkClick>
              </a:rPr>
              <a:t>https://zebpay.com/blog/top-metaverse-companies</a:t>
            </a:r>
            <a:r>
              <a:rPr lang="en" sz="1400">
                <a:solidFill>
                  <a:srgbClr val="000000"/>
                </a:solidFill>
              </a:rPr>
              <a:t>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3.</a:t>
            </a:r>
            <a:r>
              <a:rPr lang="en" sz="1400" u="sng">
                <a:solidFill>
                  <a:schemeClr val="hlink"/>
                </a:solidFill>
                <a:hlinkClick r:id="rId5"/>
              </a:rPr>
              <a:t>https://www.jumpstartmag.com/7-ways-to-make-money-in-the-metaverse-in-2022/</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96875"/>
            <a:ext cx="7505700" cy="53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00"/>
              <a:t>What is MetaVerse</a:t>
            </a:r>
            <a:endParaRPr sz="3800"/>
          </a:p>
          <a:p>
            <a:pPr indent="0" lvl="0" marL="0" rtl="0" algn="l">
              <a:spcBef>
                <a:spcPts val="0"/>
              </a:spcBef>
              <a:spcAft>
                <a:spcPts val="0"/>
              </a:spcAft>
              <a:buNone/>
            </a:pPr>
            <a:r>
              <a:t/>
            </a:r>
            <a:endParaRPr/>
          </a:p>
        </p:txBody>
      </p:sp>
      <p:sp>
        <p:nvSpPr>
          <p:cNvPr id="135" name="Google Shape;135;p14"/>
          <p:cNvSpPr txBox="1"/>
          <p:nvPr>
            <p:ph idx="1" type="body"/>
          </p:nvPr>
        </p:nvSpPr>
        <p:spPr>
          <a:xfrm>
            <a:off x="819150" y="1128075"/>
            <a:ext cx="7505700" cy="30486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lang="en" sz="1900">
                <a:solidFill>
                  <a:srgbClr val="202124"/>
                </a:solidFill>
                <a:highlight>
                  <a:srgbClr val="FFFFFF"/>
                </a:highlight>
                <a:latin typeface="Arial"/>
                <a:ea typeface="Arial"/>
                <a:cs typeface="Arial"/>
                <a:sym typeface="Arial"/>
              </a:rPr>
              <a:t>The metaverse is the emerging 3-D-enabled digital space that uses virtual reality, augmented reality, and other advanced internet and semiconductor technology to allow people to have lifelike personal and business experiences online [1].</a:t>
            </a:r>
            <a:endParaRPr sz="1900">
              <a:solidFill>
                <a:srgbClr val="202124"/>
              </a:solidFill>
              <a:highlight>
                <a:srgbClr val="FFFFFF"/>
              </a:highlight>
              <a:latin typeface="Arial"/>
              <a:ea typeface="Arial"/>
              <a:cs typeface="Arial"/>
              <a:sym typeface="Arial"/>
            </a:endParaRPr>
          </a:p>
          <a:p>
            <a:pPr indent="0" lvl="0" marL="0" rtl="0" algn="just">
              <a:spcBef>
                <a:spcPts val="1200"/>
              </a:spcBef>
              <a:spcAft>
                <a:spcPts val="0"/>
              </a:spcAft>
              <a:buNone/>
            </a:pPr>
            <a:r>
              <a:rPr lang="en" sz="1900">
                <a:solidFill>
                  <a:schemeClr val="lt1"/>
                </a:solidFill>
                <a:highlight>
                  <a:srgbClr val="FFFFFF"/>
                </a:highlight>
                <a:latin typeface="Arial"/>
                <a:ea typeface="Arial"/>
                <a:cs typeface="Arial"/>
                <a:sym typeface="Arial"/>
              </a:rPr>
              <a:t>Who is building </a:t>
            </a:r>
            <a:r>
              <a:rPr lang="en" sz="1900">
                <a:solidFill>
                  <a:schemeClr val="lt1"/>
                </a:solidFill>
                <a:highlight>
                  <a:srgbClr val="FFFFFF"/>
                </a:highlight>
                <a:latin typeface="Arial"/>
                <a:ea typeface="Arial"/>
                <a:cs typeface="Arial"/>
                <a:sym typeface="Arial"/>
              </a:rPr>
              <a:t>MetaVerse?</a:t>
            </a:r>
            <a:endParaRPr sz="1900">
              <a:solidFill>
                <a:schemeClr val="lt1"/>
              </a:solidFill>
              <a:highlight>
                <a:srgbClr val="FFFFFF"/>
              </a:highlight>
              <a:latin typeface="Arial"/>
              <a:ea typeface="Arial"/>
              <a:cs typeface="Arial"/>
              <a:sym typeface="Arial"/>
            </a:endParaRPr>
          </a:p>
          <a:p>
            <a:pPr indent="0" lvl="0" marL="0" rtl="0" algn="just">
              <a:spcBef>
                <a:spcPts val="1200"/>
              </a:spcBef>
              <a:spcAft>
                <a:spcPts val="0"/>
              </a:spcAft>
              <a:buNone/>
            </a:pPr>
            <a:r>
              <a:rPr lang="en" sz="1900">
                <a:solidFill>
                  <a:srgbClr val="202124"/>
                </a:solidFill>
                <a:highlight>
                  <a:srgbClr val="FFFFFF"/>
                </a:highlight>
                <a:latin typeface="Arial"/>
                <a:ea typeface="Arial"/>
                <a:cs typeface="Arial"/>
                <a:sym typeface="Arial"/>
              </a:rPr>
              <a:t>Meta, Microsoft, Apple, Epic Games, Nvidia, Roblox Corporation, Final Thoughts are top Metaverse companies are currently leading the next technological revolution, changing how we will interact in the future [2].</a:t>
            </a:r>
            <a:endParaRPr b="1" sz="1750">
              <a:solidFill>
                <a:srgbClr val="202124"/>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2100">
              <a:solidFill>
                <a:srgbClr val="181837"/>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2100">
              <a:solidFill>
                <a:srgbClr val="181837"/>
              </a:solidFill>
              <a:highlight>
                <a:srgbClr val="FFFFFF"/>
              </a:highlight>
              <a:latin typeface="Lato"/>
              <a:ea typeface="Lato"/>
              <a:cs typeface="Lato"/>
              <a:sym typeface="Lato"/>
            </a:endParaRPr>
          </a:p>
          <a:p>
            <a:pPr indent="0" lvl="0" marL="0" rtl="0" algn="just">
              <a:spcBef>
                <a:spcPts val="1200"/>
              </a:spcBef>
              <a:spcAft>
                <a:spcPts val="1200"/>
              </a:spcAft>
              <a:buNone/>
            </a:pPr>
            <a:r>
              <a:t/>
            </a:r>
            <a:endParaRPr sz="1500">
              <a:solidFill>
                <a:schemeClr val="lt1"/>
              </a:solidFill>
              <a:latin typeface="Nunito"/>
              <a:ea typeface="Nunito"/>
              <a:cs typeface="Nunito"/>
              <a:sym typeface="Nunito"/>
            </a:endParaRPr>
          </a:p>
        </p:txBody>
      </p:sp>
      <p:sp>
        <p:nvSpPr>
          <p:cNvPr id="136" name="Google Shape;136;p14"/>
          <p:cNvSpPr txBox="1"/>
          <p:nvPr/>
        </p:nvSpPr>
        <p:spPr>
          <a:xfrm>
            <a:off x="368550" y="4055725"/>
            <a:ext cx="840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1.</a:t>
            </a:r>
            <a:r>
              <a:rPr lang="en" u="sng">
                <a:solidFill>
                  <a:schemeClr val="hlink"/>
                </a:solidFill>
                <a:latin typeface="Calibri"/>
                <a:ea typeface="Calibri"/>
                <a:cs typeface="Calibri"/>
                <a:sym typeface="Calibri"/>
                <a:hlinkClick r:id="rId3"/>
              </a:rPr>
              <a:t>https://www.mckinsey.com/about-us/new-at-mckinsey-blog/meet-the-metaverse-creating-real-value-in-a-virtual-world</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2. </a:t>
            </a:r>
            <a:r>
              <a:rPr lang="en" u="sng">
                <a:solidFill>
                  <a:schemeClr val="hlink"/>
                </a:solidFill>
                <a:latin typeface="Calibri"/>
                <a:ea typeface="Calibri"/>
                <a:cs typeface="Calibri"/>
                <a:sym typeface="Calibri"/>
                <a:hlinkClick r:id="rId4"/>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496875"/>
            <a:ext cx="7505700" cy="53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00"/>
              <a:t>MetaVerse Companies</a:t>
            </a:r>
            <a:endParaRPr sz="3800"/>
          </a:p>
          <a:p>
            <a:pPr indent="0" lvl="0" marL="0" rtl="0" algn="l">
              <a:spcBef>
                <a:spcPts val="0"/>
              </a:spcBef>
              <a:spcAft>
                <a:spcPts val="0"/>
              </a:spcAft>
              <a:buNone/>
            </a:pPr>
            <a:r>
              <a:t/>
            </a:r>
            <a:endParaRPr/>
          </a:p>
        </p:txBody>
      </p:sp>
      <p:sp>
        <p:nvSpPr>
          <p:cNvPr id="142" name="Google Shape;142;p15"/>
          <p:cNvSpPr txBox="1"/>
          <p:nvPr>
            <p:ph idx="1" type="body"/>
          </p:nvPr>
        </p:nvSpPr>
        <p:spPr>
          <a:xfrm>
            <a:off x="819150" y="1128075"/>
            <a:ext cx="7505700" cy="3048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500">
                <a:solidFill>
                  <a:srgbClr val="202124"/>
                </a:solidFill>
                <a:highlight>
                  <a:srgbClr val="FFFFFF"/>
                </a:highlight>
                <a:latin typeface="Arial"/>
                <a:ea typeface="Arial"/>
                <a:cs typeface="Arial"/>
                <a:sym typeface="Arial"/>
              </a:rPr>
              <a:t>1.Meta</a:t>
            </a:r>
            <a:endParaRPr b="1" sz="1500">
              <a:solidFill>
                <a:srgbClr val="202124"/>
              </a:solidFill>
              <a:highlight>
                <a:srgbClr val="FFFFFF"/>
              </a:highlight>
              <a:latin typeface="Arial"/>
              <a:ea typeface="Arial"/>
              <a:cs typeface="Arial"/>
              <a:sym typeface="Arial"/>
            </a:endParaRPr>
          </a:p>
          <a:p>
            <a:pPr indent="0" lvl="0" marL="0" rtl="0" algn="l">
              <a:lnSpc>
                <a:spcPct val="130000"/>
              </a:lnSpc>
              <a:spcBef>
                <a:spcPts val="1500"/>
              </a:spcBef>
              <a:spcAft>
                <a:spcPts val="0"/>
              </a:spcAft>
              <a:buNone/>
            </a:pPr>
            <a:r>
              <a:rPr lang="en" sz="1500">
                <a:solidFill>
                  <a:srgbClr val="202124"/>
                </a:solidFill>
                <a:highlight>
                  <a:srgbClr val="FFFFFF"/>
                </a:highlight>
                <a:latin typeface="Arial"/>
                <a:ea typeface="Arial"/>
                <a:cs typeface="Arial"/>
                <a:sym typeface="Arial"/>
              </a:rPr>
              <a:t>Earlier known as Facebook, this company is one of the top metaverse companies. The company is ambitious about the metaverse, and the recent name change to Meta Platforms Inc is a testimony to this fact.</a:t>
            </a:r>
            <a:endParaRPr sz="1500">
              <a:solidFill>
                <a:srgbClr val="202124"/>
              </a:solidFill>
              <a:highlight>
                <a:srgbClr val="FFFFFF"/>
              </a:highlight>
              <a:latin typeface="Arial"/>
              <a:ea typeface="Arial"/>
              <a:cs typeface="Arial"/>
              <a:sym typeface="Arial"/>
            </a:endParaRPr>
          </a:p>
          <a:p>
            <a:pPr indent="0" lvl="0" marL="0" rtl="0" algn="l">
              <a:lnSpc>
                <a:spcPct val="130000"/>
              </a:lnSpc>
              <a:spcBef>
                <a:spcPts val="1500"/>
              </a:spcBef>
              <a:spcAft>
                <a:spcPts val="0"/>
              </a:spcAft>
              <a:buNone/>
            </a:pPr>
            <a:r>
              <a:rPr lang="en" sz="1500">
                <a:solidFill>
                  <a:srgbClr val="202124"/>
                </a:solidFill>
                <a:highlight>
                  <a:srgbClr val="FFFFFF"/>
                </a:highlight>
                <a:latin typeface="Arial"/>
                <a:ea typeface="Arial"/>
                <a:cs typeface="Arial"/>
                <a:sym typeface="Arial"/>
              </a:rPr>
              <a:t>Meta is working on horizon virtual workrooms, where people will be able to interact in virtual workrooms. It is also developing VR headsets and working with extended realities</a:t>
            </a:r>
            <a:endParaRPr sz="1500">
              <a:solidFill>
                <a:srgbClr val="202124"/>
              </a:solidFill>
              <a:highlight>
                <a:srgbClr val="FFFFFF"/>
              </a:highlight>
              <a:latin typeface="Arial"/>
              <a:ea typeface="Arial"/>
              <a:cs typeface="Arial"/>
              <a:sym typeface="Arial"/>
            </a:endParaRPr>
          </a:p>
          <a:p>
            <a:pPr indent="0" lvl="0" marL="0" rtl="0" algn="l">
              <a:lnSpc>
                <a:spcPct val="130000"/>
              </a:lnSpc>
              <a:spcBef>
                <a:spcPts val="15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l">
              <a:lnSpc>
                <a:spcPct val="130000"/>
              </a:lnSpc>
              <a:spcBef>
                <a:spcPts val="1800"/>
              </a:spcBef>
              <a:spcAft>
                <a:spcPts val="0"/>
              </a:spcAft>
              <a:buNone/>
            </a:pPr>
            <a:r>
              <a:t/>
            </a:r>
            <a:endParaRPr sz="1500">
              <a:solidFill>
                <a:srgbClr val="202124"/>
              </a:solidFill>
              <a:highlight>
                <a:srgbClr val="FFFFFF"/>
              </a:highlight>
              <a:latin typeface="Arial"/>
              <a:ea typeface="Arial"/>
              <a:cs typeface="Arial"/>
              <a:sym typeface="Arial"/>
            </a:endParaRPr>
          </a:p>
          <a:p>
            <a:pPr indent="0" lvl="0" marL="0" rtl="0" algn="just">
              <a:spcBef>
                <a:spcPts val="1500"/>
              </a:spcBef>
              <a:spcAft>
                <a:spcPts val="0"/>
              </a:spcAft>
              <a:buNone/>
            </a:pPr>
            <a:r>
              <a:t/>
            </a:r>
            <a:endParaRPr b="1" sz="1500">
              <a:solidFill>
                <a:srgbClr val="202124"/>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just">
              <a:spcBef>
                <a:spcPts val="1200"/>
              </a:spcBef>
              <a:spcAft>
                <a:spcPts val="1200"/>
              </a:spcAft>
              <a:buNone/>
            </a:pPr>
            <a:r>
              <a:t/>
            </a:r>
            <a:endParaRPr sz="1500">
              <a:solidFill>
                <a:schemeClr val="lt1"/>
              </a:solidFill>
              <a:latin typeface="Nunito"/>
              <a:ea typeface="Nunito"/>
              <a:cs typeface="Nunito"/>
              <a:sym typeface="Nunito"/>
            </a:endParaRPr>
          </a:p>
        </p:txBody>
      </p:sp>
      <p:sp>
        <p:nvSpPr>
          <p:cNvPr id="143" name="Google Shape;143;p15"/>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496875"/>
            <a:ext cx="7505700" cy="53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00"/>
              <a:t>MetaVerse Companies</a:t>
            </a:r>
            <a:endParaRPr sz="3800"/>
          </a:p>
          <a:p>
            <a:pPr indent="0" lvl="0" marL="0" rtl="0" algn="l">
              <a:spcBef>
                <a:spcPts val="0"/>
              </a:spcBef>
              <a:spcAft>
                <a:spcPts val="0"/>
              </a:spcAft>
              <a:buNone/>
            </a:pPr>
            <a:r>
              <a:t/>
            </a:r>
            <a:endParaRPr/>
          </a:p>
        </p:txBody>
      </p:sp>
      <p:sp>
        <p:nvSpPr>
          <p:cNvPr id="149" name="Google Shape;149;p16"/>
          <p:cNvSpPr txBox="1"/>
          <p:nvPr>
            <p:ph idx="1" type="body"/>
          </p:nvPr>
        </p:nvSpPr>
        <p:spPr>
          <a:xfrm>
            <a:off x="819150" y="1128075"/>
            <a:ext cx="7505700" cy="3048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500">
                <a:solidFill>
                  <a:srgbClr val="181837"/>
                </a:solidFill>
                <a:highlight>
                  <a:srgbClr val="FFFFFF"/>
                </a:highlight>
                <a:latin typeface="Lato"/>
                <a:ea typeface="Lato"/>
                <a:cs typeface="Lato"/>
                <a:sym typeface="Lato"/>
              </a:rPr>
              <a:t>2. Microsoft</a:t>
            </a:r>
            <a:endParaRPr b="1" sz="1500">
              <a:solidFill>
                <a:srgbClr val="181837"/>
              </a:solidFill>
              <a:highlight>
                <a:srgbClr val="FFFFFF"/>
              </a:highlight>
              <a:latin typeface="Lato"/>
              <a:ea typeface="Lato"/>
              <a:cs typeface="Lato"/>
              <a:sym typeface="Lato"/>
            </a:endParaRPr>
          </a:p>
          <a:p>
            <a:pPr indent="0" lvl="0" marL="0" marR="0" rtl="0" algn="l">
              <a:lnSpc>
                <a:spcPct val="130000"/>
              </a:lnSpc>
              <a:spcBef>
                <a:spcPts val="1800"/>
              </a:spcBef>
              <a:spcAft>
                <a:spcPts val="0"/>
              </a:spcAft>
              <a:buNone/>
            </a:pPr>
            <a:r>
              <a:rPr lang="en" sz="150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Microsoft</a:t>
            </a:r>
            <a:r>
              <a:rPr lang="en" sz="1500">
                <a:solidFill>
                  <a:srgbClr val="202124"/>
                </a:solidFill>
                <a:highlight>
                  <a:srgbClr val="FFFFFF"/>
                </a:highlight>
                <a:latin typeface="Arial"/>
                <a:ea typeface="Arial"/>
                <a:cs typeface="Arial"/>
                <a:sym typeface="Arial"/>
              </a:rPr>
              <a:t> is one of the most well-known technology companies globally and has made it to the list of top metaverse companies. The focus of Microsoft is on the enterprise metaverse, to recreate office space and factory floors in the virtual world.</a:t>
            </a:r>
            <a:endParaRPr sz="1500">
              <a:solidFill>
                <a:srgbClr val="202124"/>
              </a:solidFill>
              <a:highlight>
                <a:srgbClr val="FFFFFF"/>
              </a:highlight>
              <a:latin typeface="Arial"/>
              <a:ea typeface="Arial"/>
              <a:cs typeface="Arial"/>
              <a:sym typeface="Arial"/>
            </a:endParaRPr>
          </a:p>
          <a:p>
            <a:pPr indent="0" lvl="0" marL="0" marR="0" rtl="0" algn="l">
              <a:lnSpc>
                <a:spcPct val="130000"/>
              </a:lnSpc>
              <a:spcBef>
                <a:spcPts val="1500"/>
              </a:spcBef>
              <a:spcAft>
                <a:spcPts val="0"/>
              </a:spcAft>
              <a:buNone/>
            </a:pPr>
            <a:r>
              <a:rPr lang="en" sz="1500">
                <a:solidFill>
                  <a:srgbClr val="202124"/>
                </a:solidFill>
                <a:highlight>
                  <a:srgbClr val="FFFFFF"/>
                </a:highlight>
                <a:latin typeface="Arial"/>
                <a:ea typeface="Arial"/>
                <a:cs typeface="Arial"/>
                <a:sym typeface="Arial"/>
              </a:rPr>
              <a:t>To this end, it is developing a series of applications for the metaverse on the top of the mesh platform. Microsoft is at the forefront amongst the companies in metaverse as it is incorporating metaverse concepts in its existing applications and software products like Microsoft Teams.</a:t>
            </a:r>
            <a:endParaRPr sz="1500">
              <a:solidFill>
                <a:srgbClr val="777E90"/>
              </a:solidFill>
              <a:highlight>
                <a:srgbClr val="FFFFFF"/>
              </a:highlight>
              <a:latin typeface="Lato"/>
              <a:ea typeface="Lato"/>
              <a:cs typeface="Lato"/>
              <a:sym typeface="Lato"/>
            </a:endParaRPr>
          </a:p>
          <a:p>
            <a:pPr indent="0" lvl="0" marL="0" rtl="0" algn="l">
              <a:lnSpc>
                <a:spcPct val="130000"/>
              </a:lnSpc>
              <a:spcBef>
                <a:spcPts val="1500"/>
              </a:spcBef>
              <a:spcAft>
                <a:spcPts val="0"/>
              </a:spcAft>
              <a:buNone/>
            </a:pPr>
            <a:r>
              <a:t/>
            </a:r>
            <a:endParaRPr sz="1500">
              <a:solidFill>
                <a:srgbClr val="202124"/>
              </a:solidFill>
              <a:highlight>
                <a:srgbClr val="FFFFFF"/>
              </a:highlight>
              <a:latin typeface="Arial"/>
              <a:ea typeface="Arial"/>
              <a:cs typeface="Arial"/>
              <a:sym typeface="Arial"/>
            </a:endParaRPr>
          </a:p>
          <a:p>
            <a:pPr indent="0" lvl="0" marL="0" rtl="0" algn="l">
              <a:lnSpc>
                <a:spcPct val="130000"/>
              </a:lnSpc>
              <a:spcBef>
                <a:spcPts val="15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l">
              <a:lnSpc>
                <a:spcPct val="130000"/>
              </a:lnSpc>
              <a:spcBef>
                <a:spcPts val="1800"/>
              </a:spcBef>
              <a:spcAft>
                <a:spcPts val="0"/>
              </a:spcAft>
              <a:buNone/>
            </a:pPr>
            <a:r>
              <a:t/>
            </a:r>
            <a:endParaRPr sz="1500">
              <a:solidFill>
                <a:srgbClr val="202124"/>
              </a:solidFill>
              <a:highlight>
                <a:srgbClr val="FFFFFF"/>
              </a:highlight>
              <a:latin typeface="Arial"/>
              <a:ea typeface="Arial"/>
              <a:cs typeface="Arial"/>
              <a:sym typeface="Arial"/>
            </a:endParaRPr>
          </a:p>
          <a:p>
            <a:pPr indent="0" lvl="0" marL="0" rtl="0" algn="just">
              <a:spcBef>
                <a:spcPts val="1500"/>
              </a:spcBef>
              <a:spcAft>
                <a:spcPts val="0"/>
              </a:spcAft>
              <a:buNone/>
            </a:pPr>
            <a:r>
              <a:t/>
            </a:r>
            <a:endParaRPr b="1" sz="1500">
              <a:solidFill>
                <a:srgbClr val="202124"/>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just">
              <a:spcBef>
                <a:spcPts val="1200"/>
              </a:spcBef>
              <a:spcAft>
                <a:spcPts val="1200"/>
              </a:spcAft>
              <a:buNone/>
            </a:pPr>
            <a:r>
              <a:t/>
            </a:r>
            <a:endParaRPr sz="1500">
              <a:solidFill>
                <a:schemeClr val="lt1"/>
              </a:solidFill>
              <a:latin typeface="Nunito"/>
              <a:ea typeface="Nunito"/>
              <a:cs typeface="Nunito"/>
              <a:sym typeface="Nunito"/>
            </a:endParaRPr>
          </a:p>
        </p:txBody>
      </p:sp>
      <p:sp>
        <p:nvSpPr>
          <p:cNvPr id="150" name="Google Shape;150;p16"/>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496875"/>
            <a:ext cx="7505700" cy="53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00"/>
              <a:t>MetaVerse Companies</a:t>
            </a:r>
            <a:endParaRPr sz="3800"/>
          </a:p>
          <a:p>
            <a:pPr indent="0" lvl="0" marL="0" rtl="0" algn="l">
              <a:spcBef>
                <a:spcPts val="0"/>
              </a:spcBef>
              <a:spcAft>
                <a:spcPts val="0"/>
              </a:spcAft>
              <a:buNone/>
            </a:pPr>
            <a:r>
              <a:t/>
            </a:r>
            <a:endParaRPr/>
          </a:p>
        </p:txBody>
      </p:sp>
      <p:sp>
        <p:nvSpPr>
          <p:cNvPr id="156" name="Google Shape;156;p17"/>
          <p:cNvSpPr txBox="1"/>
          <p:nvPr>
            <p:ph idx="1" type="body"/>
          </p:nvPr>
        </p:nvSpPr>
        <p:spPr>
          <a:xfrm>
            <a:off x="819150" y="1128075"/>
            <a:ext cx="7505700" cy="3048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2100">
                <a:solidFill>
                  <a:srgbClr val="181837"/>
                </a:solidFill>
                <a:highlight>
                  <a:srgbClr val="FFFFFF"/>
                </a:highlight>
                <a:latin typeface="Lato"/>
                <a:ea typeface="Lato"/>
                <a:cs typeface="Lato"/>
                <a:sym typeface="Lato"/>
              </a:rPr>
              <a:t>3.Apple:</a:t>
            </a:r>
            <a:endParaRPr b="1" sz="2100">
              <a:solidFill>
                <a:srgbClr val="181837"/>
              </a:solidFill>
              <a:highlight>
                <a:srgbClr val="FFFFFF"/>
              </a:highlight>
              <a:latin typeface="Lato"/>
              <a:ea typeface="Lato"/>
              <a:cs typeface="Lato"/>
              <a:sym typeface="Lato"/>
            </a:endParaRPr>
          </a:p>
          <a:p>
            <a:pPr indent="0" lvl="0" marL="0" marR="0" rtl="0" algn="l">
              <a:lnSpc>
                <a:spcPct val="130000"/>
              </a:lnSpc>
              <a:spcBef>
                <a:spcPts val="1800"/>
              </a:spcBef>
              <a:spcAft>
                <a:spcPts val="0"/>
              </a:spcAft>
              <a:buNone/>
            </a:pPr>
            <a:r>
              <a:rPr lang="en" sz="1500">
                <a:solidFill>
                  <a:srgbClr val="202124"/>
                </a:solidFill>
                <a:highlight>
                  <a:srgbClr val="FFFFFF"/>
                </a:highlight>
                <a:latin typeface="Arial"/>
                <a:ea typeface="Arial"/>
                <a:cs typeface="Arial"/>
                <a:sym typeface="Arial"/>
              </a:rPr>
              <a:t>The most valuable technology company globally, Apple is not far behind in the race for the metaverse. Apple already has head mounting systems and virtual meeting apps in the market.</a:t>
            </a:r>
            <a:endParaRPr sz="1500">
              <a:solidFill>
                <a:srgbClr val="202124"/>
              </a:solidFill>
              <a:highlight>
                <a:srgbClr val="FFFFFF"/>
              </a:highlight>
              <a:latin typeface="Arial"/>
              <a:ea typeface="Arial"/>
              <a:cs typeface="Arial"/>
              <a:sym typeface="Arial"/>
            </a:endParaRPr>
          </a:p>
          <a:p>
            <a:pPr indent="0" lvl="0" marL="0" marR="0" rtl="0" algn="l">
              <a:lnSpc>
                <a:spcPct val="130000"/>
              </a:lnSpc>
              <a:spcBef>
                <a:spcPts val="1500"/>
              </a:spcBef>
              <a:spcAft>
                <a:spcPts val="0"/>
              </a:spcAft>
              <a:buNone/>
            </a:pPr>
            <a:r>
              <a:rPr lang="en" sz="1500">
                <a:solidFill>
                  <a:srgbClr val="202124"/>
                </a:solidFill>
                <a:highlight>
                  <a:srgbClr val="FFFFFF"/>
                </a:highlight>
                <a:latin typeface="Arial"/>
                <a:ea typeface="Arial"/>
                <a:cs typeface="Arial"/>
                <a:sym typeface="Arial"/>
              </a:rPr>
              <a:t>They are currently working on augmented reality, and the company is expanding its AR/VR ecosystem. In addition, the company has its eyes set on gaming, communication, and consumption of content. These developments put Apple on the list of top metaverse companies.</a:t>
            </a:r>
            <a:endParaRPr sz="1500">
              <a:solidFill>
                <a:srgbClr val="777E90"/>
              </a:solidFill>
              <a:highlight>
                <a:srgbClr val="FFFFFF"/>
              </a:highlight>
              <a:latin typeface="Lato"/>
              <a:ea typeface="Lato"/>
              <a:cs typeface="Lato"/>
              <a:sym typeface="Lato"/>
            </a:endParaRPr>
          </a:p>
          <a:p>
            <a:pPr indent="0" lvl="0" marL="0" rtl="0" algn="l">
              <a:lnSpc>
                <a:spcPct val="130000"/>
              </a:lnSpc>
              <a:spcBef>
                <a:spcPts val="15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l">
              <a:lnSpc>
                <a:spcPct val="130000"/>
              </a:lnSpc>
              <a:spcBef>
                <a:spcPts val="1500"/>
              </a:spcBef>
              <a:spcAft>
                <a:spcPts val="0"/>
              </a:spcAft>
              <a:buNone/>
            </a:pPr>
            <a:r>
              <a:t/>
            </a:r>
            <a:endParaRPr sz="1500">
              <a:solidFill>
                <a:srgbClr val="202124"/>
              </a:solidFill>
              <a:highlight>
                <a:srgbClr val="FFFFFF"/>
              </a:highlight>
              <a:latin typeface="Arial"/>
              <a:ea typeface="Arial"/>
              <a:cs typeface="Arial"/>
              <a:sym typeface="Arial"/>
            </a:endParaRPr>
          </a:p>
          <a:p>
            <a:pPr indent="0" lvl="0" marL="0" rtl="0" algn="l">
              <a:lnSpc>
                <a:spcPct val="130000"/>
              </a:lnSpc>
              <a:spcBef>
                <a:spcPts val="15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l">
              <a:lnSpc>
                <a:spcPct val="130000"/>
              </a:lnSpc>
              <a:spcBef>
                <a:spcPts val="1800"/>
              </a:spcBef>
              <a:spcAft>
                <a:spcPts val="0"/>
              </a:spcAft>
              <a:buNone/>
            </a:pPr>
            <a:r>
              <a:t/>
            </a:r>
            <a:endParaRPr sz="1500">
              <a:solidFill>
                <a:srgbClr val="202124"/>
              </a:solidFill>
              <a:highlight>
                <a:srgbClr val="FFFFFF"/>
              </a:highlight>
              <a:latin typeface="Arial"/>
              <a:ea typeface="Arial"/>
              <a:cs typeface="Arial"/>
              <a:sym typeface="Arial"/>
            </a:endParaRPr>
          </a:p>
          <a:p>
            <a:pPr indent="0" lvl="0" marL="0" rtl="0" algn="just">
              <a:spcBef>
                <a:spcPts val="1500"/>
              </a:spcBef>
              <a:spcAft>
                <a:spcPts val="0"/>
              </a:spcAft>
              <a:buNone/>
            </a:pPr>
            <a:r>
              <a:t/>
            </a:r>
            <a:endParaRPr b="1" sz="1500">
              <a:solidFill>
                <a:srgbClr val="202124"/>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just">
              <a:spcBef>
                <a:spcPts val="1200"/>
              </a:spcBef>
              <a:spcAft>
                <a:spcPts val="1200"/>
              </a:spcAft>
              <a:buNone/>
            </a:pPr>
            <a:r>
              <a:t/>
            </a:r>
            <a:endParaRPr sz="1500">
              <a:solidFill>
                <a:schemeClr val="lt1"/>
              </a:solidFill>
              <a:latin typeface="Nunito"/>
              <a:ea typeface="Nunito"/>
              <a:cs typeface="Nunito"/>
              <a:sym typeface="Nunito"/>
            </a:endParaRPr>
          </a:p>
        </p:txBody>
      </p:sp>
      <p:sp>
        <p:nvSpPr>
          <p:cNvPr id="157" name="Google Shape;157;p17"/>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496875"/>
            <a:ext cx="7505700" cy="53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00"/>
              <a:t>MetaVerse Companies</a:t>
            </a:r>
            <a:endParaRPr sz="3800"/>
          </a:p>
          <a:p>
            <a:pPr indent="0" lvl="0" marL="0" rtl="0" algn="l">
              <a:spcBef>
                <a:spcPts val="0"/>
              </a:spcBef>
              <a:spcAft>
                <a:spcPts val="0"/>
              </a:spcAft>
              <a:buNone/>
            </a:pPr>
            <a:r>
              <a:t/>
            </a:r>
            <a:endParaRPr/>
          </a:p>
        </p:txBody>
      </p:sp>
      <p:sp>
        <p:nvSpPr>
          <p:cNvPr id="163" name="Google Shape;163;p18"/>
          <p:cNvSpPr txBox="1"/>
          <p:nvPr>
            <p:ph idx="1" type="body"/>
          </p:nvPr>
        </p:nvSpPr>
        <p:spPr>
          <a:xfrm>
            <a:off x="819150" y="1128075"/>
            <a:ext cx="7505700" cy="3048600"/>
          </a:xfrm>
          <a:prstGeom prst="rect">
            <a:avLst/>
          </a:prstGeom>
        </p:spPr>
        <p:txBody>
          <a:bodyPr anchorCtr="0" anchor="t" bIns="91425" lIns="91425" spcFirstLastPara="1" rIns="91425" wrap="square" tIns="91425">
            <a:noAutofit/>
          </a:bodyPr>
          <a:lstStyle/>
          <a:p>
            <a:pPr indent="0" lvl="0" marL="0" marR="0" rtl="0" algn="l">
              <a:lnSpc>
                <a:spcPct val="130000"/>
              </a:lnSpc>
              <a:spcBef>
                <a:spcPts val="0"/>
              </a:spcBef>
              <a:spcAft>
                <a:spcPts val="0"/>
              </a:spcAft>
              <a:buNone/>
            </a:pPr>
            <a:r>
              <a:rPr b="1" lang="en" sz="2100">
                <a:solidFill>
                  <a:srgbClr val="181837"/>
                </a:solidFill>
                <a:highlight>
                  <a:srgbClr val="FFFFFF"/>
                </a:highlight>
                <a:latin typeface="Lato"/>
                <a:ea typeface="Lato"/>
                <a:cs typeface="Lato"/>
                <a:sym typeface="Lato"/>
              </a:rPr>
              <a:t>4.Epic Games:</a:t>
            </a:r>
            <a:endParaRPr b="1" sz="2100">
              <a:solidFill>
                <a:srgbClr val="181837"/>
              </a:solidFill>
              <a:highlight>
                <a:srgbClr val="FFFFFF"/>
              </a:highlight>
              <a:latin typeface="Lato"/>
              <a:ea typeface="Lato"/>
              <a:cs typeface="Lato"/>
              <a:sym typeface="Lato"/>
            </a:endParaRPr>
          </a:p>
          <a:p>
            <a:pPr indent="0" lvl="0" marL="0" rtl="0" algn="l">
              <a:lnSpc>
                <a:spcPct val="130000"/>
              </a:lnSpc>
              <a:spcBef>
                <a:spcPts val="1500"/>
              </a:spcBef>
              <a:spcAft>
                <a:spcPts val="0"/>
              </a:spcAft>
              <a:buNone/>
            </a:pPr>
            <a:r>
              <a:rPr lang="en" sz="1350">
                <a:solidFill>
                  <a:srgbClr val="202124"/>
                </a:solidFill>
                <a:highlight>
                  <a:srgbClr val="FFFFFF"/>
                </a:highlight>
                <a:latin typeface="Arial"/>
                <a:ea typeface="Arial"/>
                <a:cs typeface="Arial"/>
                <a:sym typeface="Arial"/>
              </a:rPr>
              <a:t>Epic games is one of the top metaverse companies building up the metaverse. Being a gaming company, it announced a one million dollar investment in the development of the metaverse in 2021, giving its developers access to multiple opportunities in metaverse and web3.0.</a:t>
            </a:r>
            <a:endParaRPr sz="1350">
              <a:solidFill>
                <a:srgbClr val="202124"/>
              </a:solidFill>
              <a:highlight>
                <a:srgbClr val="FFFFFF"/>
              </a:highlight>
              <a:latin typeface="Arial"/>
              <a:ea typeface="Arial"/>
              <a:cs typeface="Arial"/>
              <a:sym typeface="Arial"/>
            </a:endParaRPr>
          </a:p>
          <a:p>
            <a:pPr indent="0" lvl="0" marL="0" rtl="0" algn="l">
              <a:lnSpc>
                <a:spcPct val="130000"/>
              </a:lnSpc>
              <a:spcBef>
                <a:spcPts val="1500"/>
              </a:spcBef>
              <a:spcAft>
                <a:spcPts val="0"/>
              </a:spcAft>
              <a:buNone/>
            </a:pPr>
            <a:r>
              <a:rPr lang="en" sz="1350">
                <a:solidFill>
                  <a:srgbClr val="202124"/>
                </a:solidFill>
                <a:highlight>
                  <a:srgbClr val="FFFFFF"/>
                </a:highlight>
                <a:latin typeface="Arial"/>
                <a:ea typeface="Arial"/>
                <a:cs typeface="Arial"/>
                <a:sym typeface="Arial"/>
              </a:rPr>
              <a:t>The company is also investing money in developing animation capabilities to integrate story characters as assets in the metaverse. Recently, the company has received funding of $2 billion from Sony corporation and Kirkbi, the parent company of Lego, to develop the metaverse. These facts certainly make Epic games one of the front-runners amongst companies in the metaverse.</a:t>
            </a:r>
            <a:endParaRPr sz="1350">
              <a:solidFill>
                <a:srgbClr val="777E90"/>
              </a:solidFill>
              <a:highlight>
                <a:srgbClr val="FFFFFF"/>
              </a:highlight>
              <a:latin typeface="Lato"/>
              <a:ea typeface="Lato"/>
              <a:cs typeface="Lato"/>
              <a:sym typeface="Lato"/>
            </a:endParaRPr>
          </a:p>
          <a:p>
            <a:pPr indent="0" lvl="0" marL="0" marR="0" rtl="0" algn="l">
              <a:lnSpc>
                <a:spcPct val="130000"/>
              </a:lnSpc>
              <a:spcBef>
                <a:spcPts val="1500"/>
              </a:spcBef>
              <a:spcAft>
                <a:spcPts val="0"/>
              </a:spcAft>
              <a:buNone/>
            </a:pPr>
            <a:r>
              <a:t/>
            </a:r>
            <a:endParaRPr b="1" sz="2100">
              <a:solidFill>
                <a:srgbClr val="181837"/>
              </a:solidFill>
              <a:highlight>
                <a:srgbClr val="FFFFFF"/>
              </a:highlight>
              <a:latin typeface="Lato"/>
              <a:ea typeface="Lato"/>
              <a:cs typeface="Lato"/>
              <a:sym typeface="Lato"/>
            </a:endParaRPr>
          </a:p>
          <a:p>
            <a:pPr indent="0" lvl="0" marL="0" rtl="0" algn="l">
              <a:lnSpc>
                <a:spcPct val="130000"/>
              </a:lnSpc>
              <a:spcBef>
                <a:spcPts val="15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l">
              <a:lnSpc>
                <a:spcPct val="130000"/>
              </a:lnSpc>
              <a:spcBef>
                <a:spcPts val="1500"/>
              </a:spcBef>
              <a:spcAft>
                <a:spcPts val="0"/>
              </a:spcAft>
              <a:buNone/>
            </a:pPr>
            <a:r>
              <a:t/>
            </a:r>
            <a:endParaRPr sz="1500">
              <a:solidFill>
                <a:srgbClr val="202124"/>
              </a:solidFill>
              <a:highlight>
                <a:srgbClr val="FFFFFF"/>
              </a:highlight>
              <a:latin typeface="Arial"/>
              <a:ea typeface="Arial"/>
              <a:cs typeface="Arial"/>
              <a:sym typeface="Arial"/>
            </a:endParaRPr>
          </a:p>
          <a:p>
            <a:pPr indent="0" lvl="0" marL="0" rtl="0" algn="l">
              <a:lnSpc>
                <a:spcPct val="130000"/>
              </a:lnSpc>
              <a:spcBef>
                <a:spcPts val="15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l">
              <a:lnSpc>
                <a:spcPct val="130000"/>
              </a:lnSpc>
              <a:spcBef>
                <a:spcPts val="1800"/>
              </a:spcBef>
              <a:spcAft>
                <a:spcPts val="0"/>
              </a:spcAft>
              <a:buNone/>
            </a:pPr>
            <a:r>
              <a:t/>
            </a:r>
            <a:endParaRPr sz="1500">
              <a:solidFill>
                <a:srgbClr val="202124"/>
              </a:solidFill>
              <a:highlight>
                <a:srgbClr val="FFFFFF"/>
              </a:highlight>
              <a:latin typeface="Arial"/>
              <a:ea typeface="Arial"/>
              <a:cs typeface="Arial"/>
              <a:sym typeface="Arial"/>
            </a:endParaRPr>
          </a:p>
          <a:p>
            <a:pPr indent="0" lvl="0" marL="0" rtl="0" algn="just">
              <a:spcBef>
                <a:spcPts val="1500"/>
              </a:spcBef>
              <a:spcAft>
                <a:spcPts val="0"/>
              </a:spcAft>
              <a:buNone/>
            </a:pPr>
            <a:r>
              <a:t/>
            </a:r>
            <a:endParaRPr b="1" sz="1500">
              <a:solidFill>
                <a:srgbClr val="202124"/>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just">
              <a:spcBef>
                <a:spcPts val="1200"/>
              </a:spcBef>
              <a:spcAft>
                <a:spcPts val="1200"/>
              </a:spcAft>
              <a:buNone/>
            </a:pPr>
            <a:r>
              <a:t/>
            </a:r>
            <a:endParaRPr sz="1500">
              <a:solidFill>
                <a:schemeClr val="lt1"/>
              </a:solidFill>
              <a:latin typeface="Nunito"/>
              <a:ea typeface="Nunito"/>
              <a:cs typeface="Nunito"/>
              <a:sym typeface="Nunito"/>
            </a:endParaRPr>
          </a:p>
        </p:txBody>
      </p:sp>
      <p:sp>
        <p:nvSpPr>
          <p:cNvPr id="164" name="Google Shape;164;p18"/>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496875"/>
            <a:ext cx="7505700" cy="53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00"/>
              <a:t>MetaVerse Companies</a:t>
            </a:r>
            <a:endParaRPr sz="3800"/>
          </a:p>
          <a:p>
            <a:pPr indent="0" lvl="0" marL="0" rtl="0" algn="l">
              <a:spcBef>
                <a:spcPts val="0"/>
              </a:spcBef>
              <a:spcAft>
                <a:spcPts val="0"/>
              </a:spcAft>
              <a:buNone/>
            </a:pPr>
            <a:r>
              <a:t/>
            </a:r>
            <a:endParaRPr/>
          </a:p>
        </p:txBody>
      </p:sp>
      <p:sp>
        <p:nvSpPr>
          <p:cNvPr id="170" name="Google Shape;170;p19"/>
          <p:cNvSpPr txBox="1"/>
          <p:nvPr>
            <p:ph idx="1" type="body"/>
          </p:nvPr>
        </p:nvSpPr>
        <p:spPr>
          <a:xfrm>
            <a:off x="819150" y="1128075"/>
            <a:ext cx="7505700" cy="3196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2100">
                <a:solidFill>
                  <a:srgbClr val="181837"/>
                </a:solidFill>
                <a:highlight>
                  <a:srgbClr val="FFFFFF"/>
                </a:highlight>
                <a:latin typeface="Lato"/>
                <a:ea typeface="Lato"/>
                <a:cs typeface="Lato"/>
                <a:sym typeface="Lato"/>
              </a:rPr>
              <a:t>5. Nvidia:</a:t>
            </a:r>
            <a:endParaRPr b="1" sz="2100">
              <a:solidFill>
                <a:srgbClr val="181837"/>
              </a:solidFill>
              <a:highlight>
                <a:srgbClr val="FFFFFF"/>
              </a:highlight>
              <a:latin typeface="Lato"/>
              <a:ea typeface="Lato"/>
              <a:cs typeface="Lato"/>
              <a:sym typeface="Lato"/>
            </a:endParaRPr>
          </a:p>
          <a:p>
            <a:pPr indent="0" lvl="0" marL="0" rtl="0" algn="l">
              <a:lnSpc>
                <a:spcPct val="130000"/>
              </a:lnSpc>
              <a:spcBef>
                <a:spcPts val="1800"/>
              </a:spcBef>
              <a:spcAft>
                <a:spcPts val="0"/>
              </a:spcAft>
              <a:buNone/>
            </a:pPr>
            <a:r>
              <a:rPr lang="en" sz="1450">
                <a:solidFill>
                  <a:srgbClr val="202124"/>
                </a:solidFill>
                <a:highlight>
                  <a:srgbClr val="FFFFFF"/>
                </a:highlight>
                <a:latin typeface="Arial"/>
                <a:ea typeface="Arial"/>
                <a:cs typeface="Arial"/>
                <a:sym typeface="Arial"/>
              </a:rPr>
              <a:t>Nvidia is one of the top metaverse companies to take the initiative in this field. It has already successfully created its omniverse platform, connecting the 3D worlds in a shared virtual universe. The metaverse company has entered several partnerships regarding sharing content related to the metaverse.</a:t>
            </a:r>
            <a:endParaRPr sz="1450">
              <a:solidFill>
                <a:srgbClr val="202124"/>
              </a:solidFill>
              <a:highlight>
                <a:srgbClr val="FFFFFF"/>
              </a:highlight>
              <a:latin typeface="Arial"/>
              <a:ea typeface="Arial"/>
              <a:cs typeface="Arial"/>
              <a:sym typeface="Arial"/>
            </a:endParaRPr>
          </a:p>
          <a:p>
            <a:pPr indent="0" lvl="0" marL="0" rtl="0" algn="l">
              <a:lnSpc>
                <a:spcPct val="130000"/>
              </a:lnSpc>
              <a:spcBef>
                <a:spcPts val="1500"/>
              </a:spcBef>
              <a:spcAft>
                <a:spcPts val="0"/>
              </a:spcAft>
              <a:buNone/>
            </a:pPr>
            <a:r>
              <a:rPr lang="en" sz="1450">
                <a:solidFill>
                  <a:srgbClr val="202124"/>
                </a:solidFill>
                <a:highlight>
                  <a:srgbClr val="FFFFFF"/>
                </a:highlight>
                <a:latin typeface="Arial"/>
                <a:ea typeface="Arial"/>
                <a:cs typeface="Arial"/>
                <a:sym typeface="Arial"/>
              </a:rPr>
              <a:t>They are actively supporting artists and creators by giving them access to the platform, and it is one of the reasons for the popularity amongst users looking for companies in metaverse.</a:t>
            </a:r>
            <a:endParaRPr sz="1450">
              <a:solidFill>
                <a:srgbClr val="202124"/>
              </a:solidFill>
              <a:highlight>
                <a:srgbClr val="FFFFFF"/>
              </a:highlight>
              <a:latin typeface="Arial"/>
              <a:ea typeface="Arial"/>
              <a:cs typeface="Arial"/>
              <a:sym typeface="Arial"/>
            </a:endParaRPr>
          </a:p>
          <a:p>
            <a:pPr indent="0" lvl="0" marL="0" rtl="0" algn="l">
              <a:lnSpc>
                <a:spcPct val="130000"/>
              </a:lnSpc>
              <a:spcBef>
                <a:spcPts val="1500"/>
              </a:spcBef>
              <a:spcAft>
                <a:spcPts val="0"/>
              </a:spcAft>
              <a:buNone/>
            </a:pPr>
            <a:r>
              <a:t/>
            </a:r>
            <a:endParaRPr b="1" sz="2100">
              <a:solidFill>
                <a:srgbClr val="181837"/>
              </a:solidFill>
              <a:highlight>
                <a:srgbClr val="FFFFFF"/>
              </a:highlight>
              <a:latin typeface="Lato"/>
              <a:ea typeface="Lato"/>
              <a:cs typeface="Lato"/>
              <a:sym typeface="Lato"/>
            </a:endParaRPr>
          </a:p>
          <a:p>
            <a:pPr indent="0" lvl="0" marL="0" marR="0" rtl="0" algn="l">
              <a:lnSpc>
                <a:spcPct val="130000"/>
              </a:lnSpc>
              <a:spcBef>
                <a:spcPts val="1500"/>
              </a:spcBef>
              <a:spcAft>
                <a:spcPts val="0"/>
              </a:spcAft>
              <a:buNone/>
            </a:pPr>
            <a:r>
              <a:t/>
            </a:r>
            <a:endParaRPr b="1" sz="2100">
              <a:solidFill>
                <a:srgbClr val="181837"/>
              </a:solidFill>
              <a:highlight>
                <a:srgbClr val="FFFFFF"/>
              </a:highlight>
              <a:latin typeface="Lato"/>
              <a:ea typeface="Lato"/>
              <a:cs typeface="Lato"/>
              <a:sym typeface="Lato"/>
            </a:endParaRPr>
          </a:p>
          <a:p>
            <a:pPr indent="0" lvl="0" marL="0" rtl="0" algn="l">
              <a:lnSpc>
                <a:spcPct val="130000"/>
              </a:lnSpc>
              <a:spcBef>
                <a:spcPts val="15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l">
              <a:lnSpc>
                <a:spcPct val="130000"/>
              </a:lnSpc>
              <a:spcBef>
                <a:spcPts val="1500"/>
              </a:spcBef>
              <a:spcAft>
                <a:spcPts val="0"/>
              </a:spcAft>
              <a:buNone/>
            </a:pPr>
            <a:r>
              <a:t/>
            </a:r>
            <a:endParaRPr sz="1500">
              <a:solidFill>
                <a:srgbClr val="202124"/>
              </a:solidFill>
              <a:highlight>
                <a:srgbClr val="FFFFFF"/>
              </a:highlight>
              <a:latin typeface="Arial"/>
              <a:ea typeface="Arial"/>
              <a:cs typeface="Arial"/>
              <a:sym typeface="Arial"/>
            </a:endParaRPr>
          </a:p>
          <a:p>
            <a:pPr indent="0" lvl="0" marL="0" rtl="0" algn="l">
              <a:lnSpc>
                <a:spcPct val="130000"/>
              </a:lnSpc>
              <a:spcBef>
                <a:spcPts val="15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l">
              <a:lnSpc>
                <a:spcPct val="130000"/>
              </a:lnSpc>
              <a:spcBef>
                <a:spcPts val="1800"/>
              </a:spcBef>
              <a:spcAft>
                <a:spcPts val="0"/>
              </a:spcAft>
              <a:buNone/>
            </a:pPr>
            <a:r>
              <a:t/>
            </a:r>
            <a:endParaRPr sz="1500">
              <a:solidFill>
                <a:srgbClr val="202124"/>
              </a:solidFill>
              <a:highlight>
                <a:srgbClr val="FFFFFF"/>
              </a:highlight>
              <a:latin typeface="Arial"/>
              <a:ea typeface="Arial"/>
              <a:cs typeface="Arial"/>
              <a:sym typeface="Arial"/>
            </a:endParaRPr>
          </a:p>
          <a:p>
            <a:pPr indent="0" lvl="0" marL="0" rtl="0" algn="just">
              <a:spcBef>
                <a:spcPts val="1500"/>
              </a:spcBef>
              <a:spcAft>
                <a:spcPts val="0"/>
              </a:spcAft>
              <a:buNone/>
            </a:pPr>
            <a:r>
              <a:t/>
            </a:r>
            <a:endParaRPr b="1" sz="1500">
              <a:solidFill>
                <a:srgbClr val="202124"/>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just">
              <a:spcBef>
                <a:spcPts val="1200"/>
              </a:spcBef>
              <a:spcAft>
                <a:spcPts val="0"/>
              </a:spcAft>
              <a:buNone/>
            </a:pPr>
            <a:r>
              <a:t/>
            </a:r>
            <a:endParaRPr b="1" sz="1500">
              <a:solidFill>
                <a:srgbClr val="181837"/>
              </a:solidFill>
              <a:highlight>
                <a:srgbClr val="FFFFFF"/>
              </a:highlight>
              <a:latin typeface="Lato"/>
              <a:ea typeface="Lato"/>
              <a:cs typeface="Lato"/>
              <a:sym typeface="Lato"/>
            </a:endParaRPr>
          </a:p>
          <a:p>
            <a:pPr indent="0" lvl="0" marL="0" rtl="0" algn="just">
              <a:spcBef>
                <a:spcPts val="1200"/>
              </a:spcBef>
              <a:spcAft>
                <a:spcPts val="1200"/>
              </a:spcAft>
              <a:buNone/>
            </a:pPr>
            <a:r>
              <a:t/>
            </a:r>
            <a:endParaRPr sz="1500">
              <a:solidFill>
                <a:schemeClr val="lt1"/>
              </a:solidFill>
              <a:latin typeface="Nunito"/>
              <a:ea typeface="Nunito"/>
              <a:cs typeface="Nunito"/>
              <a:sym typeface="Nunito"/>
            </a:endParaRPr>
          </a:p>
        </p:txBody>
      </p:sp>
      <p:sp>
        <p:nvSpPr>
          <p:cNvPr id="171" name="Google Shape;171;p19"/>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496875"/>
            <a:ext cx="7505700" cy="53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00"/>
              <a:t>MetaVerse Companies</a:t>
            </a:r>
            <a:endParaRPr sz="3800"/>
          </a:p>
          <a:p>
            <a:pPr indent="0" lvl="0" marL="0" rtl="0" algn="l">
              <a:spcBef>
                <a:spcPts val="0"/>
              </a:spcBef>
              <a:spcAft>
                <a:spcPts val="0"/>
              </a:spcAft>
              <a:buNone/>
            </a:pPr>
            <a:r>
              <a:t/>
            </a:r>
            <a:endParaRPr/>
          </a:p>
        </p:txBody>
      </p:sp>
      <p:sp>
        <p:nvSpPr>
          <p:cNvPr id="177" name="Google Shape;177;p20"/>
          <p:cNvSpPr txBox="1"/>
          <p:nvPr>
            <p:ph idx="1" type="body"/>
          </p:nvPr>
        </p:nvSpPr>
        <p:spPr>
          <a:xfrm>
            <a:off x="819150" y="1128075"/>
            <a:ext cx="7505700" cy="3196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450">
                <a:solidFill>
                  <a:srgbClr val="202124"/>
                </a:solidFill>
                <a:highlight>
                  <a:srgbClr val="FFFFFF"/>
                </a:highlight>
                <a:latin typeface="Arial"/>
                <a:ea typeface="Arial"/>
                <a:cs typeface="Arial"/>
                <a:sym typeface="Arial"/>
              </a:rPr>
              <a:t>6. Roblox Corporation:</a:t>
            </a:r>
            <a:endParaRPr b="1" sz="1450">
              <a:solidFill>
                <a:srgbClr val="202124"/>
              </a:solidFill>
              <a:highlight>
                <a:srgbClr val="FFFFFF"/>
              </a:highlight>
              <a:latin typeface="Arial"/>
              <a:ea typeface="Arial"/>
              <a:cs typeface="Arial"/>
              <a:sym typeface="Arial"/>
            </a:endParaRPr>
          </a:p>
          <a:p>
            <a:pPr indent="0" lvl="0" marL="0" rtl="0" algn="l">
              <a:lnSpc>
                <a:spcPct val="130000"/>
              </a:lnSpc>
              <a:spcBef>
                <a:spcPts val="1800"/>
              </a:spcBef>
              <a:spcAft>
                <a:spcPts val="1500"/>
              </a:spcAft>
              <a:buNone/>
            </a:pPr>
            <a:r>
              <a:rPr lang="en" sz="1550">
                <a:solidFill>
                  <a:srgbClr val="202124"/>
                </a:solidFill>
                <a:highlight>
                  <a:srgbClr val="FFFFFF"/>
                </a:highlight>
                <a:latin typeface="Arial"/>
                <a:ea typeface="Arial"/>
                <a:cs typeface="Arial"/>
                <a:sym typeface="Arial"/>
              </a:rPr>
              <a:t>Roblox is an American video game company taking the lead in building the metaverse. Roblox allows the players to create their interactive digital worlds. It lets the creators sell the assets created by them, thus promoting the creators’ economy. This top metaverse company aims to improve its platform’s shopping and business experience using its currency Robux.</a:t>
            </a:r>
            <a:endParaRPr sz="1550">
              <a:solidFill>
                <a:srgbClr val="202124"/>
              </a:solidFill>
              <a:highlight>
                <a:srgbClr val="FFFFFF"/>
              </a:highlight>
              <a:latin typeface="Arial"/>
              <a:ea typeface="Arial"/>
              <a:cs typeface="Arial"/>
              <a:sym typeface="Arial"/>
            </a:endParaRPr>
          </a:p>
        </p:txBody>
      </p:sp>
      <p:sp>
        <p:nvSpPr>
          <p:cNvPr id="178" name="Google Shape;178;p20"/>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496875"/>
            <a:ext cx="7505700" cy="53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00"/>
              <a:t>MetaVerse Companies</a:t>
            </a:r>
            <a:endParaRPr sz="3800"/>
          </a:p>
          <a:p>
            <a:pPr indent="0" lvl="0" marL="0" rtl="0" algn="l">
              <a:spcBef>
                <a:spcPts val="0"/>
              </a:spcBef>
              <a:spcAft>
                <a:spcPts val="0"/>
              </a:spcAft>
              <a:buNone/>
            </a:pPr>
            <a:r>
              <a:t/>
            </a:r>
            <a:endParaRPr/>
          </a:p>
        </p:txBody>
      </p:sp>
      <p:sp>
        <p:nvSpPr>
          <p:cNvPr id="184" name="Google Shape;184;p21"/>
          <p:cNvSpPr txBox="1"/>
          <p:nvPr>
            <p:ph idx="1" type="body"/>
          </p:nvPr>
        </p:nvSpPr>
        <p:spPr>
          <a:xfrm>
            <a:off x="819150" y="1128075"/>
            <a:ext cx="7505700" cy="3196200"/>
          </a:xfrm>
          <a:prstGeom prst="rect">
            <a:avLst/>
          </a:prstGeom>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 sz="2700">
                <a:solidFill>
                  <a:srgbClr val="23262F"/>
                </a:solidFill>
                <a:highlight>
                  <a:srgbClr val="FFFFFF"/>
                </a:highlight>
                <a:latin typeface="Lato"/>
                <a:ea typeface="Lato"/>
                <a:cs typeface="Lato"/>
                <a:sym typeface="Lato"/>
              </a:rPr>
              <a:t>Final Thoughts</a:t>
            </a:r>
            <a:endParaRPr b="1" sz="2700">
              <a:solidFill>
                <a:srgbClr val="23262F"/>
              </a:solidFill>
              <a:highlight>
                <a:srgbClr val="FFFFFF"/>
              </a:highlight>
              <a:latin typeface="Lato"/>
              <a:ea typeface="Lato"/>
              <a:cs typeface="Lato"/>
              <a:sym typeface="Lato"/>
            </a:endParaRPr>
          </a:p>
          <a:p>
            <a:pPr indent="0" lvl="0" marL="0" rtl="0" algn="l">
              <a:lnSpc>
                <a:spcPct val="130000"/>
              </a:lnSpc>
              <a:spcBef>
                <a:spcPts val="2400"/>
              </a:spcBef>
              <a:spcAft>
                <a:spcPts val="0"/>
              </a:spcAft>
              <a:buNone/>
            </a:pPr>
            <a:r>
              <a:rPr lang="en" sz="1550">
                <a:solidFill>
                  <a:srgbClr val="202124"/>
                </a:solidFill>
                <a:highlight>
                  <a:srgbClr val="FFFFFF"/>
                </a:highlight>
                <a:latin typeface="Arial"/>
                <a:ea typeface="Arial"/>
                <a:cs typeface="Arial"/>
                <a:sym typeface="Arial"/>
              </a:rPr>
              <a:t>The metaverse revolution is gathering pace, and global metaverse companies are wor</a:t>
            </a:r>
            <a:r>
              <a:rPr lang="en" sz="155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y</a:t>
            </a:r>
            <a:r>
              <a:rPr lang="en" sz="1550">
                <a:solidFill>
                  <a:srgbClr val="202124"/>
                </a:solidFill>
                <a:highlight>
                  <a:srgbClr val="FFFFFF"/>
                </a:highlight>
                <a:latin typeface="Arial"/>
                <a:ea typeface="Arial"/>
                <a:cs typeface="Arial"/>
                <a:sym typeface="Arial"/>
              </a:rPr>
              <a:t>king hard to make it a reality. So if the virtual world excites you, you may log in to </a:t>
            </a:r>
            <a:r>
              <a:rPr lang="en" sz="1550">
                <a:solidFill>
                  <a:srgbClr val="202124"/>
                </a:solidFill>
                <a:highlight>
                  <a:srgbClr val="FFFFFF"/>
                </a:highlight>
                <a:uFill>
                  <a:noFill/>
                </a:uFill>
                <a:latin typeface="Arial"/>
                <a:ea typeface="Arial"/>
                <a:cs typeface="Arial"/>
                <a:sym typeface="Arial"/>
                <a:hlinkClick r:id="rId4">
                  <a:extLst>
                    <a:ext uri="{A12FA001-AC4F-418D-AE19-62706E023703}">
                      <ahyp:hlinkClr val="tx"/>
                    </a:ext>
                  </a:extLst>
                </a:hlinkClick>
              </a:rPr>
              <a:t>Zebpa</a:t>
            </a:r>
            <a:r>
              <a:rPr lang="en" sz="1550">
                <a:solidFill>
                  <a:srgbClr val="202124"/>
                </a:solidFill>
                <a:highlight>
                  <a:srgbClr val="FFFFFF"/>
                </a:highlight>
                <a:latin typeface="Arial"/>
                <a:ea typeface="Arial"/>
                <a:cs typeface="Arial"/>
                <a:sym typeface="Arial"/>
              </a:rPr>
              <a:t> and start transacting in available metaverse coins like SAND, Mana, etc. to explore the wonders of the metaverse.</a:t>
            </a:r>
            <a:endParaRPr sz="1500">
              <a:solidFill>
                <a:srgbClr val="777E90"/>
              </a:solidFill>
              <a:highlight>
                <a:srgbClr val="FFFFFF"/>
              </a:highlight>
              <a:latin typeface="Lato"/>
              <a:ea typeface="Lato"/>
              <a:cs typeface="Lato"/>
              <a:sym typeface="Lato"/>
            </a:endParaRPr>
          </a:p>
          <a:p>
            <a:pPr indent="0" lvl="0" marL="0" rtl="0" algn="l">
              <a:lnSpc>
                <a:spcPct val="130000"/>
              </a:lnSpc>
              <a:spcBef>
                <a:spcPts val="1500"/>
              </a:spcBef>
              <a:spcAft>
                <a:spcPts val="1500"/>
              </a:spcAft>
              <a:buNone/>
            </a:pPr>
            <a:r>
              <a:t/>
            </a:r>
            <a:endParaRPr b="1" sz="1450">
              <a:solidFill>
                <a:srgbClr val="202124"/>
              </a:solidFill>
              <a:highlight>
                <a:srgbClr val="FFFFFF"/>
              </a:highlight>
              <a:latin typeface="Arial"/>
              <a:ea typeface="Arial"/>
              <a:cs typeface="Arial"/>
              <a:sym typeface="Arial"/>
            </a:endParaRPr>
          </a:p>
        </p:txBody>
      </p:sp>
      <p:sp>
        <p:nvSpPr>
          <p:cNvPr id="185" name="Google Shape;185;p21"/>
          <p:cNvSpPr txBox="1"/>
          <p:nvPr/>
        </p:nvSpPr>
        <p:spPr>
          <a:xfrm>
            <a:off x="368550" y="4055725"/>
            <a:ext cx="8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5"/>
              </a:rPr>
              <a:t>https://zebpay.com/blog/top-metaverse-companies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