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1"/>
  </p:notesMasterIdLst>
  <p:sldIdLst>
    <p:sldId id="256" r:id="rId2"/>
    <p:sldId id="257" r:id="rId3"/>
    <p:sldId id="314" r:id="rId4"/>
    <p:sldId id="317" r:id="rId5"/>
    <p:sldId id="318" r:id="rId6"/>
    <p:sldId id="289" r:id="rId7"/>
    <p:sldId id="349" r:id="rId8"/>
    <p:sldId id="351" r:id="rId9"/>
    <p:sldId id="316" r:id="rId10"/>
    <p:sldId id="315" r:id="rId11"/>
    <p:sldId id="324" r:id="rId12"/>
    <p:sldId id="325" r:id="rId13"/>
    <p:sldId id="326" r:id="rId14"/>
    <p:sldId id="327" r:id="rId15"/>
    <p:sldId id="261" r:id="rId16"/>
    <p:sldId id="259" r:id="rId17"/>
    <p:sldId id="330" r:id="rId18"/>
    <p:sldId id="328" r:id="rId19"/>
    <p:sldId id="329" r:id="rId20"/>
    <p:sldId id="334" r:id="rId21"/>
    <p:sldId id="331" r:id="rId22"/>
    <p:sldId id="335" r:id="rId23"/>
    <p:sldId id="333" r:id="rId24"/>
    <p:sldId id="336" r:id="rId25"/>
    <p:sldId id="338" r:id="rId26"/>
    <p:sldId id="340" r:id="rId27"/>
    <p:sldId id="337" r:id="rId28"/>
    <p:sldId id="339" r:id="rId29"/>
    <p:sldId id="341" r:id="rId30"/>
    <p:sldId id="342" r:id="rId31"/>
    <p:sldId id="263" r:id="rId32"/>
    <p:sldId id="343" r:id="rId33"/>
    <p:sldId id="344" r:id="rId34"/>
    <p:sldId id="345" r:id="rId35"/>
    <p:sldId id="346" r:id="rId36"/>
    <p:sldId id="347" r:id="rId37"/>
    <p:sldId id="348" r:id="rId38"/>
    <p:sldId id="350" r:id="rId39"/>
    <p:sldId id="260" r:id="rId40"/>
  </p:sldIdLst>
  <p:sldSz cx="9144000" cy="5143500" type="screen16x9"/>
  <p:notesSz cx="6858000" cy="9144000"/>
  <p:embeddedFontLst>
    <p:embeddedFont>
      <p:font typeface="Roboto Condensed Light" panose="02000000000000000000" pitchFamily="2" charset="0"/>
      <p:regular r:id="rId42"/>
      <p:italic r:id="rId43"/>
    </p:embeddedFont>
    <p:embeddedFont>
      <p:font typeface="PT Sans" panose="020B0604020202020204" charset="0"/>
      <p:regular r:id="rId44"/>
      <p:bold r:id="rId45"/>
      <p:italic r:id="rId46"/>
      <p:boldItalic r:id="rId47"/>
    </p:embeddedFont>
    <p:embeddedFont>
      <p:font typeface="Ex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E3AE45-D959-4AD9-889A-F335295B57DE}">
  <a:tblStyle styleId="{6BE3AE45-D959-4AD9-889A-F335295B57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40" autoAdjust="0"/>
  </p:normalViewPr>
  <p:slideViewPr>
    <p:cSldViewPr snapToGrid="0">
      <p:cViewPr varScale="1">
        <p:scale>
          <a:sx n="139" d="100"/>
          <a:sy n="139" d="100"/>
        </p:scale>
        <p:origin x="97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69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05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72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368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003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846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265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82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66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498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320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198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783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194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9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817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745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37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045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368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1701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491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839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0546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102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334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583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4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11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" name="Google Shape;4412;gedfa3e31c0_2_2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3" name="Google Shape;4413;gedfa3e31c0_2_2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" name="Google Shape;4412;gedfa3e31c0_2_2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3" name="Google Shape;4413;gedfa3e31c0_2_2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49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" name="Google Shape;4412;gedfa3e31c0_2_2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3" name="Google Shape;4413;gedfa3e31c0_2_2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122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27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1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3" r:id="rId8"/>
    <p:sldLayoutId id="2147483672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ckdaoud/marketing-data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b="1" dirty="0"/>
              <a:t>Supervised </a:t>
            </a:r>
            <a:r>
              <a:rPr lang="en-US" sz="2000" b="1" dirty="0" smtClean="0"/>
              <a:t>by</a:t>
            </a:r>
            <a:r>
              <a:rPr lang="en-US" sz="2000" dirty="0" smtClean="0"/>
              <a:t>:  </a:t>
            </a:r>
            <a:r>
              <a:rPr lang="en-US" sz="2000" b="1" dirty="0" smtClean="0"/>
              <a:t>Dr</a:t>
            </a:r>
            <a:r>
              <a:rPr lang="en-US" sz="2000" b="1" dirty="0"/>
              <a:t>. </a:t>
            </a:r>
            <a:r>
              <a:rPr lang="en-US" sz="2000" b="1" dirty="0" smtClean="0"/>
              <a:t>Soha Nagy</a:t>
            </a:r>
            <a:endParaRPr lang="en-US" sz="2000"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Customer Insights and Purchasing </a:t>
            </a:r>
            <a:r>
              <a:rPr lang="en-US" sz="2400" dirty="0" smtClean="0">
                <a:solidFill>
                  <a:schemeClr val="accent2"/>
                </a:solidFill>
              </a:rPr>
              <a:t>Behavior</a:t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/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/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1400" dirty="0"/>
              <a:t>A Data-Driven Approach to Understanding Customer Patterns</a:t>
            </a:r>
            <a:endParaRPr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35"/>
          <p:cNvSpPr/>
          <p:nvPr/>
        </p:nvSpPr>
        <p:spPr>
          <a:xfrm>
            <a:off x="1656224" y="217774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How does the level of education impact purchasing behavior?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741" name="Google Shape;2741;p35"/>
          <p:cNvSpPr/>
          <p:nvPr/>
        </p:nvSpPr>
        <p:spPr>
          <a:xfrm>
            <a:off x="1626688" y="2948163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Do married or single customers tend to spend more?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Customer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r>
              <a:rPr lang="en-US" dirty="0"/>
              <a:t> Analysis</a:t>
            </a:r>
            <a:endParaRPr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0" y="2144126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0" y="291619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740;p35"/>
          <p:cNvSpPr/>
          <p:nvPr/>
        </p:nvSpPr>
        <p:spPr>
          <a:xfrm>
            <a:off x="1656224" y="143929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How do different age groups contribute to overall sales?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43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0" y="1432723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28" name="Google Shape;2741;p35"/>
          <p:cNvSpPr/>
          <p:nvPr/>
        </p:nvSpPr>
        <p:spPr>
          <a:xfrm>
            <a:off x="1626688" y="3718585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What income brackets generate the highest sales?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9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0" y="3686613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5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35"/>
          <p:cNvSpPr/>
          <p:nvPr/>
        </p:nvSpPr>
        <p:spPr>
          <a:xfrm>
            <a:off x="1656223" y="2177741"/>
            <a:ext cx="6223795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Do customers who visit the website more frequently also purchase more?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741" name="Google Shape;2741;p35"/>
          <p:cNvSpPr/>
          <p:nvPr/>
        </p:nvSpPr>
        <p:spPr>
          <a:xfrm>
            <a:off x="1626688" y="2948163"/>
            <a:ext cx="6278072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Which months or periods had the highest web engagement?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Insights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Website</a:t>
            </a:r>
            <a:r>
              <a:rPr lang="en-US" dirty="0"/>
              <a:t> Engagement</a:t>
            </a:r>
            <a:endParaRPr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0" y="2144126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0" y="291619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740;p35"/>
          <p:cNvSpPr/>
          <p:nvPr/>
        </p:nvSpPr>
        <p:spPr>
          <a:xfrm>
            <a:off x="1656224" y="1439291"/>
            <a:ext cx="6248536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Is there a direct relationship between website visits and purchases?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43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0" y="1432723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28" name="Google Shape;2741;p35"/>
          <p:cNvSpPr/>
          <p:nvPr/>
        </p:nvSpPr>
        <p:spPr>
          <a:xfrm>
            <a:off x="1626688" y="3718585"/>
            <a:ext cx="6278072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How do website visits differ based on customer Requests?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9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0" y="3686613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6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35"/>
          <p:cNvSpPr/>
          <p:nvPr/>
        </p:nvSpPr>
        <p:spPr>
          <a:xfrm>
            <a:off x="1656224" y="217774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Are there any categories that consistently underperform?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741" name="Google Shape;2741;p35"/>
          <p:cNvSpPr/>
          <p:nvPr/>
        </p:nvSpPr>
        <p:spPr>
          <a:xfrm>
            <a:off x="1626688" y="2948163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Which product categories contribute the most to revenue growth?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Product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Category</a:t>
            </a:r>
            <a:r>
              <a:rPr lang="en-US" dirty="0"/>
              <a:t> Breakdown</a:t>
            </a:r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0" y="2144126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0" y="291619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740;p35"/>
          <p:cNvSpPr/>
          <p:nvPr/>
        </p:nvSpPr>
        <p:spPr>
          <a:xfrm>
            <a:off x="1656224" y="143929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What are the top-selling product categories?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43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0" y="1432723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28" name="Google Shape;2741;p35"/>
          <p:cNvSpPr/>
          <p:nvPr/>
        </p:nvSpPr>
        <p:spPr>
          <a:xfrm>
            <a:off x="1626688" y="3718585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How does customer age or income influence category preferences?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0" y="3686613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35"/>
          <p:cNvSpPr/>
          <p:nvPr/>
        </p:nvSpPr>
        <p:spPr>
          <a:xfrm>
            <a:off x="1656224" y="217774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How many customers who file complaints continue to make purchases afterward?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741" name="Google Shape;2741;p35"/>
          <p:cNvSpPr/>
          <p:nvPr/>
        </p:nvSpPr>
        <p:spPr>
          <a:xfrm>
            <a:off x="1626688" y="2948163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What is the impact of complaint resolution on customer loyalty?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Complaint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r>
              <a:rPr lang="en-US" dirty="0"/>
              <a:t> Analysis</a:t>
            </a:r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0" y="2144126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0" y="291619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740;p35"/>
          <p:cNvSpPr/>
          <p:nvPr/>
        </p:nvSpPr>
        <p:spPr>
          <a:xfrm>
            <a:off x="1656224" y="143929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Do customers who file complaints spend less than those who don't?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43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0" y="1432723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28" name="Google Shape;2741;p35"/>
          <p:cNvSpPr/>
          <p:nvPr/>
        </p:nvSpPr>
        <p:spPr>
          <a:xfrm>
            <a:off x="1626688" y="3718585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Is there a specific product category that generates more complaints?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0" y="3686613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4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35"/>
          <p:cNvSpPr/>
          <p:nvPr/>
        </p:nvSpPr>
        <p:spPr>
          <a:xfrm>
            <a:off x="1656224" y="217774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Are there any noticeable seasonal sales patterns?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741" name="Google Shape;2741;p35"/>
          <p:cNvSpPr/>
          <p:nvPr/>
        </p:nvSpPr>
        <p:spPr>
          <a:xfrm>
            <a:off x="1626688" y="2948163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How do sales trends correspond with marketing campaigns or external events?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Sales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Trends</a:t>
            </a:r>
            <a:r>
              <a:rPr lang="en-US" dirty="0"/>
              <a:t> Over Time</a:t>
            </a:r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0" y="2144126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0" y="291619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740;p35"/>
          <p:cNvSpPr/>
          <p:nvPr/>
        </p:nvSpPr>
        <p:spPr>
          <a:xfrm>
            <a:off x="1656224" y="143929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Which months show the highest sales growth?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43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0" y="1432723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28" name="Google Shape;2741;p35"/>
          <p:cNvSpPr/>
          <p:nvPr/>
        </p:nvSpPr>
        <p:spPr>
          <a:xfrm>
            <a:off x="1626688" y="3718585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Is there a consistent upward or downward trend in sales?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0" y="3686613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2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578988" y="2864895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Customer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r>
              <a:rPr lang="en-US" sz="4400" dirty="0"/>
              <a:t> Analysis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04542" y="1618012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2740;p35"/>
          <p:cNvSpPr/>
          <p:nvPr/>
        </p:nvSpPr>
        <p:spPr>
          <a:xfrm>
            <a:off x="977932" y="3689040"/>
            <a:ext cx="7132319" cy="6532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In this section, you want to focus on how customer attributes (such as age, marital status, and income) affect their purchasing behavior</a:t>
            </a:r>
            <a:endParaRPr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293405" y="1242272"/>
            <a:ext cx="2418797" cy="2217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This chart examines how income correlates with customer spending, providing a breakdown of income brackets and how much they contribute to total sales</a:t>
            </a:r>
            <a:r>
              <a:rPr lang="en-US" sz="1800" dirty="0" smtClean="0"/>
              <a:t>.</a:t>
            </a:r>
          </a:p>
          <a:p>
            <a:pPr marL="0" lvl="0" indent="0"/>
            <a:endParaRPr sz="1800"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8260738" y="3646197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1845328" y="70198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1541322" y="385906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55" y="965490"/>
            <a:ext cx="5847661" cy="4074439"/>
          </a:xfrm>
          <a:prstGeom prst="roundRect">
            <a:avLst>
              <a:gd name="adj" fmla="val 185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0" name="Google Shape;2740;p35"/>
          <p:cNvSpPr/>
          <p:nvPr/>
        </p:nvSpPr>
        <p:spPr>
          <a:xfrm>
            <a:off x="262420" y="45492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does customer age influence spending habits?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356541" y="1066021"/>
            <a:ext cx="2521437" cy="2292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This </a:t>
            </a:r>
            <a:r>
              <a:rPr lang="en-US" sz="1800" dirty="0" smtClean="0"/>
              <a:t>line </a:t>
            </a:r>
            <a:r>
              <a:rPr lang="en-US" sz="1800" dirty="0"/>
              <a:t>chart </a:t>
            </a:r>
            <a:r>
              <a:rPr lang="en-US" sz="1800" dirty="0" smtClean="0"/>
              <a:t>illustrates </a:t>
            </a:r>
            <a:r>
              <a:rPr lang="en-US" sz="1800" dirty="0"/>
              <a:t>how different age groups respond to marketing campaigns, measured by the number of accepted campaigns per age bracket.</a:t>
            </a:r>
            <a:endParaRPr sz="1800"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8260738" y="3646197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1845328" y="70198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1541322" y="385906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2740;p35"/>
          <p:cNvSpPr/>
          <p:nvPr/>
        </p:nvSpPr>
        <p:spPr>
          <a:xfrm>
            <a:off x="262420" y="45492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Age Distribution and Spending Behavior</a:t>
            </a:r>
            <a:endParaRPr sz="1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74" y="913548"/>
            <a:ext cx="6266707" cy="3790188"/>
          </a:xfrm>
          <a:prstGeom prst="roundRect">
            <a:avLst>
              <a:gd name="adj" fmla="val 53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35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331923" y="1079395"/>
            <a:ext cx="2418797" cy="2292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This </a:t>
            </a:r>
            <a:r>
              <a:rPr lang="en-US" sz="1800" dirty="0" smtClean="0"/>
              <a:t>is Area Chart </a:t>
            </a:r>
            <a:r>
              <a:rPr lang="en-US" sz="1800" dirty="0"/>
              <a:t>examines how income correlates with customer spending, providing a breakdown of income brackets and how much they contribute to total sales.</a:t>
            </a:r>
            <a:endParaRPr sz="1800"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8260738" y="3646197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1845328" y="70198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1541322" y="385906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2740;p35"/>
          <p:cNvSpPr/>
          <p:nvPr/>
        </p:nvSpPr>
        <p:spPr>
          <a:xfrm>
            <a:off x="262420" y="45492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Income vs. Total Spending</a:t>
            </a:r>
            <a:endParaRPr sz="1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58" y="913548"/>
            <a:ext cx="6086298" cy="3980329"/>
          </a:xfrm>
          <a:prstGeom prst="roundRect">
            <a:avLst>
              <a:gd name="adj" fmla="val 35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99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270531" y="1075765"/>
            <a:ext cx="2418797" cy="2292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This chart visualizes how various personal factors such as marital status, education, and number of children influence the number of purchases a customer makes.</a:t>
            </a:r>
            <a:endParaRPr sz="1800"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8260738" y="3646197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1845328" y="70198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1541322" y="385906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2740;p35"/>
          <p:cNvSpPr/>
          <p:nvPr/>
        </p:nvSpPr>
        <p:spPr>
          <a:xfrm>
            <a:off x="262420" y="454921"/>
            <a:ext cx="789842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Marital </a:t>
            </a:r>
            <a:r>
              <a:rPr lang="en-US" sz="1600" b="1" dirty="0" smtClean="0">
                <a:solidFill>
                  <a:schemeClr val="bg1"/>
                </a:solidFill>
              </a:rPr>
              <a:t>Status, Educational Level, Number Of Childs </a:t>
            </a:r>
            <a:r>
              <a:rPr lang="en-US" sz="1600" b="1" dirty="0">
                <a:solidFill>
                  <a:schemeClr val="bg1"/>
                </a:solidFill>
              </a:rPr>
              <a:t>and Number of Purchases</a:t>
            </a:r>
            <a:endParaRPr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24" y="1075765"/>
            <a:ext cx="5925441" cy="3624636"/>
          </a:xfrm>
          <a:prstGeom prst="roundRect">
            <a:avLst>
              <a:gd name="adj" fmla="val 395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60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Agenda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/>
              <a:t>Introduction to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Dataset</a:t>
            </a:r>
            <a:r>
              <a:rPr lang="en-US" sz="2000" dirty="0"/>
              <a:t> and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Purpose</a:t>
            </a:r>
          </a:p>
          <a:p>
            <a:pPr marL="495300" indent="-342900"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/>
              <a:t>Key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  <a:p>
            <a:pPr marL="495300" indent="-342900"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 smtClean="0"/>
              <a:t>Data Overview and Key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Metrics</a:t>
            </a:r>
            <a:r>
              <a:rPr lang="en-US" sz="2000" dirty="0"/>
              <a:t> </a:t>
            </a:r>
            <a:r>
              <a:rPr lang="en-US" sz="2000" dirty="0" smtClean="0"/>
              <a:t>Overview</a:t>
            </a:r>
            <a:endParaRPr lang="ar-EG" sz="2000" dirty="0" smtClean="0"/>
          </a:p>
          <a:p>
            <a:pPr marL="495300" indent="-342900"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Cleaning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95300" indent="-342900"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/>
              <a:t>Business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Questions</a:t>
            </a:r>
            <a:endParaRPr lang="en-US" sz="2000" dirty="0"/>
          </a:p>
          <a:p>
            <a:pPr marL="495300" indent="-342900"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 smtClean="0"/>
              <a:t>Customer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r>
              <a:rPr lang="en-US" sz="2000" dirty="0"/>
              <a:t> </a:t>
            </a:r>
            <a:r>
              <a:rPr lang="en-US" sz="2000" dirty="0" smtClean="0"/>
              <a:t>Analysis</a:t>
            </a:r>
          </a:p>
          <a:p>
            <a:pPr marL="495300" indent="-342900"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/>
              <a:t>Insights from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Website</a:t>
            </a:r>
            <a:r>
              <a:rPr lang="en-US" sz="2000" dirty="0"/>
              <a:t> </a:t>
            </a:r>
            <a:r>
              <a:rPr lang="en-US" sz="2000" dirty="0" smtClean="0"/>
              <a:t>Engagement</a:t>
            </a:r>
          </a:p>
          <a:p>
            <a:pPr marL="495300" indent="-342900"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/>
              <a:t>Product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Category</a:t>
            </a:r>
            <a:r>
              <a:rPr lang="en-US" sz="2000" dirty="0"/>
              <a:t> </a:t>
            </a:r>
            <a:r>
              <a:rPr lang="en-US" sz="2000" dirty="0" smtClean="0"/>
              <a:t>Breakdown</a:t>
            </a:r>
          </a:p>
          <a:p>
            <a:pPr marL="495300" indent="-342900"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Complaint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r>
              <a:rPr lang="en-US" sz="2000" dirty="0"/>
              <a:t> </a:t>
            </a:r>
            <a:r>
              <a:rPr lang="en-US" sz="2000" dirty="0" smtClean="0"/>
              <a:t>Analysis</a:t>
            </a:r>
          </a:p>
          <a:p>
            <a:pPr marL="495300" indent="-342900"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/>
              <a:t>Sales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Trends</a:t>
            </a:r>
            <a:r>
              <a:rPr lang="en-US" sz="2000" dirty="0"/>
              <a:t> Over </a:t>
            </a:r>
            <a:r>
              <a:rPr lang="en-US" sz="2000" dirty="0" smtClean="0"/>
              <a:t>Time</a:t>
            </a:r>
          </a:p>
          <a:p>
            <a:pPr marL="495300" indent="-342900"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 smtClean="0"/>
              <a:t>Actionable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Recommendations</a:t>
            </a:r>
          </a:p>
          <a:p>
            <a:pPr marL="495300" indent="-342900"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 smtClean="0"/>
              <a:t>Q&amp;A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246412" y="2887495"/>
            <a:ext cx="85953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Insights from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Website</a:t>
            </a:r>
            <a:r>
              <a:rPr lang="en-US" sz="4000" dirty="0"/>
              <a:t> Engagement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04542" y="1618012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2740;p35"/>
          <p:cNvSpPr/>
          <p:nvPr/>
        </p:nvSpPr>
        <p:spPr>
          <a:xfrm>
            <a:off x="977932" y="3689040"/>
            <a:ext cx="7132319" cy="6532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This section focuses on how customer interactions with the website affect purchasing behavior.</a:t>
            </a:r>
            <a:endParaRPr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270531" y="1075765"/>
            <a:ext cx="2418797" cy="2292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 smtClean="0"/>
              <a:t>This horizontal bar chart shows the relationship between website visits and the total number of purchases.</a:t>
            </a:r>
            <a:endParaRPr sz="1800"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8260738" y="3646197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1845328" y="70198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1541322" y="385906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2740;p35"/>
          <p:cNvSpPr/>
          <p:nvPr/>
        </p:nvSpPr>
        <p:spPr>
          <a:xfrm>
            <a:off x="262420" y="454921"/>
            <a:ext cx="752826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Total Spending Based On The Number Of Website Visits For The Last Month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33" y="1075765"/>
            <a:ext cx="6363854" cy="385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578988" y="2864895"/>
            <a:ext cx="826021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Product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Category</a:t>
            </a:r>
            <a:r>
              <a:rPr lang="en-US" sz="4400" dirty="0"/>
              <a:t> Breakdown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04542" y="1618012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2740;p35"/>
          <p:cNvSpPr/>
          <p:nvPr/>
        </p:nvSpPr>
        <p:spPr>
          <a:xfrm>
            <a:off x="977932" y="3689040"/>
            <a:ext cx="7132319" cy="6532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This section dives into the performance of different product categories.</a:t>
            </a:r>
          </a:p>
        </p:txBody>
      </p:sp>
    </p:spTree>
    <p:extLst>
      <p:ext uri="{BB962C8B-B14F-4D97-AF65-F5344CB8AC3E}">
        <p14:creationId xmlns:p14="http://schemas.microsoft.com/office/powerpoint/2010/main" val="11601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270531" y="1075765"/>
            <a:ext cx="2472669" cy="2292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 smtClean="0"/>
              <a:t>This </a:t>
            </a:r>
            <a:r>
              <a:rPr lang="en-US" sz="1800" dirty="0"/>
              <a:t>bar chart illustrates the total amount spent across different product categories (Wine, Fruits, Meat, Fish, Sweets, Gold Products).</a:t>
            </a:r>
            <a:endParaRPr sz="1800"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8260738" y="3646197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1845328" y="70198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1541322" y="385906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2740;p35"/>
          <p:cNvSpPr/>
          <p:nvPr/>
        </p:nvSpPr>
        <p:spPr>
          <a:xfrm>
            <a:off x="262420" y="454921"/>
            <a:ext cx="732100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Relationship Between The Amount Of Total and The Amount Of Each Category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30" y="969169"/>
            <a:ext cx="6349897" cy="3886200"/>
          </a:xfrm>
          <a:prstGeom prst="roundRect">
            <a:avLst>
              <a:gd name="adj" fmla="val 639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00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121920" y="2864895"/>
            <a:ext cx="902208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Complaint</a:t>
            </a:r>
            <a:r>
              <a:rPr lang="en-US" sz="4400" dirty="0"/>
              <a:t> and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r>
              <a:rPr lang="en-US" sz="4400" dirty="0"/>
              <a:t> Analysis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04542" y="1618012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2740;p35"/>
          <p:cNvSpPr/>
          <p:nvPr/>
        </p:nvSpPr>
        <p:spPr>
          <a:xfrm>
            <a:off x="977932" y="3689040"/>
            <a:ext cx="7132319" cy="6532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focus is on how complaints affect customer satisfaction and spending.</a:t>
            </a:r>
          </a:p>
        </p:txBody>
      </p:sp>
    </p:spTree>
    <p:extLst>
      <p:ext uri="{BB962C8B-B14F-4D97-AF65-F5344CB8AC3E}">
        <p14:creationId xmlns:p14="http://schemas.microsoft.com/office/powerpoint/2010/main" val="2059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270531" y="1075765"/>
            <a:ext cx="2566050" cy="2292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This </a:t>
            </a:r>
            <a:r>
              <a:rPr lang="en-US" sz="1800" dirty="0" smtClean="0"/>
              <a:t>Pie </a:t>
            </a:r>
            <a:r>
              <a:rPr lang="en-US" sz="1800" dirty="0"/>
              <a:t>chart compares the total spending of customers who filed complaints versus those who didn’t.</a:t>
            </a:r>
            <a:endParaRPr sz="1800"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8260738" y="3646197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1845328" y="70198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1541322" y="385906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2740;p35"/>
          <p:cNvSpPr/>
          <p:nvPr/>
        </p:nvSpPr>
        <p:spPr>
          <a:xfrm>
            <a:off x="262420" y="45492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Comparison of Total Spending Between Customers complaints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70" y="969169"/>
            <a:ext cx="5794628" cy="3983223"/>
          </a:xfrm>
          <a:prstGeom prst="roundRect">
            <a:avLst>
              <a:gd name="adj" fmla="val 67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1" name="Google Shape;2968;p39"/>
          <p:cNvCxnSpPr/>
          <p:nvPr/>
        </p:nvCxnSpPr>
        <p:spPr>
          <a:xfrm rot="5400000">
            <a:off x="7185834" y="1661874"/>
            <a:ext cx="101273" cy="1258824"/>
          </a:xfrm>
          <a:prstGeom prst="bentConnector2">
            <a:avLst/>
          </a:prstGeom>
          <a:noFill/>
          <a:ln w="1905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2" name="Google Shape;2956;p39"/>
          <p:cNvGrpSpPr/>
          <p:nvPr/>
        </p:nvGrpSpPr>
        <p:grpSpPr>
          <a:xfrm>
            <a:off x="7271093" y="1612497"/>
            <a:ext cx="1646026" cy="1357584"/>
            <a:chOff x="6300625" y="1543265"/>
            <a:chExt cx="1951020" cy="969596"/>
          </a:xfrm>
        </p:grpSpPr>
        <p:sp>
          <p:nvSpPr>
            <p:cNvPr id="53" name="Google Shape;2957;p39"/>
            <p:cNvSpPr txBox="1"/>
            <p:nvPr/>
          </p:nvSpPr>
          <p:spPr>
            <a:xfrm>
              <a:off x="6300625" y="1543265"/>
              <a:ext cx="1410000" cy="4848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rgbClr val="8FFF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 smtClean="0">
                  <a:solidFill>
                    <a:schemeClr val="tx1"/>
                  </a:solidFill>
                  <a:latin typeface="Exo"/>
                  <a:ea typeface="Exo"/>
                  <a:cs typeface="Exo"/>
                  <a:sym typeface="Exo"/>
                </a:rPr>
                <a:t>1.13%</a:t>
              </a:r>
              <a:endParaRPr sz="3000" b="1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54" name="Google Shape;2958;p39"/>
            <p:cNvSpPr txBox="1"/>
            <p:nvPr/>
          </p:nvSpPr>
          <p:spPr>
            <a:xfrm>
              <a:off x="6300625" y="2028061"/>
              <a:ext cx="195102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tx1"/>
                  </a:solidFill>
                  <a:latin typeface="PT Sans"/>
                  <a:ea typeface="PT Sans"/>
                  <a:cs typeface="PT Sans"/>
                  <a:sym typeface="PT Sans"/>
                </a:rPr>
                <a:t>Customers Who Complained</a:t>
              </a:r>
              <a:endParaRPr b="1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66" name="Google Shape;2956;p39"/>
          <p:cNvGrpSpPr/>
          <p:nvPr/>
        </p:nvGrpSpPr>
        <p:grpSpPr>
          <a:xfrm>
            <a:off x="2980127" y="3368207"/>
            <a:ext cx="1531787" cy="1244020"/>
            <a:chOff x="6134435" y="1543265"/>
            <a:chExt cx="1999894" cy="888488"/>
          </a:xfrm>
        </p:grpSpPr>
        <p:sp>
          <p:nvSpPr>
            <p:cNvPr id="67" name="Google Shape;2957;p39"/>
            <p:cNvSpPr txBox="1"/>
            <p:nvPr/>
          </p:nvSpPr>
          <p:spPr>
            <a:xfrm>
              <a:off x="6134435" y="1543265"/>
              <a:ext cx="1922118" cy="4848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rgbClr val="8FFF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 smtClean="0">
                  <a:solidFill>
                    <a:schemeClr val="tx1"/>
                  </a:solidFill>
                  <a:latin typeface="Exo"/>
                  <a:ea typeface="Exo"/>
                  <a:cs typeface="Exo"/>
                  <a:sym typeface="Exo"/>
                </a:rPr>
                <a:t>98.87%</a:t>
              </a:r>
              <a:endParaRPr sz="2800" b="1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68" name="Google Shape;2958;p39"/>
            <p:cNvSpPr txBox="1"/>
            <p:nvPr/>
          </p:nvSpPr>
          <p:spPr>
            <a:xfrm>
              <a:off x="6183310" y="1946953"/>
              <a:ext cx="1951019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tx1"/>
                  </a:solidFill>
                  <a:latin typeface="PT Sans"/>
                  <a:ea typeface="PT Sans"/>
                  <a:cs typeface="PT Sans"/>
                  <a:sym typeface="PT Sans"/>
                </a:rPr>
                <a:t>Customers Who Not Complained</a:t>
              </a:r>
              <a:endParaRPr b="1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cxnSp>
        <p:nvCxnSpPr>
          <p:cNvPr id="69" name="Google Shape;2968;p39"/>
          <p:cNvCxnSpPr/>
          <p:nvPr/>
        </p:nvCxnSpPr>
        <p:spPr>
          <a:xfrm rot="10800000" flipV="1">
            <a:off x="4420113" y="3557548"/>
            <a:ext cx="625169" cy="2096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7517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270531" y="1075765"/>
            <a:ext cx="2418797" cy="2292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The bar chart breaks down the number of complaints and Responses based on the number of purchases.</a:t>
            </a:r>
            <a:endParaRPr sz="1800"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8260738" y="3646197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1845328" y="70198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1541322" y="385906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2740;p35"/>
          <p:cNvSpPr/>
          <p:nvPr/>
        </p:nvSpPr>
        <p:spPr>
          <a:xfrm>
            <a:off x="262420" y="45492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Complaint And Response Per Number Of Purchases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86" y="1075765"/>
            <a:ext cx="6183363" cy="3466259"/>
          </a:xfrm>
          <a:prstGeom prst="roundRect">
            <a:avLst>
              <a:gd name="adj" fmla="val 62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89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578988" y="2864895"/>
            <a:ext cx="826021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Sales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Trends</a:t>
            </a:r>
            <a:r>
              <a:rPr lang="en-US" sz="4400" dirty="0"/>
              <a:t> Over Time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04542" y="1618012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65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270531" y="913548"/>
            <a:ext cx="2586969" cy="2546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The horizontal bar chart breaks down total sales by year and month, showing trends over time.</a:t>
            </a:r>
            <a:endParaRPr sz="1800"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8260738" y="3646197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1845328" y="70198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1541322" y="385906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2740;p35"/>
          <p:cNvSpPr/>
          <p:nvPr/>
        </p:nvSpPr>
        <p:spPr>
          <a:xfrm>
            <a:off x="262420" y="454921"/>
            <a:ext cx="5890624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Age Distribution and Spending Behavior</a:t>
            </a:r>
            <a:endParaRPr sz="1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13" y="969168"/>
            <a:ext cx="5904458" cy="3804519"/>
          </a:xfrm>
          <a:prstGeom prst="roundRect">
            <a:avLst>
              <a:gd name="adj" fmla="val 32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84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75" y="212304"/>
            <a:ext cx="7370703" cy="4279188"/>
          </a:xfrm>
          <a:prstGeom prst="roundRect">
            <a:avLst>
              <a:gd name="adj" fmla="val 29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4" name="Google Shape;2883;p38"/>
          <p:cNvSpPr txBox="1">
            <a:spLocks noGrp="1"/>
          </p:cNvSpPr>
          <p:nvPr>
            <p:ph type="title"/>
          </p:nvPr>
        </p:nvSpPr>
        <p:spPr>
          <a:xfrm>
            <a:off x="-627838" y="4570160"/>
            <a:ext cx="5953531" cy="500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Dashboard</a:t>
            </a:r>
            <a:endParaRPr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smtClean="0"/>
              <a:t>Overview about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565652"/>
            <a:ext cx="7717800" cy="2445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Data Source </a:t>
            </a:r>
            <a:r>
              <a:rPr lang="en-US" sz="1400" b="1" dirty="0" smtClean="0">
                <a:solidFill>
                  <a:schemeClr val="bg1"/>
                </a:solidFill>
              </a:rPr>
              <a:t>Verification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  <a:endParaRPr lang="en-US" sz="1400" dirty="0"/>
          </a:p>
          <a:p>
            <a:pPr marL="609600" lvl="1" indent="0">
              <a:buNone/>
            </a:pPr>
            <a:r>
              <a:rPr lang="en-US" sz="1600" dirty="0"/>
              <a:t>The data is sourced from a comprehensive marketing dataset available on </a:t>
            </a:r>
            <a:r>
              <a:rPr lang="en-US" sz="1600" dirty="0" smtClean="0">
                <a:hlinkClick r:id="rId3"/>
              </a:rPr>
              <a:t>Kaggle</a:t>
            </a:r>
            <a:r>
              <a:rPr lang="en-US" sz="1600" dirty="0" smtClean="0"/>
              <a:t>.</a:t>
            </a:r>
          </a:p>
          <a:p>
            <a:pPr marL="609600" lvl="1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400" b="1" dirty="0"/>
              <a:t>Purpose</a:t>
            </a:r>
            <a:r>
              <a:rPr lang="en-US" sz="1400" dirty="0" smtClean="0"/>
              <a:t>:</a:t>
            </a:r>
            <a:endParaRPr lang="en-US" sz="1400" dirty="0"/>
          </a:p>
          <a:p>
            <a:pPr marL="609600" lvl="1" indent="0">
              <a:buNone/>
            </a:pPr>
            <a:r>
              <a:rPr lang="en-US" sz="1600" dirty="0"/>
              <a:t>To analyze customer insights and purchasing behavior to drive informed business decisions. (e.g., “How can we improve customer engagement and maximize revenue?”).</a:t>
            </a:r>
            <a:endParaRPr lang="en-US" sz="1600" dirty="0" smtClean="0"/>
          </a:p>
          <a:p>
            <a:pPr marL="609600" lvl="1" indent="0">
              <a:buNone/>
            </a:pPr>
            <a:endParaRPr lang="en-US" sz="1600"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94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558363" y="1841614"/>
            <a:ext cx="826021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Actionable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Recommendations</a:t>
            </a:r>
            <a:endParaRPr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2985;p40"/>
          <p:cNvSpPr/>
          <p:nvPr/>
        </p:nvSpPr>
        <p:spPr>
          <a:xfrm>
            <a:off x="2071521" y="2843668"/>
            <a:ext cx="4823087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Improving Customer Engagement and Revenue</a:t>
            </a:r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2553990" y="1116492"/>
            <a:ext cx="3903686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Enhance </a:t>
            </a:r>
            <a:r>
              <a:rPr lang="en-US" dirty="0">
                <a:solidFill>
                  <a:schemeClr val="bg1"/>
                </a:solidFill>
              </a:rPr>
              <a:t>Targeted Campaigns by Age Group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Insight</a:t>
            </a:r>
            <a:r>
              <a:rPr lang="en" dirty="0" smtClean="0"/>
              <a:t>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</a:t>
            </a:r>
            <a:r>
              <a:rPr lang="en-US" dirty="0"/>
              <a:t>Action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1540500" y="3273593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Customers </a:t>
            </a:r>
            <a:r>
              <a:rPr lang="en-US" dirty="0"/>
              <a:t>aged 30-40 show the highest engagement with marketing campaigns.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Action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5021451" y="336258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Focus on creating personalized campaigns for </a:t>
            </a:r>
            <a:r>
              <a:rPr lang="en-US" dirty="0" smtClean="0"/>
              <a:t>each </a:t>
            </a:r>
            <a:r>
              <a:rPr lang="en-US" dirty="0"/>
              <a:t>age group, leveraging their preferences and spending </a:t>
            </a:r>
            <a:r>
              <a:rPr lang="en-US" dirty="0" smtClean="0"/>
              <a:t>behavior </a:t>
            </a:r>
          </a:p>
        </p:txBody>
      </p:sp>
      <p:grpSp>
        <p:nvGrpSpPr>
          <p:cNvPr id="2997" name="Google Shape;2997;p40"/>
          <p:cNvGrpSpPr/>
          <p:nvPr/>
        </p:nvGrpSpPr>
        <p:grpSpPr>
          <a:xfrm>
            <a:off x="2462861" y="1845764"/>
            <a:ext cx="777278" cy="649553"/>
            <a:chOff x="1026975" y="1090575"/>
            <a:chExt cx="4572225" cy="3820900"/>
          </a:xfrm>
        </p:grpSpPr>
        <p:sp>
          <p:nvSpPr>
            <p:cNvPr id="2998" name="Google Shape;2998;p40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984;p40"/>
          <p:cNvSpPr/>
          <p:nvPr/>
        </p:nvSpPr>
        <p:spPr>
          <a:xfrm>
            <a:off x="1694129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563329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Insight</a:t>
            </a:r>
            <a:endParaRPr dirty="0"/>
          </a:p>
        </p:txBody>
      </p:sp>
      <p:grpSp>
        <p:nvGrpSpPr>
          <p:cNvPr id="25" name="Google Shape;4802;p70"/>
          <p:cNvGrpSpPr/>
          <p:nvPr/>
        </p:nvGrpSpPr>
        <p:grpSpPr>
          <a:xfrm>
            <a:off x="5926412" y="1845764"/>
            <a:ext cx="721896" cy="605242"/>
            <a:chOff x="2620884" y="2735942"/>
            <a:chExt cx="402900" cy="416492"/>
          </a:xfrm>
        </p:grpSpPr>
        <p:sp>
          <p:nvSpPr>
            <p:cNvPr id="26" name="Google Shape;4803;p70"/>
            <p:cNvSpPr/>
            <p:nvPr/>
          </p:nvSpPr>
          <p:spPr>
            <a:xfrm>
              <a:off x="2620884" y="2797241"/>
              <a:ext cx="402900" cy="355193"/>
            </a:xfrm>
            <a:custGeom>
              <a:avLst/>
              <a:gdLst/>
              <a:ahLst/>
              <a:cxnLst/>
              <a:rect l="l" t="t" r="r" b="b"/>
              <a:pathLst>
                <a:path w="11266" h="9932" extrusionOk="0">
                  <a:moveTo>
                    <a:pt x="334" y="1"/>
                  </a:moveTo>
                  <a:cubicBezTo>
                    <a:pt x="144" y="1"/>
                    <a:pt x="1" y="168"/>
                    <a:pt x="1" y="334"/>
                  </a:cubicBezTo>
                  <a:lnTo>
                    <a:pt x="1" y="9598"/>
                  </a:lnTo>
                  <a:cubicBezTo>
                    <a:pt x="1" y="9789"/>
                    <a:pt x="144" y="9932"/>
                    <a:pt x="334" y="9932"/>
                  </a:cubicBezTo>
                  <a:lnTo>
                    <a:pt x="10908" y="9932"/>
                  </a:lnTo>
                  <a:cubicBezTo>
                    <a:pt x="11098" y="9932"/>
                    <a:pt x="11265" y="9789"/>
                    <a:pt x="11265" y="9598"/>
                  </a:cubicBezTo>
                  <a:cubicBezTo>
                    <a:pt x="11265" y="9408"/>
                    <a:pt x="11098" y="9265"/>
                    <a:pt x="10908" y="9265"/>
                  </a:cubicBezTo>
                  <a:lnTo>
                    <a:pt x="10574" y="9265"/>
                  </a:lnTo>
                  <a:lnTo>
                    <a:pt x="10574" y="1930"/>
                  </a:lnTo>
                  <a:cubicBezTo>
                    <a:pt x="10574" y="1811"/>
                    <a:pt x="10479" y="1716"/>
                    <a:pt x="10336" y="1716"/>
                  </a:cubicBezTo>
                  <a:lnTo>
                    <a:pt x="9717" y="1716"/>
                  </a:lnTo>
                  <a:cubicBezTo>
                    <a:pt x="9598" y="1716"/>
                    <a:pt x="9503" y="1811"/>
                    <a:pt x="9503" y="1930"/>
                  </a:cubicBezTo>
                  <a:lnTo>
                    <a:pt x="9503" y="9265"/>
                  </a:lnTo>
                  <a:lnTo>
                    <a:pt x="8812" y="9265"/>
                  </a:lnTo>
                  <a:lnTo>
                    <a:pt x="8812" y="4692"/>
                  </a:lnTo>
                  <a:cubicBezTo>
                    <a:pt x="8812" y="4573"/>
                    <a:pt x="8717" y="4454"/>
                    <a:pt x="8574" y="4454"/>
                  </a:cubicBezTo>
                  <a:lnTo>
                    <a:pt x="7955" y="4454"/>
                  </a:lnTo>
                  <a:cubicBezTo>
                    <a:pt x="7836" y="4454"/>
                    <a:pt x="7741" y="4573"/>
                    <a:pt x="7741" y="4692"/>
                  </a:cubicBezTo>
                  <a:lnTo>
                    <a:pt x="7741" y="9265"/>
                  </a:lnTo>
                  <a:lnTo>
                    <a:pt x="7050" y="9265"/>
                  </a:lnTo>
                  <a:lnTo>
                    <a:pt x="7050" y="6597"/>
                  </a:lnTo>
                  <a:cubicBezTo>
                    <a:pt x="7050" y="6478"/>
                    <a:pt x="6955" y="6383"/>
                    <a:pt x="6812" y="6383"/>
                  </a:cubicBezTo>
                  <a:lnTo>
                    <a:pt x="6193" y="6383"/>
                  </a:lnTo>
                  <a:cubicBezTo>
                    <a:pt x="6074" y="6383"/>
                    <a:pt x="5978" y="6478"/>
                    <a:pt x="5978" y="6597"/>
                  </a:cubicBezTo>
                  <a:lnTo>
                    <a:pt x="5978" y="9265"/>
                  </a:lnTo>
                  <a:lnTo>
                    <a:pt x="5288" y="9265"/>
                  </a:lnTo>
                  <a:lnTo>
                    <a:pt x="5288" y="4669"/>
                  </a:lnTo>
                  <a:cubicBezTo>
                    <a:pt x="5288" y="4549"/>
                    <a:pt x="5192" y="4430"/>
                    <a:pt x="5050" y="4430"/>
                  </a:cubicBezTo>
                  <a:lnTo>
                    <a:pt x="4430" y="4430"/>
                  </a:lnTo>
                  <a:cubicBezTo>
                    <a:pt x="4311" y="4430"/>
                    <a:pt x="4216" y="4549"/>
                    <a:pt x="4216" y="4669"/>
                  </a:cubicBezTo>
                  <a:lnTo>
                    <a:pt x="4216" y="9265"/>
                  </a:lnTo>
                  <a:lnTo>
                    <a:pt x="3525" y="9265"/>
                  </a:lnTo>
                  <a:lnTo>
                    <a:pt x="3525" y="6597"/>
                  </a:lnTo>
                  <a:cubicBezTo>
                    <a:pt x="3525" y="6478"/>
                    <a:pt x="3430" y="6383"/>
                    <a:pt x="3287" y="6383"/>
                  </a:cubicBezTo>
                  <a:lnTo>
                    <a:pt x="2668" y="6383"/>
                  </a:lnTo>
                  <a:cubicBezTo>
                    <a:pt x="2549" y="6383"/>
                    <a:pt x="2454" y="6478"/>
                    <a:pt x="2454" y="6597"/>
                  </a:cubicBezTo>
                  <a:lnTo>
                    <a:pt x="2454" y="9265"/>
                  </a:lnTo>
                  <a:lnTo>
                    <a:pt x="1763" y="9265"/>
                  </a:lnTo>
                  <a:lnTo>
                    <a:pt x="1763" y="8336"/>
                  </a:lnTo>
                  <a:cubicBezTo>
                    <a:pt x="1763" y="8217"/>
                    <a:pt x="1668" y="8122"/>
                    <a:pt x="1525" y="8122"/>
                  </a:cubicBezTo>
                  <a:lnTo>
                    <a:pt x="691" y="8122"/>
                  </a:lnTo>
                  <a:lnTo>
                    <a:pt x="691" y="334"/>
                  </a:lnTo>
                  <a:cubicBezTo>
                    <a:pt x="691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804;p70"/>
            <p:cNvSpPr/>
            <p:nvPr/>
          </p:nvSpPr>
          <p:spPr>
            <a:xfrm>
              <a:off x="2667734" y="2735942"/>
              <a:ext cx="327084" cy="182711"/>
            </a:xfrm>
            <a:custGeom>
              <a:avLst/>
              <a:gdLst/>
              <a:ahLst/>
              <a:cxnLst/>
              <a:rect l="l" t="t" r="r" b="b"/>
              <a:pathLst>
                <a:path w="9146" h="5109" extrusionOk="0">
                  <a:moveTo>
                    <a:pt x="7693" y="0"/>
                  </a:moveTo>
                  <a:cubicBezTo>
                    <a:pt x="7502" y="0"/>
                    <a:pt x="7336" y="167"/>
                    <a:pt x="7336" y="357"/>
                  </a:cubicBezTo>
                  <a:cubicBezTo>
                    <a:pt x="7336" y="548"/>
                    <a:pt x="7502" y="691"/>
                    <a:pt x="7693" y="691"/>
                  </a:cubicBezTo>
                  <a:lnTo>
                    <a:pt x="7978" y="691"/>
                  </a:lnTo>
                  <a:lnTo>
                    <a:pt x="4883" y="3787"/>
                  </a:lnTo>
                  <a:lnTo>
                    <a:pt x="2882" y="2215"/>
                  </a:lnTo>
                  <a:cubicBezTo>
                    <a:pt x="2829" y="2161"/>
                    <a:pt x="2756" y="2137"/>
                    <a:pt x="2681" y="2137"/>
                  </a:cubicBezTo>
                  <a:cubicBezTo>
                    <a:pt x="2589" y="2137"/>
                    <a:pt x="2495" y="2173"/>
                    <a:pt x="2430" y="2239"/>
                  </a:cubicBezTo>
                  <a:lnTo>
                    <a:pt x="144" y="4525"/>
                  </a:lnTo>
                  <a:cubicBezTo>
                    <a:pt x="1" y="4668"/>
                    <a:pt x="1" y="4882"/>
                    <a:pt x="144" y="5001"/>
                  </a:cubicBezTo>
                  <a:cubicBezTo>
                    <a:pt x="215" y="5073"/>
                    <a:pt x="304" y="5108"/>
                    <a:pt x="391" y="5108"/>
                  </a:cubicBezTo>
                  <a:cubicBezTo>
                    <a:pt x="477" y="5108"/>
                    <a:pt x="560" y="5073"/>
                    <a:pt x="620" y="5001"/>
                  </a:cubicBezTo>
                  <a:lnTo>
                    <a:pt x="2692" y="2929"/>
                  </a:lnTo>
                  <a:lnTo>
                    <a:pt x="4692" y="4525"/>
                  </a:lnTo>
                  <a:cubicBezTo>
                    <a:pt x="4760" y="4570"/>
                    <a:pt x="4838" y="4594"/>
                    <a:pt x="4914" y="4594"/>
                  </a:cubicBezTo>
                  <a:cubicBezTo>
                    <a:pt x="4999" y="4594"/>
                    <a:pt x="5082" y="4564"/>
                    <a:pt x="5145" y="4501"/>
                  </a:cubicBezTo>
                  <a:lnTo>
                    <a:pt x="8455" y="1167"/>
                  </a:lnTo>
                  <a:lnTo>
                    <a:pt x="8455" y="1477"/>
                  </a:lnTo>
                  <a:cubicBezTo>
                    <a:pt x="8455" y="1667"/>
                    <a:pt x="8598" y="1810"/>
                    <a:pt x="8788" y="1810"/>
                  </a:cubicBezTo>
                  <a:cubicBezTo>
                    <a:pt x="8979" y="1810"/>
                    <a:pt x="9145" y="1667"/>
                    <a:pt x="9145" y="1477"/>
                  </a:cubicBezTo>
                  <a:lnTo>
                    <a:pt x="9145" y="357"/>
                  </a:lnTo>
                  <a:cubicBezTo>
                    <a:pt x="9145" y="167"/>
                    <a:pt x="8979" y="0"/>
                    <a:pt x="8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2278981" y="1092375"/>
            <a:ext cx="4823087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Increase Online Sales by Optimizing Website Experience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Insight</a:t>
            </a:r>
            <a:r>
              <a:rPr lang="en" dirty="0" smtClean="0"/>
              <a:t>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</a:t>
            </a:r>
            <a:r>
              <a:rPr lang="en-US" dirty="0"/>
              <a:t>Action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1540500" y="3273593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Website visits result in significant purchases, but web purchases are still lower than store purchases.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Action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4987075" y="332853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Improve the user experience on the website by enhancing ease of navigation and streamlining the checkout process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997" name="Google Shape;2997;p40"/>
          <p:cNvGrpSpPr/>
          <p:nvPr/>
        </p:nvGrpSpPr>
        <p:grpSpPr>
          <a:xfrm>
            <a:off x="2462861" y="1845764"/>
            <a:ext cx="777278" cy="649553"/>
            <a:chOff x="1026975" y="1090575"/>
            <a:chExt cx="4572225" cy="3820900"/>
          </a:xfrm>
        </p:grpSpPr>
        <p:sp>
          <p:nvSpPr>
            <p:cNvPr id="2998" name="Google Shape;2998;p40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984;p40"/>
          <p:cNvSpPr/>
          <p:nvPr/>
        </p:nvSpPr>
        <p:spPr>
          <a:xfrm>
            <a:off x="1694129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563329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Insight</a:t>
            </a:r>
            <a:endParaRPr dirty="0"/>
          </a:p>
        </p:txBody>
      </p:sp>
      <p:sp>
        <p:nvSpPr>
          <p:cNvPr id="31" name="Google Shape;10382;p85"/>
          <p:cNvSpPr/>
          <p:nvPr/>
        </p:nvSpPr>
        <p:spPr>
          <a:xfrm>
            <a:off x="5919537" y="1845764"/>
            <a:ext cx="808539" cy="667617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2553989" y="1116492"/>
            <a:ext cx="3970563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Focus on High-Performing Product Categories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Insight</a:t>
            </a:r>
            <a:r>
              <a:rPr lang="en" dirty="0" smtClean="0"/>
              <a:t>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</a:t>
            </a:r>
            <a:r>
              <a:rPr lang="en-US" dirty="0"/>
              <a:t>Action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1517675" y="3240150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Certain categories, such as </a:t>
            </a:r>
            <a:r>
              <a:rPr lang="en-US" b="1" dirty="0" smtClean="0"/>
              <a:t>Wines</a:t>
            </a:r>
            <a:r>
              <a:rPr lang="en-US" dirty="0" smtClean="0"/>
              <a:t> </a:t>
            </a:r>
            <a:r>
              <a:rPr lang="en-US" dirty="0"/>
              <a:t>drive the most revenue.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Action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4896415" y="3461278"/>
            <a:ext cx="2803319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Prioritize stocking and marketing top-selling </a:t>
            </a:r>
            <a:r>
              <a:rPr lang="en-US" dirty="0" smtClean="0"/>
              <a:t>categories and Run </a:t>
            </a:r>
            <a:r>
              <a:rPr lang="en-US" dirty="0"/>
              <a:t>specific campaigns and cross-promotions based on these products to maximize sales and customer interest.</a:t>
            </a:r>
            <a:endParaRPr dirty="0"/>
          </a:p>
        </p:txBody>
      </p:sp>
      <p:grpSp>
        <p:nvGrpSpPr>
          <p:cNvPr id="2997" name="Google Shape;2997;p40"/>
          <p:cNvGrpSpPr/>
          <p:nvPr/>
        </p:nvGrpSpPr>
        <p:grpSpPr>
          <a:xfrm>
            <a:off x="2462861" y="1845764"/>
            <a:ext cx="777278" cy="649553"/>
            <a:chOff x="1026975" y="1090575"/>
            <a:chExt cx="4572225" cy="3820900"/>
          </a:xfrm>
        </p:grpSpPr>
        <p:sp>
          <p:nvSpPr>
            <p:cNvPr id="2998" name="Google Shape;2998;p40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984;p40"/>
          <p:cNvSpPr/>
          <p:nvPr/>
        </p:nvSpPr>
        <p:spPr>
          <a:xfrm>
            <a:off x="1694129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563329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Insight</a:t>
            </a:r>
            <a:endParaRPr dirty="0"/>
          </a:p>
        </p:txBody>
      </p:sp>
      <p:grpSp>
        <p:nvGrpSpPr>
          <p:cNvPr id="22" name="Google Shape;10332;p85"/>
          <p:cNvGrpSpPr/>
          <p:nvPr/>
        </p:nvGrpSpPr>
        <p:grpSpPr>
          <a:xfrm>
            <a:off x="5902751" y="1764079"/>
            <a:ext cx="790645" cy="757991"/>
            <a:chOff x="-65145700" y="3727425"/>
            <a:chExt cx="317425" cy="317425"/>
          </a:xfrm>
          <a:solidFill>
            <a:schemeClr val="accent2"/>
          </a:solidFill>
        </p:grpSpPr>
        <p:sp>
          <p:nvSpPr>
            <p:cNvPr id="23" name="Google Shape;10333;p85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334;p85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4062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558363" y="1841614"/>
            <a:ext cx="826021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Actionable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Recommendations</a:t>
            </a:r>
            <a:endParaRPr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2985;p40"/>
          <p:cNvSpPr/>
          <p:nvPr/>
        </p:nvSpPr>
        <p:spPr>
          <a:xfrm>
            <a:off x="1894856" y="2833964"/>
            <a:ext cx="547056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bg1"/>
                </a:solidFill>
              </a:rPr>
              <a:t>Increasing Customer </a:t>
            </a:r>
            <a:r>
              <a:rPr lang="en-US" sz="1600" dirty="0">
                <a:solidFill>
                  <a:schemeClr val="bg1"/>
                </a:solidFill>
              </a:rPr>
              <a:t>Satisfaction and Long-Term Growth</a:t>
            </a:r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2553990" y="1116492"/>
            <a:ext cx="3903686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Address Customer Complaints Proactively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Insight</a:t>
            </a:r>
            <a:r>
              <a:rPr lang="en" dirty="0" smtClean="0"/>
              <a:t>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</a:t>
            </a:r>
            <a:r>
              <a:rPr lang="en-US" dirty="0"/>
              <a:t>Action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1540500" y="3273593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Customers who file complaints tend to spend less and have lower satisfaction levels.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Action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5067819" y="359920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Implement faster response mechanisms for </a:t>
            </a:r>
            <a:r>
              <a:rPr lang="en-US" dirty="0" smtClean="0"/>
              <a:t>complaints, </a:t>
            </a:r>
            <a:r>
              <a:rPr lang="en-US" dirty="0"/>
              <a:t>Offer incentives like discounts or free products to customers who file complaints to turn negative experiences into positive outcomes.</a:t>
            </a:r>
            <a:endParaRPr lang="en-US" dirty="0" smtClean="0"/>
          </a:p>
        </p:txBody>
      </p:sp>
      <p:grpSp>
        <p:nvGrpSpPr>
          <p:cNvPr id="2997" name="Google Shape;2997;p40"/>
          <p:cNvGrpSpPr/>
          <p:nvPr/>
        </p:nvGrpSpPr>
        <p:grpSpPr>
          <a:xfrm>
            <a:off x="2462861" y="1845764"/>
            <a:ext cx="777278" cy="649553"/>
            <a:chOff x="1026975" y="1090575"/>
            <a:chExt cx="4572225" cy="3820900"/>
          </a:xfrm>
        </p:grpSpPr>
        <p:sp>
          <p:nvSpPr>
            <p:cNvPr id="2998" name="Google Shape;2998;p40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984;p40"/>
          <p:cNvSpPr/>
          <p:nvPr/>
        </p:nvSpPr>
        <p:spPr>
          <a:xfrm>
            <a:off x="1694129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563329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Insight</a:t>
            </a:r>
            <a:endParaRPr dirty="0"/>
          </a:p>
        </p:txBody>
      </p:sp>
      <p:sp>
        <p:nvSpPr>
          <p:cNvPr id="22" name="Google Shape;10428;p85"/>
          <p:cNvSpPr/>
          <p:nvPr/>
        </p:nvSpPr>
        <p:spPr>
          <a:xfrm>
            <a:off x="5974538" y="1798130"/>
            <a:ext cx="631664" cy="67335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219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2553990" y="1116492"/>
            <a:ext cx="3903686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Drive Engagement Through Website Visits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Insight</a:t>
            </a:r>
            <a:r>
              <a:rPr lang="en" dirty="0" smtClean="0"/>
              <a:t>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</a:t>
            </a:r>
            <a:r>
              <a:rPr lang="en-US" dirty="0"/>
              <a:t>Action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1540500" y="3273593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High website traffic can lead to more sales when properly harnessed.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Action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5067819" y="359920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Use retargeting ads and follow-up emails for users who visit but do not make </a:t>
            </a:r>
            <a:r>
              <a:rPr lang="en-US" dirty="0" smtClean="0"/>
              <a:t>purchases,</a:t>
            </a:r>
          </a:p>
          <a:p>
            <a:pPr marL="0" lvl="0" indent="0"/>
            <a:r>
              <a:rPr lang="en-US" dirty="0"/>
              <a:t>Implement loyalty programs that encourage repeat visits and purchasing behavior.</a:t>
            </a:r>
            <a:endParaRPr lang="en-US" dirty="0" smtClean="0"/>
          </a:p>
        </p:txBody>
      </p:sp>
      <p:grpSp>
        <p:nvGrpSpPr>
          <p:cNvPr id="2997" name="Google Shape;2997;p40"/>
          <p:cNvGrpSpPr/>
          <p:nvPr/>
        </p:nvGrpSpPr>
        <p:grpSpPr>
          <a:xfrm>
            <a:off x="2462861" y="1845764"/>
            <a:ext cx="777278" cy="649553"/>
            <a:chOff x="1026975" y="1090575"/>
            <a:chExt cx="4572225" cy="3820900"/>
          </a:xfrm>
        </p:grpSpPr>
        <p:sp>
          <p:nvSpPr>
            <p:cNvPr id="2998" name="Google Shape;2998;p40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984;p40"/>
          <p:cNvSpPr/>
          <p:nvPr/>
        </p:nvSpPr>
        <p:spPr>
          <a:xfrm>
            <a:off x="1694129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563329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Insight</a:t>
            </a:r>
            <a:endParaRPr dirty="0"/>
          </a:p>
        </p:txBody>
      </p:sp>
      <p:grpSp>
        <p:nvGrpSpPr>
          <p:cNvPr id="20" name="Google Shape;10335;p85"/>
          <p:cNvGrpSpPr/>
          <p:nvPr/>
        </p:nvGrpSpPr>
        <p:grpSpPr>
          <a:xfrm>
            <a:off x="5923378" y="1875450"/>
            <a:ext cx="749394" cy="681571"/>
            <a:chOff x="-65144125" y="4094450"/>
            <a:chExt cx="311900" cy="317425"/>
          </a:xfrm>
          <a:solidFill>
            <a:schemeClr val="accent2"/>
          </a:solidFill>
        </p:grpSpPr>
        <p:sp>
          <p:nvSpPr>
            <p:cNvPr id="21" name="Google Shape;10336;p85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37;p85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38;p85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9676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2553990" y="1116492"/>
            <a:ext cx="3903686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Leverage Seasonal Sales Trends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Insight</a:t>
            </a:r>
            <a:r>
              <a:rPr lang="en" dirty="0" smtClean="0"/>
              <a:t>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</a:t>
            </a:r>
            <a:r>
              <a:rPr lang="en-US" dirty="0"/>
              <a:t>Action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1540500" y="3273593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Sales show certain seasonal or time-based trends.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Action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4938948" y="3365042"/>
            <a:ext cx="2822108" cy="12354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Align marketing efforts with these peaks to maximize </a:t>
            </a:r>
            <a:r>
              <a:rPr lang="en-US" dirty="0" smtClean="0"/>
              <a:t>sales, </a:t>
            </a:r>
            <a:r>
              <a:rPr lang="en-US" dirty="0"/>
              <a:t>run promotional campaigns during peak months or optimize inventory and staffing around these times.</a:t>
            </a:r>
            <a:endParaRPr lang="en-US" dirty="0" smtClean="0"/>
          </a:p>
        </p:txBody>
      </p:sp>
      <p:grpSp>
        <p:nvGrpSpPr>
          <p:cNvPr id="2997" name="Google Shape;2997;p40"/>
          <p:cNvGrpSpPr/>
          <p:nvPr/>
        </p:nvGrpSpPr>
        <p:grpSpPr>
          <a:xfrm>
            <a:off x="2462861" y="1845764"/>
            <a:ext cx="777278" cy="649553"/>
            <a:chOff x="1026975" y="1090575"/>
            <a:chExt cx="4572225" cy="3820900"/>
          </a:xfrm>
        </p:grpSpPr>
        <p:sp>
          <p:nvSpPr>
            <p:cNvPr id="2998" name="Google Shape;2998;p40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984;p40"/>
          <p:cNvSpPr/>
          <p:nvPr/>
        </p:nvSpPr>
        <p:spPr>
          <a:xfrm>
            <a:off x="1694129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563329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Insight</a:t>
            </a:r>
            <a:endParaRPr dirty="0"/>
          </a:p>
        </p:txBody>
      </p:sp>
      <p:grpSp>
        <p:nvGrpSpPr>
          <p:cNvPr id="20" name="Google Shape;3043;p41"/>
          <p:cNvGrpSpPr/>
          <p:nvPr/>
        </p:nvGrpSpPr>
        <p:grpSpPr>
          <a:xfrm>
            <a:off x="5870585" y="1870096"/>
            <a:ext cx="854980" cy="750308"/>
            <a:chOff x="7547949" y="2761477"/>
            <a:chExt cx="417348" cy="366254"/>
          </a:xfrm>
        </p:grpSpPr>
        <p:sp>
          <p:nvSpPr>
            <p:cNvPr id="21" name="Google Shape;3044;p41"/>
            <p:cNvSpPr/>
            <p:nvPr/>
          </p:nvSpPr>
          <p:spPr>
            <a:xfrm>
              <a:off x="7744686" y="2908824"/>
              <a:ext cx="23889" cy="2388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5;p41"/>
            <p:cNvSpPr/>
            <p:nvPr/>
          </p:nvSpPr>
          <p:spPr>
            <a:xfrm>
              <a:off x="7669761" y="3070654"/>
              <a:ext cx="173770" cy="57077"/>
            </a:xfrm>
            <a:custGeom>
              <a:avLst/>
              <a:gdLst/>
              <a:ahLst/>
              <a:cxnLst/>
              <a:rect l="l" t="t" r="r" b="b"/>
              <a:pathLst>
                <a:path w="4859" h="1596" extrusionOk="0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6;p41"/>
            <p:cNvSpPr/>
            <p:nvPr/>
          </p:nvSpPr>
          <p:spPr>
            <a:xfrm>
              <a:off x="7547949" y="2761477"/>
              <a:ext cx="417348" cy="284491"/>
            </a:xfrm>
            <a:custGeom>
              <a:avLst/>
              <a:gdLst/>
              <a:ahLst/>
              <a:cxnLst/>
              <a:rect l="l" t="t" r="r" b="b"/>
              <a:pathLst>
                <a:path w="11670" h="7955" extrusionOk="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9676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Our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r>
              <a:rPr lang="en-US" dirty="0"/>
              <a:t> target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is to enhance customer engagement and increase revenue by leveraging insights into customer behavior and purchasing patterns.</a:t>
            </a:r>
            <a:endParaRPr dirty="0"/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22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6" name="Google Shape;2826;p37"/>
          <p:cNvGrpSpPr/>
          <p:nvPr/>
        </p:nvGrpSpPr>
        <p:grpSpPr>
          <a:xfrm flipH="1">
            <a:off x="4089383" y="3967398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785441" y="4063471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4579;p69"/>
          <p:cNvSpPr txBox="1">
            <a:spLocks noGrp="1"/>
          </p:cNvSpPr>
          <p:nvPr>
            <p:ph type="title"/>
          </p:nvPr>
        </p:nvSpPr>
        <p:spPr>
          <a:xfrm>
            <a:off x="2290887" y="1209736"/>
            <a:ext cx="44727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2">
                    <a:lumMod val="75000"/>
                  </a:schemeClr>
                </a:solidFill>
              </a:rPr>
              <a:t>Thanks!</a:t>
            </a:r>
            <a:endParaRPr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Google Shape;4580;p69"/>
          <p:cNvSpPr txBox="1">
            <a:spLocks noGrp="1"/>
          </p:cNvSpPr>
          <p:nvPr>
            <p:ph type="subTitle" idx="1"/>
          </p:nvPr>
        </p:nvSpPr>
        <p:spPr>
          <a:xfrm>
            <a:off x="2290887" y="2226611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Exo"/>
                <a:ea typeface="Exo"/>
                <a:cs typeface="Exo"/>
                <a:sym typeface="Exo"/>
              </a:rPr>
              <a:t>Do you have any questions?</a:t>
            </a:r>
            <a:endParaRPr sz="1800" b="1" dirty="0">
              <a:latin typeface="Exo"/>
              <a:ea typeface="Exo"/>
              <a:cs typeface="Exo"/>
              <a:sym typeface="Ex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an1977304@gmail.com 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Made By: Ahmed Nour Yahya</a:t>
            </a:r>
            <a:endParaRPr dirty="0"/>
          </a:p>
        </p:txBody>
      </p:sp>
      <p:grpSp>
        <p:nvGrpSpPr>
          <p:cNvPr id="60" name="Google Shape;4602;p69"/>
          <p:cNvGrpSpPr/>
          <p:nvPr/>
        </p:nvGrpSpPr>
        <p:grpSpPr>
          <a:xfrm>
            <a:off x="3836273" y="3374583"/>
            <a:ext cx="319798" cy="319781"/>
            <a:chOff x="266768" y="1721375"/>
            <a:chExt cx="397907" cy="397887"/>
          </a:xfrm>
        </p:grpSpPr>
        <p:sp>
          <p:nvSpPr>
            <p:cNvPr id="61" name="Google Shape;4603;p6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04;p6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4605;p69"/>
          <p:cNvGrpSpPr/>
          <p:nvPr/>
        </p:nvGrpSpPr>
        <p:grpSpPr>
          <a:xfrm>
            <a:off x="4367359" y="3374666"/>
            <a:ext cx="319804" cy="319821"/>
            <a:chOff x="864491" y="1723250"/>
            <a:chExt cx="397866" cy="397887"/>
          </a:xfrm>
        </p:grpSpPr>
        <p:sp>
          <p:nvSpPr>
            <p:cNvPr id="64" name="Google Shape;4606;p6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607;p6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608;p6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4609;p69"/>
          <p:cNvGrpSpPr/>
          <p:nvPr/>
        </p:nvGrpSpPr>
        <p:grpSpPr>
          <a:xfrm>
            <a:off x="4898385" y="3374730"/>
            <a:ext cx="319821" cy="319861"/>
            <a:chOff x="1379798" y="1723250"/>
            <a:chExt cx="397887" cy="397887"/>
          </a:xfrm>
        </p:grpSpPr>
        <p:sp>
          <p:nvSpPr>
            <p:cNvPr id="68" name="Google Shape;4610;p6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611;p6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612;p6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613;p6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4595;p69"/>
          <p:cNvGrpSpPr/>
          <p:nvPr/>
        </p:nvGrpSpPr>
        <p:grpSpPr>
          <a:xfrm rot="5400000">
            <a:off x="1397894" y="1566441"/>
            <a:ext cx="883262" cy="242091"/>
            <a:chOff x="2300350" y="2601250"/>
            <a:chExt cx="2275275" cy="623625"/>
          </a:xfrm>
        </p:grpSpPr>
        <p:sp>
          <p:nvSpPr>
            <p:cNvPr id="73" name="Google Shape;4596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97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598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599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600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601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4614;p69"/>
          <p:cNvGrpSpPr/>
          <p:nvPr/>
        </p:nvGrpSpPr>
        <p:grpSpPr>
          <a:xfrm rot="5400000">
            <a:off x="2081150" y="2794900"/>
            <a:ext cx="98902" cy="553090"/>
            <a:chOff x="4898850" y="4820550"/>
            <a:chExt cx="98902" cy="553090"/>
          </a:xfrm>
        </p:grpSpPr>
        <p:sp>
          <p:nvSpPr>
            <p:cNvPr id="80" name="Google Shape;4615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616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617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618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619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smtClean="0"/>
              <a:t>Overview about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b="1" dirty="0" smtClean="0"/>
              <a:t>Fields </a:t>
            </a:r>
            <a:r>
              <a:rPr lang="en-US" sz="1800" b="1" dirty="0"/>
              <a:t>in the Data</a:t>
            </a:r>
            <a:r>
              <a:rPr lang="en-US" sz="1800" dirty="0" smtClean="0"/>
              <a:t>:</a:t>
            </a:r>
          </a:p>
          <a:p>
            <a:pPr marL="152400" indent="0">
              <a:buNone/>
            </a:pPr>
            <a:r>
              <a:rPr lang="en-US" sz="1800" dirty="0" smtClean="0"/>
              <a:t>---------------------</a:t>
            </a:r>
            <a:endParaRPr lang="en-US" sz="1800" dirty="0"/>
          </a:p>
          <a:p>
            <a:pPr marL="4381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Age</a:t>
            </a:r>
            <a:r>
              <a:rPr lang="en-US" sz="1600" dirty="0" smtClean="0"/>
              <a:t>: Age of the </a:t>
            </a:r>
            <a:r>
              <a:rPr lang="en-US" sz="1600" dirty="0" smtClean="0"/>
              <a:t>customer.</a:t>
            </a:r>
          </a:p>
          <a:p>
            <a:pPr marL="4381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Customer_ID</a:t>
            </a:r>
            <a:r>
              <a:rPr lang="en-US" sz="1600" dirty="0" smtClean="0"/>
              <a:t>: Unique identifier for each customer</a:t>
            </a:r>
          </a:p>
          <a:p>
            <a:pPr marL="4381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Marital Status</a:t>
            </a:r>
            <a:r>
              <a:rPr lang="en-US" sz="1600" dirty="0" smtClean="0"/>
              <a:t>: Marital status of the customer (e.g., single, married).</a:t>
            </a:r>
          </a:p>
          <a:p>
            <a:pPr marL="4381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Education</a:t>
            </a:r>
            <a:r>
              <a:rPr lang="en-US" sz="1600" dirty="0"/>
              <a:t>: Education level of the customer (e.g., graduation, master’s, PhD).</a:t>
            </a:r>
          </a:p>
          <a:p>
            <a:pPr marL="4381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Income</a:t>
            </a:r>
            <a:r>
              <a:rPr lang="en-US" sz="1600" dirty="0"/>
              <a:t>: Annual income of the customer</a:t>
            </a:r>
            <a:r>
              <a:rPr lang="en-US" sz="1600" dirty="0" smtClean="0"/>
              <a:t>.</a:t>
            </a:r>
          </a:p>
          <a:p>
            <a:pPr marL="4381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ntTotal</a:t>
            </a:r>
            <a:r>
              <a:rPr lang="en-US" sz="1600" dirty="0" smtClean="0"/>
              <a:t>: </a:t>
            </a:r>
            <a:r>
              <a:rPr lang="en-US" sz="1600" dirty="0"/>
              <a:t>Total amount of money spent by the customer.</a:t>
            </a:r>
          </a:p>
          <a:p>
            <a:pPr marL="4381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Web Visits</a:t>
            </a:r>
            <a:r>
              <a:rPr lang="en-US" sz="1600" dirty="0"/>
              <a:t>: Number of times the customer visited the website.</a:t>
            </a:r>
          </a:p>
          <a:p>
            <a:pPr marL="4381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Web Purchases</a:t>
            </a:r>
            <a:r>
              <a:rPr lang="en-US" sz="1600" dirty="0"/>
              <a:t>: Number of purchases made through the website.</a:t>
            </a:r>
          </a:p>
          <a:p>
            <a:pPr marL="4381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Catalog Purchases</a:t>
            </a:r>
            <a:r>
              <a:rPr lang="en-US" sz="1600" dirty="0"/>
              <a:t>: Number of purchases made through catalogs.</a:t>
            </a:r>
          </a:p>
          <a:p>
            <a:pPr marL="4381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Store Purchases</a:t>
            </a:r>
            <a:r>
              <a:rPr lang="en-US" sz="1600" dirty="0"/>
              <a:t>: Number of purchases made in physical stores.</a:t>
            </a:r>
          </a:p>
          <a:p>
            <a:pPr marL="4381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Complaints</a:t>
            </a:r>
            <a:r>
              <a:rPr lang="en-US" sz="1600" dirty="0" smtClean="0"/>
              <a:t>: complaints </a:t>
            </a:r>
            <a:r>
              <a:rPr lang="en-US" sz="1600" dirty="0"/>
              <a:t>filed by the </a:t>
            </a:r>
            <a:r>
              <a:rPr lang="en-US" sz="1600" dirty="0" smtClean="0"/>
              <a:t>customer(e.g., Yes, No).</a:t>
            </a:r>
            <a:endParaRPr lang="en-US" sz="1600" dirty="0"/>
          </a:p>
          <a:p>
            <a:pPr marL="4381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Accepted Campaigns</a:t>
            </a:r>
            <a:r>
              <a:rPr lang="en-US" sz="1600" dirty="0"/>
              <a:t>: Number of promotional campaigns accepted by the customer.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19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Key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  <a:endParaRPr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713100" y="1300027"/>
            <a:ext cx="7540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are we trying to achieve with this analysis?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4544" y="1900191"/>
            <a:ext cx="7376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are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business goals</a:t>
            </a:r>
            <a:r>
              <a:rPr lang="en-US" sz="2400" b="1" dirty="0">
                <a:solidFill>
                  <a:schemeClr val="bg1"/>
                </a:solidFill>
              </a:rPr>
              <a:t> this analysis is trying to achieve?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4544" y="2838910"/>
            <a:ext cx="6949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can we use customer behavior data to improve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engagement</a:t>
            </a:r>
            <a:r>
              <a:rPr lang="en-US" sz="2400" b="1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revenue</a:t>
            </a:r>
            <a:r>
              <a:rPr lang="en-US" sz="24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23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Google Shape;4415;p66"/>
          <p:cNvSpPr/>
          <p:nvPr/>
        </p:nvSpPr>
        <p:spPr>
          <a:xfrm>
            <a:off x="3455143" y="2910125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Google Shape;4416;p66"/>
          <p:cNvSpPr/>
          <p:nvPr/>
        </p:nvSpPr>
        <p:spPr>
          <a:xfrm>
            <a:off x="5827233" y="2529376"/>
            <a:ext cx="281352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66"/>
          <p:cNvSpPr/>
          <p:nvPr/>
        </p:nvSpPr>
        <p:spPr>
          <a:xfrm>
            <a:off x="744825" y="2548246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6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Key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Metrics</a:t>
            </a:r>
            <a:endParaRPr dirty="0"/>
          </a:p>
        </p:txBody>
      </p:sp>
      <p:sp>
        <p:nvSpPr>
          <p:cNvPr id="4419" name="Google Shape;4419;p66"/>
          <p:cNvSpPr txBox="1">
            <a:spLocks noGrp="1"/>
          </p:cNvSpPr>
          <p:nvPr>
            <p:ph type="subTitle" idx="1"/>
          </p:nvPr>
        </p:nvSpPr>
        <p:spPr>
          <a:xfrm>
            <a:off x="713100" y="3019695"/>
            <a:ext cx="221603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Total income for all customers who made Purchases.</a:t>
            </a:r>
            <a:endParaRPr dirty="0"/>
          </a:p>
        </p:txBody>
      </p:sp>
      <p:sp>
        <p:nvSpPr>
          <p:cNvPr id="4420" name="Google Shape;4420;p6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Total Income</a:t>
            </a:r>
            <a:endParaRPr dirty="0"/>
          </a:p>
        </p:txBody>
      </p:sp>
      <p:sp>
        <p:nvSpPr>
          <p:cNvPr id="4421" name="Google Shape;4421;p66"/>
          <p:cNvSpPr txBox="1">
            <a:spLocks noGrp="1"/>
          </p:cNvSpPr>
          <p:nvPr>
            <p:ph type="title" idx="3"/>
          </p:nvPr>
        </p:nvSpPr>
        <p:spPr>
          <a:xfrm>
            <a:off x="683606" y="1677520"/>
            <a:ext cx="2355938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dirty="0" smtClean="0"/>
              <a:t>11</a:t>
            </a:r>
            <a:r>
              <a:rPr lang="en-US" dirty="0" smtClean="0"/>
              <a:t>5.7</a:t>
            </a:r>
            <a:r>
              <a:rPr lang="en" dirty="0" smtClean="0"/>
              <a:t>M</a:t>
            </a:r>
            <a:endParaRPr dirty="0"/>
          </a:p>
        </p:txBody>
      </p:sp>
      <p:sp>
        <p:nvSpPr>
          <p:cNvPr id="4422" name="Google Shape;4422;p6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Total Sales</a:t>
            </a:r>
            <a:endParaRPr dirty="0"/>
          </a:p>
        </p:txBody>
      </p:sp>
      <p:sp>
        <p:nvSpPr>
          <p:cNvPr id="4423" name="Google Shape;4423;p66"/>
          <p:cNvSpPr txBox="1">
            <a:spLocks noGrp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The </a:t>
            </a:r>
            <a:r>
              <a:rPr lang="en-US" dirty="0" smtClean="0"/>
              <a:t>total revenue </a:t>
            </a:r>
            <a:r>
              <a:rPr lang="en-US" dirty="0"/>
              <a:t>from sales</a:t>
            </a:r>
            <a:endParaRPr dirty="0"/>
          </a:p>
        </p:txBody>
      </p:sp>
      <p:sp>
        <p:nvSpPr>
          <p:cNvPr id="4424" name="Google Shape;4424;p66"/>
          <p:cNvSpPr txBox="1">
            <a:spLocks noGrp="1"/>
          </p:cNvSpPr>
          <p:nvPr>
            <p:ph type="title" idx="6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1.3M</a:t>
            </a:r>
            <a:endParaRPr dirty="0"/>
          </a:p>
        </p:txBody>
      </p:sp>
      <p:sp>
        <p:nvSpPr>
          <p:cNvPr id="4425" name="Google Shape;4425;p66"/>
          <p:cNvSpPr txBox="1">
            <a:spLocks noGrp="1"/>
          </p:cNvSpPr>
          <p:nvPr>
            <p:ph type="title" idx="7"/>
          </p:nvPr>
        </p:nvSpPr>
        <p:spPr>
          <a:xfrm>
            <a:off x="5592193" y="2611096"/>
            <a:ext cx="3283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/>
              <a:t>Total Number of Customers</a:t>
            </a:r>
            <a:endParaRPr sz="1600" dirty="0"/>
          </a:p>
        </p:txBody>
      </p:sp>
      <p:sp>
        <p:nvSpPr>
          <p:cNvPr id="4426" name="Google Shape;4426;p66"/>
          <p:cNvSpPr txBox="1">
            <a:spLocks noGrp="1"/>
          </p:cNvSpPr>
          <p:nvPr>
            <p:ph type="subTitle" idx="8"/>
          </p:nvPr>
        </p:nvSpPr>
        <p:spPr>
          <a:xfrm>
            <a:off x="5827233" y="3019695"/>
            <a:ext cx="281352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Total </a:t>
            </a:r>
            <a:r>
              <a:rPr lang="en-US" dirty="0"/>
              <a:t>number of unique customers who made a purchase</a:t>
            </a:r>
            <a:endParaRPr dirty="0"/>
          </a:p>
        </p:txBody>
      </p:sp>
      <p:sp>
        <p:nvSpPr>
          <p:cNvPr id="4427" name="Google Shape;4427;p66"/>
          <p:cNvSpPr txBox="1">
            <a:spLocks noGrp="1"/>
          </p:cNvSpPr>
          <p:nvPr>
            <p:ph type="title" idx="9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2.3K</a:t>
            </a:r>
            <a:endParaRPr dirty="0"/>
          </a:p>
        </p:txBody>
      </p:sp>
      <p:grpSp>
        <p:nvGrpSpPr>
          <p:cNvPr id="4428" name="Google Shape;4428;p66"/>
          <p:cNvGrpSpPr/>
          <p:nvPr/>
        </p:nvGrpSpPr>
        <p:grpSpPr>
          <a:xfrm>
            <a:off x="6013064" y="4228553"/>
            <a:ext cx="883262" cy="242091"/>
            <a:chOff x="2300350" y="2601250"/>
            <a:chExt cx="2275275" cy="623625"/>
          </a:xfrm>
        </p:grpSpPr>
        <p:sp>
          <p:nvSpPr>
            <p:cNvPr id="4429" name="Google Shape;4429;p6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5" name="Google Shape;4435;p66"/>
          <p:cNvGrpSpPr/>
          <p:nvPr/>
        </p:nvGrpSpPr>
        <p:grpSpPr>
          <a:xfrm>
            <a:off x="2138317" y="3907916"/>
            <a:ext cx="1105976" cy="133969"/>
            <a:chOff x="8183182" y="663852"/>
            <a:chExt cx="1475028" cy="178673"/>
          </a:xfrm>
        </p:grpSpPr>
        <p:grpSp>
          <p:nvGrpSpPr>
            <p:cNvPr id="4436" name="Google Shape;4436;p6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37" name="Google Shape;4437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7" name="Google Shape;4447;p6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48" name="Google Shape;4448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58" name="Google Shape;4458;p66"/>
          <p:cNvGrpSpPr/>
          <p:nvPr/>
        </p:nvGrpSpPr>
        <p:grpSpPr>
          <a:xfrm rot="5400000">
            <a:off x="3682250" y="1265812"/>
            <a:ext cx="98902" cy="553090"/>
            <a:chOff x="4898850" y="4820550"/>
            <a:chExt cx="98902" cy="553090"/>
          </a:xfrm>
        </p:grpSpPr>
        <p:sp>
          <p:nvSpPr>
            <p:cNvPr id="4459" name="Google Shape;4459;p6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Google Shape;4415;p66"/>
          <p:cNvSpPr/>
          <p:nvPr/>
        </p:nvSpPr>
        <p:spPr>
          <a:xfrm>
            <a:off x="3455143" y="2910125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Google Shape;4416;p66"/>
          <p:cNvSpPr/>
          <p:nvPr/>
        </p:nvSpPr>
        <p:spPr>
          <a:xfrm>
            <a:off x="6165475" y="2548246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66"/>
          <p:cNvSpPr/>
          <p:nvPr/>
        </p:nvSpPr>
        <p:spPr>
          <a:xfrm>
            <a:off x="744825" y="2548246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6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Key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Metrics</a:t>
            </a:r>
            <a:endParaRPr dirty="0"/>
          </a:p>
        </p:txBody>
      </p:sp>
      <p:sp>
        <p:nvSpPr>
          <p:cNvPr id="4419" name="Google Shape;4419;p66"/>
          <p:cNvSpPr txBox="1">
            <a:spLocks noGrp="1"/>
          </p:cNvSpPr>
          <p:nvPr>
            <p:ph type="subTitle" idx="1"/>
          </p:nvPr>
        </p:nvSpPr>
        <p:spPr>
          <a:xfrm>
            <a:off x="833816" y="3185631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It is a measure of the website's popularity and how many people are visiting it.</a:t>
            </a:r>
            <a:endParaRPr dirty="0"/>
          </a:p>
        </p:txBody>
      </p:sp>
      <p:sp>
        <p:nvSpPr>
          <p:cNvPr id="4420" name="Google Shape;4420;p6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No.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Web </a:t>
            </a:r>
            <a:r>
              <a:rPr lang="en-US" dirty="0">
                <a:solidFill>
                  <a:schemeClr val="bg1"/>
                </a:solidFill>
              </a:rPr>
              <a:t>Visits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421" name="Google Shape;4421;p66"/>
          <p:cNvSpPr txBox="1">
            <a:spLocks noGrp="1"/>
          </p:cNvSpPr>
          <p:nvPr>
            <p:ph type="title" idx="3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11.9K</a:t>
            </a:r>
            <a:endParaRPr dirty="0"/>
          </a:p>
        </p:txBody>
      </p:sp>
      <p:sp>
        <p:nvSpPr>
          <p:cNvPr id="4422" name="Google Shape;4422;p6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Web </a:t>
            </a:r>
            <a:r>
              <a:rPr lang="en-US" dirty="0">
                <a:solidFill>
                  <a:schemeClr val="bg1"/>
                </a:solidFill>
              </a:rPr>
              <a:t>Purchases</a:t>
            </a:r>
            <a:endParaRPr dirty="0"/>
          </a:p>
        </p:txBody>
      </p:sp>
      <p:sp>
        <p:nvSpPr>
          <p:cNvPr id="4423" name="Google Shape;4423;p66"/>
          <p:cNvSpPr txBox="1">
            <a:spLocks noGrp="1"/>
          </p:cNvSpPr>
          <p:nvPr>
            <p:ph type="subTitle" idx="5"/>
          </p:nvPr>
        </p:nvSpPr>
        <p:spPr>
          <a:xfrm>
            <a:off x="3447698" y="3401316"/>
            <a:ext cx="227052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Total </a:t>
            </a:r>
            <a:r>
              <a:rPr lang="en-US" dirty="0"/>
              <a:t>number of purchases made through the </a:t>
            </a:r>
            <a:r>
              <a:rPr lang="en-US" dirty="0" smtClean="0"/>
              <a:t>market’s </a:t>
            </a:r>
            <a:r>
              <a:rPr lang="en-US" dirty="0"/>
              <a:t>website</a:t>
            </a:r>
            <a:endParaRPr dirty="0"/>
          </a:p>
        </p:txBody>
      </p:sp>
      <p:sp>
        <p:nvSpPr>
          <p:cNvPr id="4424" name="Google Shape;4424;p66"/>
          <p:cNvSpPr txBox="1">
            <a:spLocks noGrp="1"/>
          </p:cNvSpPr>
          <p:nvPr>
            <p:ph type="title" idx="6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9.1K</a:t>
            </a:r>
            <a:endParaRPr dirty="0"/>
          </a:p>
        </p:txBody>
      </p:sp>
      <p:sp>
        <p:nvSpPr>
          <p:cNvPr id="4425" name="Google Shape;4425;p6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Store </a:t>
            </a:r>
            <a:r>
              <a:rPr lang="en-US" dirty="0">
                <a:solidFill>
                  <a:schemeClr val="bg1"/>
                </a:solidFill>
              </a:rPr>
              <a:t>Purchases</a:t>
            </a:r>
            <a:endParaRPr dirty="0"/>
          </a:p>
        </p:txBody>
      </p:sp>
      <p:sp>
        <p:nvSpPr>
          <p:cNvPr id="4426" name="Google Shape;4426;p66"/>
          <p:cNvSpPr txBox="1">
            <a:spLocks noGrp="1"/>
          </p:cNvSpPr>
          <p:nvPr>
            <p:ph type="subTitle" idx="8"/>
          </p:nvPr>
        </p:nvSpPr>
        <p:spPr>
          <a:xfrm>
            <a:off x="6160473" y="3004775"/>
            <a:ext cx="22894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Total </a:t>
            </a:r>
            <a:r>
              <a:rPr lang="en-US" dirty="0"/>
              <a:t>number of purchases made in physical stores</a:t>
            </a:r>
            <a:endParaRPr dirty="0"/>
          </a:p>
        </p:txBody>
      </p:sp>
      <p:sp>
        <p:nvSpPr>
          <p:cNvPr id="4427" name="Google Shape;4427;p66"/>
          <p:cNvSpPr txBox="1">
            <a:spLocks noGrp="1"/>
          </p:cNvSpPr>
          <p:nvPr>
            <p:ph type="title" idx="9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13K</a:t>
            </a:r>
            <a:endParaRPr dirty="0"/>
          </a:p>
        </p:txBody>
      </p:sp>
      <p:grpSp>
        <p:nvGrpSpPr>
          <p:cNvPr id="4428" name="Google Shape;4428;p66"/>
          <p:cNvGrpSpPr/>
          <p:nvPr/>
        </p:nvGrpSpPr>
        <p:grpSpPr>
          <a:xfrm>
            <a:off x="6013064" y="4228553"/>
            <a:ext cx="883262" cy="242091"/>
            <a:chOff x="2300350" y="2601250"/>
            <a:chExt cx="2275275" cy="623625"/>
          </a:xfrm>
        </p:grpSpPr>
        <p:sp>
          <p:nvSpPr>
            <p:cNvPr id="4429" name="Google Shape;4429;p6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5" name="Google Shape;4435;p66"/>
          <p:cNvGrpSpPr/>
          <p:nvPr/>
        </p:nvGrpSpPr>
        <p:grpSpPr>
          <a:xfrm>
            <a:off x="2138317" y="3907916"/>
            <a:ext cx="1105976" cy="133969"/>
            <a:chOff x="8183182" y="663852"/>
            <a:chExt cx="1475028" cy="178673"/>
          </a:xfrm>
        </p:grpSpPr>
        <p:grpSp>
          <p:nvGrpSpPr>
            <p:cNvPr id="4436" name="Google Shape;4436;p6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37" name="Google Shape;4437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7" name="Google Shape;4447;p6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48" name="Google Shape;4448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58" name="Google Shape;4458;p66"/>
          <p:cNvGrpSpPr/>
          <p:nvPr/>
        </p:nvGrpSpPr>
        <p:grpSpPr>
          <a:xfrm rot="5400000">
            <a:off x="3682250" y="1265812"/>
            <a:ext cx="98902" cy="553090"/>
            <a:chOff x="4898850" y="4820550"/>
            <a:chExt cx="98902" cy="553090"/>
          </a:xfrm>
        </p:grpSpPr>
        <p:sp>
          <p:nvSpPr>
            <p:cNvPr id="4459" name="Google Shape;4459;p6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096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Google Shape;4417;p66"/>
          <p:cNvSpPr/>
          <p:nvPr/>
        </p:nvSpPr>
        <p:spPr>
          <a:xfrm>
            <a:off x="1442504" y="2647677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6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Key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Metrics</a:t>
            </a:r>
            <a:endParaRPr dirty="0"/>
          </a:p>
        </p:txBody>
      </p:sp>
      <p:sp>
        <p:nvSpPr>
          <p:cNvPr id="4419" name="Google Shape;4419;p66"/>
          <p:cNvSpPr txBox="1">
            <a:spLocks noGrp="1"/>
          </p:cNvSpPr>
          <p:nvPr>
            <p:ph type="subTitle" idx="1"/>
          </p:nvPr>
        </p:nvSpPr>
        <p:spPr>
          <a:xfrm>
            <a:off x="1237534" y="3212309"/>
            <a:ext cx="255171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The </a:t>
            </a:r>
            <a:r>
              <a:rPr lang="en-US" dirty="0"/>
              <a:t>total number of purchases made through special deals or promotions</a:t>
            </a:r>
            <a:endParaRPr dirty="0"/>
          </a:p>
        </p:txBody>
      </p:sp>
      <p:sp>
        <p:nvSpPr>
          <p:cNvPr id="4420" name="Google Shape;4420;p66"/>
          <p:cNvSpPr txBox="1">
            <a:spLocks noGrp="1"/>
          </p:cNvSpPr>
          <p:nvPr>
            <p:ph type="title" idx="2"/>
          </p:nvPr>
        </p:nvSpPr>
        <p:spPr>
          <a:xfrm>
            <a:off x="1538954" y="2710527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Deals </a:t>
            </a:r>
            <a:r>
              <a:rPr lang="en-US" dirty="0">
                <a:solidFill>
                  <a:schemeClr val="bg1"/>
                </a:solidFill>
              </a:rPr>
              <a:t>Purchases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421" name="Google Shape;4421;p66"/>
          <p:cNvSpPr txBox="1">
            <a:spLocks noGrp="1"/>
          </p:cNvSpPr>
          <p:nvPr>
            <p:ph type="title" idx="3"/>
          </p:nvPr>
        </p:nvSpPr>
        <p:spPr>
          <a:xfrm>
            <a:off x="1442504" y="1767686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5.2K</a:t>
            </a:r>
            <a:endParaRPr dirty="0"/>
          </a:p>
        </p:txBody>
      </p:sp>
      <p:grpSp>
        <p:nvGrpSpPr>
          <p:cNvPr id="4428" name="Google Shape;4428;p66"/>
          <p:cNvGrpSpPr/>
          <p:nvPr/>
        </p:nvGrpSpPr>
        <p:grpSpPr>
          <a:xfrm>
            <a:off x="6013064" y="4228553"/>
            <a:ext cx="883262" cy="242091"/>
            <a:chOff x="2300350" y="2601250"/>
            <a:chExt cx="2275275" cy="623625"/>
          </a:xfrm>
        </p:grpSpPr>
        <p:sp>
          <p:nvSpPr>
            <p:cNvPr id="4429" name="Google Shape;4429;p6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5" name="Google Shape;4435;p66"/>
          <p:cNvGrpSpPr/>
          <p:nvPr/>
        </p:nvGrpSpPr>
        <p:grpSpPr>
          <a:xfrm>
            <a:off x="2138317" y="3907916"/>
            <a:ext cx="1105976" cy="133969"/>
            <a:chOff x="8183182" y="663852"/>
            <a:chExt cx="1475028" cy="178673"/>
          </a:xfrm>
        </p:grpSpPr>
        <p:grpSp>
          <p:nvGrpSpPr>
            <p:cNvPr id="4436" name="Google Shape;4436;p6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37" name="Google Shape;4437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7" name="Google Shape;4447;p6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48" name="Google Shape;4448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58" name="Google Shape;4458;p66"/>
          <p:cNvGrpSpPr/>
          <p:nvPr/>
        </p:nvGrpSpPr>
        <p:grpSpPr>
          <a:xfrm rot="5400000">
            <a:off x="3682250" y="1265812"/>
            <a:ext cx="98902" cy="553090"/>
            <a:chOff x="4898850" y="4820550"/>
            <a:chExt cx="98902" cy="553090"/>
          </a:xfrm>
        </p:grpSpPr>
        <p:sp>
          <p:nvSpPr>
            <p:cNvPr id="4459" name="Google Shape;4459;p6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4417;p66"/>
          <p:cNvSpPr/>
          <p:nvPr/>
        </p:nvSpPr>
        <p:spPr>
          <a:xfrm>
            <a:off x="5482360" y="2647677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419;p66"/>
          <p:cNvSpPr txBox="1">
            <a:spLocks noGrp="1"/>
          </p:cNvSpPr>
          <p:nvPr>
            <p:ph type="subTitle" idx="1"/>
          </p:nvPr>
        </p:nvSpPr>
        <p:spPr>
          <a:xfrm>
            <a:off x="5392393" y="3113014"/>
            <a:ext cx="2564444" cy="618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The </a:t>
            </a:r>
            <a:r>
              <a:rPr lang="en-US" dirty="0"/>
              <a:t>total number of purchases made from a catalog</a:t>
            </a:r>
            <a:endParaRPr dirty="0"/>
          </a:p>
        </p:txBody>
      </p:sp>
      <p:sp>
        <p:nvSpPr>
          <p:cNvPr id="59" name="Google Shape;4420;p66"/>
          <p:cNvSpPr txBox="1">
            <a:spLocks noGrp="1"/>
          </p:cNvSpPr>
          <p:nvPr>
            <p:ph type="title" idx="2"/>
          </p:nvPr>
        </p:nvSpPr>
        <p:spPr>
          <a:xfrm>
            <a:off x="5482360" y="2713114"/>
            <a:ext cx="2238279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Catalog</a:t>
            </a:r>
            <a:r>
              <a:rPr lang="en-US" dirty="0"/>
              <a:t> Purchases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0" name="Google Shape;4421;p66"/>
          <p:cNvSpPr txBox="1">
            <a:spLocks noGrp="1"/>
          </p:cNvSpPr>
          <p:nvPr>
            <p:ph type="title" idx="3"/>
          </p:nvPr>
        </p:nvSpPr>
        <p:spPr>
          <a:xfrm>
            <a:off x="5482360" y="1767686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56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smtClean="0"/>
              <a:t>Business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Questions</a:t>
            </a:r>
            <a:endParaRPr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895980" y="1425426"/>
            <a:ext cx="7870068" cy="3024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sz="2400" dirty="0" smtClean="0"/>
              <a:t>How </a:t>
            </a:r>
            <a:r>
              <a:rPr lang="en-US" sz="2400" dirty="0"/>
              <a:t>do customer </a:t>
            </a:r>
            <a:r>
              <a:rPr lang="en-US" sz="2400" dirty="0" smtClean="0"/>
              <a:t>influence </a:t>
            </a:r>
            <a:r>
              <a:rPr lang="en-US" sz="2400" dirty="0"/>
              <a:t>purchasing behavior?</a:t>
            </a:r>
          </a:p>
          <a:p>
            <a:pPr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sz="2400" dirty="0"/>
              <a:t>What are the top-performing product categories and sales channels?</a:t>
            </a:r>
          </a:p>
          <a:p>
            <a:pPr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sz="2400" dirty="0"/>
              <a:t>How effective are our marketing campaigns in driving sales?</a:t>
            </a:r>
          </a:p>
          <a:p>
            <a:pPr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sz="2400" dirty="0"/>
              <a:t>How do customer complaints impact overall spending and satisfaction</a:t>
            </a:r>
            <a:r>
              <a:rPr lang="en-US" sz="2400" dirty="0" smtClean="0"/>
              <a:t>?</a:t>
            </a:r>
          </a:p>
          <a:p>
            <a:pPr marL="152400" indent="0">
              <a:buNone/>
            </a:pPr>
            <a:endParaRPr lang="en-US" sz="1800" dirty="0" smtClean="0"/>
          </a:p>
          <a:p>
            <a:pPr marL="152400" indent="0">
              <a:buNone/>
            </a:pPr>
            <a:endParaRPr lang="en-US" sz="1800"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54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1382</Words>
  <Application>Microsoft Office PowerPoint</Application>
  <PresentationFormat>On-screen Show (16:9)</PresentationFormat>
  <Paragraphs>201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Roboto Condensed Light</vt:lpstr>
      <vt:lpstr>PT Sans</vt:lpstr>
      <vt:lpstr>Exo</vt:lpstr>
      <vt:lpstr>Data Center Business Plan by Slidesgo</vt:lpstr>
      <vt:lpstr>Customer Insights and Purchasing Behavior   A Data-Driven Approach to Understanding Customer Patterns</vt:lpstr>
      <vt:lpstr>Agenda</vt:lpstr>
      <vt:lpstr>Overview about data</vt:lpstr>
      <vt:lpstr>Overview about data</vt:lpstr>
      <vt:lpstr>Key Objectives</vt:lpstr>
      <vt:lpstr>Key Metrics</vt:lpstr>
      <vt:lpstr>Key Metrics</vt:lpstr>
      <vt:lpstr>Key Metrics</vt:lpstr>
      <vt:lpstr>Business Questions</vt:lpstr>
      <vt:lpstr>Customer Behavior Analysis</vt:lpstr>
      <vt:lpstr>Insights from Website Engagement</vt:lpstr>
      <vt:lpstr>Product Category Breakdown</vt:lpstr>
      <vt:lpstr>Complaint and Response Analysis</vt:lpstr>
      <vt:lpstr>Sales Trends Over Time</vt:lpstr>
      <vt:lpstr>Customer Behavior Analysis</vt:lpstr>
      <vt:lpstr>PowerPoint Presentation</vt:lpstr>
      <vt:lpstr>PowerPoint Presentation</vt:lpstr>
      <vt:lpstr>PowerPoint Presentation</vt:lpstr>
      <vt:lpstr>PowerPoint Presentation</vt:lpstr>
      <vt:lpstr>Insights from Website Engagement</vt:lpstr>
      <vt:lpstr>PowerPoint Presentation</vt:lpstr>
      <vt:lpstr>Product Category Breakdown</vt:lpstr>
      <vt:lpstr>PowerPoint Presentation</vt:lpstr>
      <vt:lpstr>Complaint and Response Analysis</vt:lpstr>
      <vt:lpstr>PowerPoint Presentation</vt:lpstr>
      <vt:lpstr>PowerPoint Presentation</vt:lpstr>
      <vt:lpstr>Sales Trends Over Time</vt:lpstr>
      <vt:lpstr>PowerPoint Presentation</vt:lpstr>
      <vt:lpstr>Dashboard</vt:lpstr>
      <vt:lpstr>Actionable Recommendations</vt:lpstr>
      <vt:lpstr>Insight VS. Action</vt:lpstr>
      <vt:lpstr>Insight VS. Action</vt:lpstr>
      <vt:lpstr>Insight VS. Action</vt:lpstr>
      <vt:lpstr>Actionable Recommendations</vt:lpstr>
      <vt:lpstr>Insight VS. Action</vt:lpstr>
      <vt:lpstr>Insight VS. Action</vt:lpstr>
      <vt:lpstr>Insight VS. Action</vt:lpstr>
      <vt:lpstr>Our primary target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Insights and Purchasing Behavior   A Data-Driven Approach to Understanding Customer Patterns</dc:title>
  <cp:lastModifiedBy>Ahmed</cp:lastModifiedBy>
  <cp:revision>61</cp:revision>
  <dcterms:modified xsi:type="dcterms:W3CDTF">2024-09-10T17:01:53Z</dcterms:modified>
</cp:coreProperties>
</file>