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z\OneDrive\Desktop\route\project\BMW%20SALES(2010-2024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oz\OneDrive\Desktop\route\project\BMW%20SALES(2010-2024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oz\OneDrive\Desktop\route\project\BMW%20SALES(2010-2024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z\OneDrive\Desktop\route\project\BMW%20SALES(2010-2024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z\OneDrive\Desktop\route\project\BMW%20SALES(2010-2024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z\OneDrive\Desktop\route\project\BMW%20SALES(2010-2024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z\OneDrive\Desktop\route\project\BMW%20SALES(2010-2024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[BMW SALES(2010-2024).xlsx]pivot tables!PivotTable5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Volume</a:t>
            </a:r>
            <a:r>
              <a:rPr lang="en-US" baseline="0"/>
              <a:t> by fuel type</a:t>
            </a:r>
            <a:endParaRPr lang="en-US"/>
          </a:p>
        </c:rich>
      </c:tx>
      <c:layout>
        <c:manualLayout>
          <c:xMode val="edge"/>
          <c:yMode val="edge"/>
          <c:x val="0.17308094063999577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</c:pivotFmt>
      <c:pivotFmt>
        <c:idx val="3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</c:pivotFmt>
      <c:pivotFmt>
        <c:idx val="4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</c:pivotFmt>
      <c:pivotFmt>
        <c:idx val="5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</c:pivotFmt>
      <c:pivotFmt>
        <c:idx val="6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rgbClr val="FAF9EE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</c:pivotFmt>
      <c:pivotFmt>
        <c:idx val="8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</c:pivotFmt>
      <c:pivotFmt>
        <c:idx val="9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</c:pivotFmt>
      <c:pivotFmt>
        <c:idx val="10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</c:pivotFmt>
      <c:pivotFmt>
        <c:idx val="11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rgbClr val="FAF9EE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</c:pivotFmt>
      <c:pivotFmt>
        <c:idx val="13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</c:pivotFmt>
      <c:pivotFmt>
        <c:idx val="14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</c:pivotFmt>
      <c:pivotFmt>
        <c:idx val="15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</c:pivotFmt>
      <c:pivotFmt>
        <c:idx val="16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rgbClr val="FAF9EE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</c:pivotFmt>
      <c:pivotFmt>
        <c:idx val="18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</c:pivotFmt>
      <c:pivotFmt>
        <c:idx val="19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</c:pivotFmt>
      <c:pivotFmt>
        <c:idx val="20"/>
        <c:spPr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32591912057733102"/>
          <c:y val="0.25314120172342663"/>
          <c:w val="0.33960767514598633"/>
          <c:h val="0.62033228373710936"/>
        </c:manualLayout>
      </c:layout>
      <c:doughnutChart>
        <c:varyColors val="1"/>
        <c:ser>
          <c:idx val="0"/>
          <c:order val="0"/>
          <c:tx>
            <c:strRef>
              <c:f>'pivot tables'!$B$51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 w="19050">
              <a:solidFill>
                <a:schemeClr val="accent1"/>
              </a:solidFill>
            </a:ln>
            <a:effectLst/>
          </c:spPr>
          <c:explosion val="6"/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3F-4E22-8272-1277AB3110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3F-4E22-8272-1277AB31100A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3F-4E22-8272-1277AB31100A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43F-4E22-8272-1277AB3110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1" u="none" strike="noStrike" kern="1200" baseline="0">
                    <a:solidFill>
                      <a:srgbClr val="FAF9EE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tables'!$A$52:$A$56</c:f>
              <c:strCache>
                <c:ptCount val="4"/>
                <c:pt idx="0">
                  <c:v>Diesel</c:v>
                </c:pt>
                <c:pt idx="1">
                  <c:v>Electric</c:v>
                </c:pt>
                <c:pt idx="2">
                  <c:v>Hybrid</c:v>
                </c:pt>
                <c:pt idx="3">
                  <c:v>Petrol</c:v>
                </c:pt>
              </c:strCache>
            </c:strRef>
          </c:cat>
          <c:val>
            <c:numRef>
              <c:f>'pivot tables'!$B$52:$B$56</c:f>
              <c:numCache>
                <c:formatCode>General</c:formatCode>
                <c:ptCount val="4"/>
                <c:pt idx="0">
                  <c:v>62361818</c:v>
                </c:pt>
                <c:pt idx="1">
                  <c:v>63157665</c:v>
                </c:pt>
                <c:pt idx="2">
                  <c:v>64532097</c:v>
                </c:pt>
                <c:pt idx="3">
                  <c:v>63324154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43F-4E22-8272-1277AB31100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[BMW SALES(2010-2024).xlsx]pivot tables!PivotTable6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</a:t>
            </a:r>
            <a:r>
              <a:rPr lang="en-US" baseline="0" dirty="0"/>
              <a:t> volume by transmission</a:t>
            </a:r>
            <a:endParaRPr lang="en-US" dirty="0"/>
          </a:p>
        </c:rich>
      </c:tx>
      <c:layout>
        <c:manualLayout>
          <c:xMode val="edge"/>
          <c:yMode val="edge"/>
          <c:x val="0.174088983225908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</c:pivotFmt>
      <c:pivotFmt>
        <c:idx val="3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</c:pivotFmt>
      <c:pivotFmt>
        <c:idx val="4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</c:pivotFmt>
      <c:pivotFmt>
        <c:idx val="5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</c:pivotFmt>
      <c:pivotFmt>
        <c:idx val="6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8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9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10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11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13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14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16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17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rgbClr val="FAF9EE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1" u="none" strike="noStrike" kern="1200" baseline="0">
                  <a:solidFill>
                    <a:srgbClr val="FAF9EE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8089990817263543"/>
                  <c:h val="0.16064436183395292"/>
                </c:manualLayout>
              </c15:layout>
            </c:ext>
          </c:extLst>
        </c:dLbl>
      </c:pivotFmt>
      <c:pivotFmt>
        <c:idx val="19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</c:pivotFmt>
      <c:pivotFmt>
        <c:idx val="20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rgbClr val="FAF9EE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1" u="none" strike="noStrike" kern="1200" baseline="0">
                  <a:solidFill>
                    <a:srgbClr val="FAF9EE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8089990817263543"/>
                  <c:h val="0.16064436183395292"/>
                </c:manualLayout>
              </c15:layout>
            </c:ext>
          </c:extLst>
        </c:dLbl>
      </c:pivotFmt>
      <c:pivotFmt>
        <c:idx val="22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</c:pivotFmt>
      <c:pivotFmt>
        <c:idx val="23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rgbClr val="FAF9EE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1" u="none" strike="noStrike" kern="1200" baseline="0">
                  <a:solidFill>
                    <a:srgbClr val="FAF9EE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8089990817263543"/>
                  <c:h val="0.16064436183395292"/>
                </c:manualLayout>
              </c15:layout>
            </c:ext>
          </c:extLst>
        </c:dLbl>
      </c:pivotFmt>
      <c:pivotFmt>
        <c:idx val="25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5654342767827254"/>
          <c:y val="0.23317061727797625"/>
          <c:w val="0.41128633666175873"/>
          <c:h val="0.65147131375956113"/>
        </c:manualLayout>
      </c:layout>
      <c:doughnutChart>
        <c:varyColors val="1"/>
        <c:ser>
          <c:idx val="0"/>
          <c:order val="0"/>
          <c:tx>
            <c:strRef>
              <c:f>'pivot tables'!$E$51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56082">
                <a:lumMod val="75000"/>
              </a:srgbClr>
            </a:solidFill>
            <a:ln w="19050">
              <a:solidFill>
                <a:schemeClr val="accent1"/>
              </a:solidFill>
            </a:ln>
            <a:effectLst/>
          </c:spPr>
          <c:explosion val="6"/>
          <c:dPt>
            <c:idx val="0"/>
            <c:bubble3D val="0"/>
            <c:spPr>
              <a:solidFill>
                <a:srgbClr val="156082">
                  <a:lumMod val="75000"/>
                </a:srgb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97-4872-9054-1C4A34EC0EF0}"/>
              </c:ext>
            </c:extLst>
          </c:dPt>
          <c:dPt>
            <c:idx val="1"/>
            <c:bubble3D val="0"/>
            <c:spPr>
              <a:solidFill>
                <a:srgbClr val="156082">
                  <a:lumMod val="75000"/>
                </a:srgb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97-4872-9054-1C4A34EC0EF0}"/>
              </c:ext>
            </c:extLst>
          </c:dPt>
          <c:dPt>
            <c:idx val="2"/>
            <c:bubble3D val="0"/>
            <c:spPr>
              <a:solidFill>
                <a:srgbClr val="156082">
                  <a:lumMod val="75000"/>
                </a:srgb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97-4872-9054-1C4A34EC0EF0}"/>
              </c:ext>
            </c:extLst>
          </c:dPt>
          <c:dPt>
            <c:idx val="3"/>
            <c:bubble3D val="0"/>
            <c:spPr>
              <a:solidFill>
                <a:srgbClr val="156082">
                  <a:lumMod val="75000"/>
                </a:srgb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97-4872-9054-1C4A34EC0EF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1" u="none" strike="noStrike" kern="1200" baseline="0">
                      <a:solidFill>
                        <a:srgbClr val="FAF9EE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089990817263543"/>
                      <c:h val="0.160644361833952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697-4872-9054-1C4A34EC0E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1" u="none" strike="noStrike" kern="1200" baseline="0">
                    <a:solidFill>
                      <a:srgbClr val="FAF9EE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tables'!$D$52:$D$54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'pivot tables'!$E$52:$E$54</c:f>
              <c:numCache>
                <c:formatCode>General</c:formatCode>
                <c:ptCount val="2"/>
                <c:pt idx="0">
                  <c:v>126013657</c:v>
                </c:pt>
                <c:pt idx="1">
                  <c:v>127362077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97-4872-9054-1C4A34EC0EF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solidFill>
        <a:srgbClr val="156082">
          <a:lumMod val="20000"/>
          <a:lumOff val="80000"/>
        </a:srgb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[BMW SALES(2010-2024).xlsx]pivot tables!PivotTable7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volume by classfication</a:t>
            </a:r>
          </a:p>
        </c:rich>
      </c:tx>
      <c:layout>
        <c:manualLayout>
          <c:xMode val="edge"/>
          <c:yMode val="edge"/>
          <c:x val="0.17399407219067911"/>
          <c:y val="3.137466234519937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</c:pivotFmt>
      <c:pivotFmt>
        <c:idx val="3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</c:pivotFmt>
      <c:pivotFmt>
        <c:idx val="4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</c:pivotFmt>
      <c:pivotFmt>
        <c:idx val="5"/>
        <c:spPr>
          <a:solidFill>
            <a:schemeClr val="lt1"/>
          </a:solidFill>
          <a:ln w="19050">
            <a:solidFill>
              <a:schemeClr val="accent1"/>
            </a:solidFill>
          </a:ln>
          <a:effectLst/>
        </c:spPr>
      </c:pivotFmt>
      <c:pivotFmt>
        <c:idx val="6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8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9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10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11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13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14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16"/>
        <c:spPr>
          <a:solidFill>
            <a:srgbClr val="0066B1"/>
          </a:solidFill>
          <a:ln w="19050">
            <a:solidFill>
              <a:schemeClr val="accent1"/>
            </a:solidFill>
          </a:ln>
          <a:effectLst/>
        </c:spPr>
      </c:pivotFmt>
      <c:pivotFmt>
        <c:idx val="17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rgbClr val="FAF9EE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</c:pivotFmt>
      <c:pivotFmt>
        <c:idx val="19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</c:pivotFmt>
      <c:pivotFmt>
        <c:idx val="20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rgbClr val="FAF9EE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</c:pivotFmt>
      <c:pivotFmt>
        <c:idx val="22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</c:pivotFmt>
      <c:pivotFmt>
        <c:idx val="23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1" u="none" strike="noStrike" kern="1200" baseline="0">
                  <a:solidFill>
                    <a:srgbClr val="FAF9EE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</c:pivotFmt>
      <c:pivotFmt>
        <c:idx val="25"/>
        <c:spPr>
          <a:solidFill>
            <a:srgbClr val="156082">
              <a:lumMod val="75000"/>
            </a:srgbClr>
          </a:solidFill>
          <a:ln w="19050">
            <a:solidFill>
              <a:schemeClr val="accen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9223508674816895"/>
          <c:y val="0.21171675286404085"/>
          <c:w val="0.4089533234240898"/>
          <c:h val="0.58417558227608413"/>
        </c:manualLayout>
      </c:layout>
      <c:doughnutChart>
        <c:varyColors val="1"/>
        <c:ser>
          <c:idx val="0"/>
          <c:order val="0"/>
          <c:tx>
            <c:strRef>
              <c:f>'pivot tables'!$H$51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56082">
                <a:lumMod val="75000"/>
              </a:srgbClr>
            </a:solidFill>
            <a:ln w="19050">
              <a:solidFill>
                <a:schemeClr val="accent1"/>
              </a:solidFill>
            </a:ln>
            <a:effectLst/>
          </c:spPr>
          <c:explosion val="6"/>
          <c:dPt>
            <c:idx val="0"/>
            <c:bubble3D val="0"/>
            <c:spPr>
              <a:solidFill>
                <a:srgbClr val="156082">
                  <a:lumMod val="75000"/>
                </a:srgb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74-4A8B-A5E3-F046C577F4FD}"/>
              </c:ext>
            </c:extLst>
          </c:dPt>
          <c:dPt>
            <c:idx val="1"/>
            <c:bubble3D val="0"/>
            <c:spPr>
              <a:solidFill>
                <a:srgbClr val="156082">
                  <a:lumMod val="75000"/>
                </a:srgb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74-4A8B-A5E3-F046C577F4FD}"/>
              </c:ext>
            </c:extLst>
          </c:dPt>
          <c:dPt>
            <c:idx val="2"/>
            <c:bubble3D val="0"/>
            <c:spPr>
              <a:solidFill>
                <a:srgbClr val="156082">
                  <a:lumMod val="75000"/>
                </a:srgb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74-4A8B-A5E3-F046C577F4FD}"/>
              </c:ext>
            </c:extLst>
          </c:dPt>
          <c:dPt>
            <c:idx val="3"/>
            <c:bubble3D val="0"/>
            <c:spPr>
              <a:solidFill>
                <a:srgbClr val="156082">
                  <a:lumMod val="75000"/>
                </a:srgb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74-4A8B-A5E3-F046C577F4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1" u="none" strike="noStrike" kern="1200" baseline="0">
                    <a:solidFill>
                      <a:srgbClr val="FAF9EE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tables'!$G$52:$G$54</c:f>
              <c:strCache>
                <c:ptCount val="2"/>
                <c:pt idx="0">
                  <c:v>High</c:v>
                </c:pt>
                <c:pt idx="1">
                  <c:v>Low</c:v>
                </c:pt>
              </c:strCache>
            </c:strRef>
          </c:cat>
          <c:val>
            <c:numRef>
              <c:f>'pivot tables'!$H$52:$H$54</c:f>
              <c:numCache>
                <c:formatCode>General</c:formatCode>
                <c:ptCount val="2"/>
                <c:pt idx="0">
                  <c:v>129552829</c:v>
                </c:pt>
                <c:pt idx="1">
                  <c:v>123822905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74-4A8B-A5E3-F046C577F4F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solidFill>
        <a:srgbClr val="156082">
          <a:lumMod val="20000"/>
          <a:lumOff val="80000"/>
        </a:srgb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[BMW SALES(2010-2024).xlsx]pivot tables!PivotTable4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>
                <a:solidFill>
                  <a:schemeClr val="bg1"/>
                </a:solidFill>
                <a:effectLst/>
              </a:rPr>
              <a:t>Model By region&amp;sales volume</a:t>
            </a:r>
            <a:r>
              <a:rPr lang="en-US" sz="1600" b="1" i="0" u="none" strike="noStrike" baseline="0">
                <a:solidFill>
                  <a:schemeClr val="bg1"/>
                </a:solidFill>
              </a:rPr>
              <a:t> </a:t>
            </a:r>
            <a:endParaRPr lang="en-US" sz="1600" b="1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5677084842922243"/>
          <c:y val="5.77845823720591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tables'!$B$34:$B$35</c:f>
              <c:strCache>
                <c:ptCount val="1"/>
                <c:pt idx="0">
                  <c:v>Africa</c:v>
                </c:pt>
              </c:strCache>
            </c:strRef>
          </c:tx>
          <c:spPr>
            <a:solidFill>
              <a:schemeClr val="accent1">
                <a:shade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tables'!$A$36:$A$46</c:f>
              <c:strCache>
                <c:ptCount val="11"/>
                <c:pt idx="0">
                  <c:v>3 Series</c:v>
                </c:pt>
                <c:pt idx="1">
                  <c:v>5 Series</c:v>
                </c:pt>
                <c:pt idx="2">
                  <c:v>7 Series</c:v>
                </c:pt>
                <c:pt idx="3">
                  <c:v>i3</c:v>
                </c:pt>
                <c:pt idx="4">
                  <c:v>i8</c:v>
                </c:pt>
                <c:pt idx="5">
                  <c:v>M3</c:v>
                </c:pt>
                <c:pt idx="6">
                  <c:v>M5</c:v>
                </c:pt>
                <c:pt idx="7">
                  <c:v>X1</c:v>
                </c:pt>
                <c:pt idx="8">
                  <c:v>X3</c:v>
                </c:pt>
                <c:pt idx="9">
                  <c:v>X5</c:v>
                </c:pt>
                <c:pt idx="10">
                  <c:v>X6</c:v>
                </c:pt>
              </c:strCache>
            </c:strRef>
          </c:cat>
          <c:val>
            <c:numRef>
              <c:f>'pivot tables'!$B$36:$B$46</c:f>
              <c:numCache>
                <c:formatCode>General</c:formatCode>
                <c:ptCount val="11"/>
                <c:pt idx="0">
                  <c:v>3892595</c:v>
                </c:pt>
                <c:pt idx="1">
                  <c:v>4020702</c:v>
                </c:pt>
                <c:pt idx="2">
                  <c:v>3699471</c:v>
                </c:pt>
                <c:pt idx="3">
                  <c:v>3967283</c:v>
                </c:pt>
                <c:pt idx="4">
                  <c:v>3586673</c:v>
                </c:pt>
                <c:pt idx="5">
                  <c:v>3448709</c:v>
                </c:pt>
                <c:pt idx="6">
                  <c:v>3676252</c:v>
                </c:pt>
                <c:pt idx="7">
                  <c:v>3928136</c:v>
                </c:pt>
                <c:pt idx="8">
                  <c:v>3742723</c:v>
                </c:pt>
                <c:pt idx="9">
                  <c:v>3972541</c:v>
                </c:pt>
                <c:pt idx="10">
                  <c:v>3630167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E4-4543-A217-031D273BDD4B}"/>
            </c:ext>
          </c:extLst>
        </c:ser>
        <c:ser>
          <c:idx val="1"/>
          <c:order val="1"/>
          <c:tx>
            <c:strRef>
              <c:f>'pivot tables'!$C$34:$C$35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tables'!$A$36:$A$46</c:f>
              <c:strCache>
                <c:ptCount val="11"/>
                <c:pt idx="0">
                  <c:v>3 Series</c:v>
                </c:pt>
                <c:pt idx="1">
                  <c:v>5 Series</c:v>
                </c:pt>
                <c:pt idx="2">
                  <c:v>7 Series</c:v>
                </c:pt>
                <c:pt idx="3">
                  <c:v>i3</c:v>
                </c:pt>
                <c:pt idx="4">
                  <c:v>i8</c:v>
                </c:pt>
                <c:pt idx="5">
                  <c:v>M3</c:v>
                </c:pt>
                <c:pt idx="6">
                  <c:v>M5</c:v>
                </c:pt>
                <c:pt idx="7">
                  <c:v>X1</c:v>
                </c:pt>
                <c:pt idx="8">
                  <c:v>X3</c:v>
                </c:pt>
                <c:pt idx="9">
                  <c:v>X5</c:v>
                </c:pt>
                <c:pt idx="10">
                  <c:v>X6</c:v>
                </c:pt>
              </c:strCache>
            </c:strRef>
          </c:cat>
          <c:val>
            <c:numRef>
              <c:f>'pivot tables'!$C$36:$C$46</c:f>
              <c:numCache>
                <c:formatCode>General</c:formatCode>
                <c:ptCount val="11"/>
                <c:pt idx="0">
                  <c:v>3962239</c:v>
                </c:pt>
                <c:pt idx="1">
                  <c:v>3935629</c:v>
                </c:pt>
                <c:pt idx="2">
                  <c:v>4004066</c:v>
                </c:pt>
                <c:pt idx="3">
                  <c:v>3739218</c:v>
                </c:pt>
                <c:pt idx="4">
                  <c:v>3975942</c:v>
                </c:pt>
                <c:pt idx="5">
                  <c:v>3935579</c:v>
                </c:pt>
                <c:pt idx="6">
                  <c:v>3928390</c:v>
                </c:pt>
                <c:pt idx="7">
                  <c:v>4192289</c:v>
                </c:pt>
                <c:pt idx="8">
                  <c:v>3796115</c:v>
                </c:pt>
                <c:pt idx="9">
                  <c:v>3748736</c:v>
                </c:pt>
                <c:pt idx="10">
                  <c:v>3756074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E4-4543-A217-031D273BDD4B}"/>
            </c:ext>
          </c:extLst>
        </c:ser>
        <c:ser>
          <c:idx val="2"/>
          <c:order val="2"/>
          <c:tx>
            <c:strRef>
              <c:f>'pivot tables'!$D$34:$D$35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tables'!$A$36:$A$46</c:f>
              <c:strCache>
                <c:ptCount val="11"/>
                <c:pt idx="0">
                  <c:v>3 Series</c:v>
                </c:pt>
                <c:pt idx="1">
                  <c:v>5 Series</c:v>
                </c:pt>
                <c:pt idx="2">
                  <c:v>7 Series</c:v>
                </c:pt>
                <c:pt idx="3">
                  <c:v>i3</c:v>
                </c:pt>
                <c:pt idx="4">
                  <c:v>i8</c:v>
                </c:pt>
                <c:pt idx="5">
                  <c:v>M3</c:v>
                </c:pt>
                <c:pt idx="6">
                  <c:v>M5</c:v>
                </c:pt>
                <c:pt idx="7">
                  <c:v>X1</c:v>
                </c:pt>
                <c:pt idx="8">
                  <c:v>X3</c:v>
                </c:pt>
                <c:pt idx="9">
                  <c:v>X5</c:v>
                </c:pt>
                <c:pt idx="10">
                  <c:v>X6</c:v>
                </c:pt>
              </c:strCache>
            </c:strRef>
          </c:cat>
          <c:val>
            <c:numRef>
              <c:f>'pivot tables'!$D$36:$D$46</c:f>
              <c:numCache>
                <c:formatCode>General</c:formatCode>
                <c:ptCount val="11"/>
                <c:pt idx="0">
                  <c:v>3959930</c:v>
                </c:pt>
                <c:pt idx="1">
                  <c:v>3855515</c:v>
                </c:pt>
                <c:pt idx="2">
                  <c:v>3914409</c:v>
                </c:pt>
                <c:pt idx="3">
                  <c:v>3954257</c:v>
                </c:pt>
                <c:pt idx="4">
                  <c:v>4202401</c:v>
                </c:pt>
                <c:pt idx="5">
                  <c:v>3649697</c:v>
                </c:pt>
                <c:pt idx="6">
                  <c:v>4002667</c:v>
                </c:pt>
                <c:pt idx="7">
                  <c:v>3850033</c:v>
                </c:pt>
                <c:pt idx="8">
                  <c:v>3705572</c:v>
                </c:pt>
                <c:pt idx="9">
                  <c:v>3688138</c:v>
                </c:pt>
                <c:pt idx="10">
                  <c:v>3772519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E4-4543-A217-031D273BDD4B}"/>
            </c:ext>
          </c:extLst>
        </c:ser>
        <c:ser>
          <c:idx val="3"/>
          <c:order val="3"/>
          <c:tx>
            <c:strRef>
              <c:f>'pivot tables'!$E$34:$E$35</c:f>
              <c:strCache>
                <c:ptCount val="1"/>
                <c:pt idx="0">
                  <c:v>Middle East</c:v>
                </c:pt>
              </c:strCache>
            </c:strRef>
          </c:tx>
          <c:spPr>
            <a:solidFill>
              <a:schemeClr val="accent1">
                <a:tint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tables'!$A$36:$A$46</c:f>
              <c:strCache>
                <c:ptCount val="11"/>
                <c:pt idx="0">
                  <c:v>3 Series</c:v>
                </c:pt>
                <c:pt idx="1">
                  <c:v>5 Series</c:v>
                </c:pt>
                <c:pt idx="2">
                  <c:v>7 Series</c:v>
                </c:pt>
                <c:pt idx="3">
                  <c:v>i3</c:v>
                </c:pt>
                <c:pt idx="4">
                  <c:v>i8</c:v>
                </c:pt>
                <c:pt idx="5">
                  <c:v>M3</c:v>
                </c:pt>
                <c:pt idx="6">
                  <c:v>M5</c:v>
                </c:pt>
                <c:pt idx="7">
                  <c:v>X1</c:v>
                </c:pt>
                <c:pt idx="8">
                  <c:v>X3</c:v>
                </c:pt>
                <c:pt idx="9">
                  <c:v>X5</c:v>
                </c:pt>
                <c:pt idx="10">
                  <c:v>X6</c:v>
                </c:pt>
              </c:strCache>
            </c:strRef>
          </c:cat>
          <c:val>
            <c:numRef>
              <c:f>'pivot tables'!$E$36:$E$46</c:f>
              <c:numCache>
                <c:formatCode>General</c:formatCode>
                <c:ptCount val="11"/>
                <c:pt idx="0">
                  <c:v>3889367</c:v>
                </c:pt>
                <c:pt idx="1">
                  <c:v>3708878</c:v>
                </c:pt>
                <c:pt idx="2">
                  <c:v>4080751</c:v>
                </c:pt>
                <c:pt idx="3">
                  <c:v>3840814</c:v>
                </c:pt>
                <c:pt idx="4">
                  <c:v>3750693</c:v>
                </c:pt>
                <c:pt idx="5">
                  <c:v>3832415</c:v>
                </c:pt>
                <c:pt idx="6">
                  <c:v>3936889</c:v>
                </c:pt>
                <c:pt idx="7">
                  <c:v>3818212</c:v>
                </c:pt>
                <c:pt idx="8">
                  <c:v>3745004</c:v>
                </c:pt>
                <c:pt idx="9">
                  <c:v>3946209</c:v>
                </c:pt>
                <c:pt idx="10">
                  <c:v>3777388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E4-4543-A217-031D273BDD4B}"/>
            </c:ext>
          </c:extLst>
        </c:ser>
        <c:ser>
          <c:idx val="4"/>
          <c:order val="4"/>
          <c:tx>
            <c:strRef>
              <c:f>'pivot tables'!$F$34:$F$35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1">
                <a:tint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tables'!$A$36:$A$46</c:f>
              <c:strCache>
                <c:ptCount val="11"/>
                <c:pt idx="0">
                  <c:v>3 Series</c:v>
                </c:pt>
                <c:pt idx="1">
                  <c:v>5 Series</c:v>
                </c:pt>
                <c:pt idx="2">
                  <c:v>7 Series</c:v>
                </c:pt>
                <c:pt idx="3">
                  <c:v>i3</c:v>
                </c:pt>
                <c:pt idx="4">
                  <c:v>i8</c:v>
                </c:pt>
                <c:pt idx="5">
                  <c:v>M3</c:v>
                </c:pt>
                <c:pt idx="6">
                  <c:v>M5</c:v>
                </c:pt>
                <c:pt idx="7">
                  <c:v>X1</c:v>
                </c:pt>
                <c:pt idx="8">
                  <c:v>X3</c:v>
                </c:pt>
                <c:pt idx="9">
                  <c:v>X5</c:v>
                </c:pt>
                <c:pt idx="10">
                  <c:v>X6</c:v>
                </c:pt>
              </c:strCache>
            </c:strRef>
          </c:cat>
          <c:val>
            <c:numRef>
              <c:f>'pivot tables'!$F$36:$F$46</c:f>
              <c:numCache>
                <c:formatCode>General</c:formatCode>
                <c:ptCount val="11"/>
                <c:pt idx="0">
                  <c:v>3879277</c:v>
                </c:pt>
                <c:pt idx="1">
                  <c:v>3691777</c:v>
                </c:pt>
                <c:pt idx="2">
                  <c:v>4087259</c:v>
                </c:pt>
                <c:pt idx="3">
                  <c:v>3872237</c:v>
                </c:pt>
                <c:pt idx="4">
                  <c:v>3987274</c:v>
                </c:pt>
                <c:pt idx="5">
                  <c:v>3792785</c:v>
                </c:pt>
                <c:pt idx="6">
                  <c:v>3602546</c:v>
                </c:pt>
                <c:pt idx="7">
                  <c:v>3987029</c:v>
                </c:pt>
                <c:pt idx="8">
                  <c:v>4056192</c:v>
                </c:pt>
                <c:pt idx="9">
                  <c:v>3744219</c:v>
                </c:pt>
                <c:pt idx="10">
                  <c:v>3702034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E4-4543-A217-031D273BDD4B}"/>
            </c:ext>
          </c:extLst>
        </c:ser>
        <c:ser>
          <c:idx val="5"/>
          <c:order val="5"/>
          <c:tx>
            <c:strRef>
              <c:f>'pivot tables'!$G$34:$G$35</c:f>
              <c:strCache>
                <c:ptCount val="1"/>
                <c:pt idx="0">
                  <c:v>South America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tables'!$A$36:$A$46</c:f>
              <c:strCache>
                <c:ptCount val="11"/>
                <c:pt idx="0">
                  <c:v>3 Series</c:v>
                </c:pt>
                <c:pt idx="1">
                  <c:v>5 Series</c:v>
                </c:pt>
                <c:pt idx="2">
                  <c:v>7 Series</c:v>
                </c:pt>
                <c:pt idx="3">
                  <c:v>i3</c:v>
                </c:pt>
                <c:pt idx="4">
                  <c:v>i8</c:v>
                </c:pt>
                <c:pt idx="5">
                  <c:v>M3</c:v>
                </c:pt>
                <c:pt idx="6">
                  <c:v>M5</c:v>
                </c:pt>
                <c:pt idx="7">
                  <c:v>X1</c:v>
                </c:pt>
                <c:pt idx="8">
                  <c:v>X3</c:v>
                </c:pt>
                <c:pt idx="9">
                  <c:v>X5</c:v>
                </c:pt>
                <c:pt idx="10">
                  <c:v>X6</c:v>
                </c:pt>
              </c:strCache>
            </c:strRef>
          </c:cat>
          <c:val>
            <c:numRef>
              <c:f>'pivot tables'!$G$36:$G$46</c:f>
              <c:numCache>
                <c:formatCode>General</c:formatCode>
                <c:ptCount val="11"/>
                <c:pt idx="0">
                  <c:v>3697895</c:v>
                </c:pt>
                <c:pt idx="1">
                  <c:v>3885018</c:v>
                </c:pt>
                <c:pt idx="2">
                  <c:v>4000510</c:v>
                </c:pt>
                <c:pt idx="3">
                  <c:v>3760040</c:v>
                </c:pt>
                <c:pt idx="4">
                  <c:v>3920908</c:v>
                </c:pt>
                <c:pt idx="5">
                  <c:v>3690509</c:v>
                </c:pt>
                <c:pt idx="6">
                  <c:v>3632944</c:v>
                </c:pt>
                <c:pt idx="7">
                  <c:v>3630361</c:v>
                </c:pt>
                <c:pt idx="8">
                  <c:v>3699923</c:v>
                </c:pt>
                <c:pt idx="9">
                  <c:v>3609906</c:v>
                </c:pt>
                <c:pt idx="10">
                  <c:v>4023804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E4-4543-A217-031D273BD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5086783"/>
        <c:axId val="1145098783"/>
      </c:barChart>
      <c:catAx>
        <c:axId val="114508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098783"/>
        <c:crosses val="autoZero"/>
        <c:auto val="1"/>
        <c:lblAlgn val="ctr"/>
        <c:lblOffset val="100"/>
        <c:noMultiLvlLbl val="0"/>
      </c:catAx>
      <c:valAx>
        <c:axId val="1145098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08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[BMW SALES(2010-2024).xlsx]pivot tables!PivotTable9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bg1"/>
                </a:solidFill>
              </a:rPr>
              <a:t>Model By Sales_Volume</a:t>
            </a:r>
          </a:p>
        </c:rich>
      </c:tx>
      <c:layout>
        <c:manualLayout>
          <c:xMode val="edge"/>
          <c:yMode val="edge"/>
          <c:x val="0.30859011373578304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'pivot tables'!$J$34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'pivot tables'!$I$35:$I$45</c:f>
              <c:strCache>
                <c:ptCount val="11"/>
                <c:pt idx="0">
                  <c:v>X5</c:v>
                </c:pt>
                <c:pt idx="1">
                  <c:v>3 Series</c:v>
                </c:pt>
                <c:pt idx="2">
                  <c:v>5 Series</c:v>
                </c:pt>
                <c:pt idx="3">
                  <c:v>7 Series</c:v>
                </c:pt>
                <c:pt idx="4">
                  <c:v>i3</c:v>
                </c:pt>
                <c:pt idx="5">
                  <c:v>i8</c:v>
                </c:pt>
                <c:pt idx="6">
                  <c:v>M3</c:v>
                </c:pt>
                <c:pt idx="7">
                  <c:v>M5</c:v>
                </c:pt>
                <c:pt idx="8">
                  <c:v>X1</c:v>
                </c:pt>
                <c:pt idx="9">
                  <c:v>X3</c:v>
                </c:pt>
                <c:pt idx="10">
                  <c:v>X6</c:v>
                </c:pt>
              </c:strCache>
            </c:strRef>
          </c:cat>
          <c:val>
            <c:numRef>
              <c:f>'pivot tables'!$J$35:$J$45</c:f>
              <c:numCache>
                <c:formatCode>General</c:formatCode>
                <c:ptCount val="11"/>
                <c:pt idx="0">
                  <c:v>22709749</c:v>
                </c:pt>
                <c:pt idx="1">
                  <c:v>23281303</c:v>
                </c:pt>
                <c:pt idx="2">
                  <c:v>23097519</c:v>
                </c:pt>
                <c:pt idx="3">
                  <c:v>23786466</c:v>
                </c:pt>
                <c:pt idx="4">
                  <c:v>23133849</c:v>
                </c:pt>
                <c:pt idx="5">
                  <c:v>23423891</c:v>
                </c:pt>
                <c:pt idx="6">
                  <c:v>22349694</c:v>
                </c:pt>
                <c:pt idx="7">
                  <c:v>22779688</c:v>
                </c:pt>
                <c:pt idx="8">
                  <c:v>23406060</c:v>
                </c:pt>
                <c:pt idx="9">
                  <c:v>22745529</c:v>
                </c:pt>
                <c:pt idx="10">
                  <c:v>22661986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5-4A07-87C7-C4D74137A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45104543"/>
        <c:axId val="1145105023"/>
        <c:axId val="1242605807"/>
      </c:bar3DChart>
      <c:catAx>
        <c:axId val="114510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105023"/>
        <c:crosses val="autoZero"/>
        <c:auto val="1"/>
        <c:lblAlgn val="ctr"/>
        <c:lblOffset val="100"/>
        <c:noMultiLvlLbl val="0"/>
      </c:catAx>
      <c:valAx>
        <c:axId val="114510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104543"/>
        <c:crosses val="autoZero"/>
        <c:crossBetween val="between"/>
      </c:valAx>
      <c:serAx>
        <c:axId val="12426058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105023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[BMW SALES(2010-2024).xlsx]pivot tables!PivotTable3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>
                <a:solidFill>
                  <a:schemeClr val="bg1"/>
                </a:solidFill>
                <a:effectLst/>
              </a:rPr>
              <a:t>Model By Color&amp;Sales Volume</a:t>
            </a:r>
            <a:r>
              <a:rPr lang="en-US" sz="1600" b="1" i="0" u="none" strike="noStrike" baseline="0">
                <a:solidFill>
                  <a:schemeClr val="bg1"/>
                </a:solidFill>
              </a:rPr>
              <a:t> </a:t>
            </a:r>
            <a:endParaRPr lang="en-US" sz="1600" b="1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5894444444444442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'pivot tables'!$F$17:$F$18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>
                <a:shade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'pivot tables'!$E$19:$E$29</c:f>
              <c:strCache>
                <c:ptCount val="11"/>
                <c:pt idx="0">
                  <c:v>3 Series</c:v>
                </c:pt>
                <c:pt idx="1">
                  <c:v>5 Series</c:v>
                </c:pt>
                <c:pt idx="2">
                  <c:v>7 Series</c:v>
                </c:pt>
                <c:pt idx="3">
                  <c:v>i3</c:v>
                </c:pt>
                <c:pt idx="4">
                  <c:v>i8</c:v>
                </c:pt>
                <c:pt idx="5">
                  <c:v>M3</c:v>
                </c:pt>
                <c:pt idx="6">
                  <c:v>M5</c:v>
                </c:pt>
                <c:pt idx="7">
                  <c:v>X1</c:v>
                </c:pt>
                <c:pt idx="8">
                  <c:v>X3</c:v>
                </c:pt>
                <c:pt idx="9">
                  <c:v>X5</c:v>
                </c:pt>
                <c:pt idx="10">
                  <c:v>X6</c:v>
                </c:pt>
              </c:strCache>
            </c:strRef>
          </c:cat>
          <c:val>
            <c:numRef>
              <c:f>'pivot tables'!$F$19:$F$29</c:f>
              <c:numCache>
                <c:formatCode>0</c:formatCode>
                <c:ptCount val="11"/>
                <c:pt idx="0">
                  <c:v>3575059</c:v>
                </c:pt>
                <c:pt idx="1">
                  <c:v>3768097</c:v>
                </c:pt>
                <c:pt idx="2">
                  <c:v>4122055</c:v>
                </c:pt>
                <c:pt idx="3">
                  <c:v>3876927</c:v>
                </c:pt>
                <c:pt idx="4">
                  <c:v>3920436</c:v>
                </c:pt>
                <c:pt idx="5">
                  <c:v>3476829</c:v>
                </c:pt>
                <c:pt idx="6">
                  <c:v>3634358</c:v>
                </c:pt>
                <c:pt idx="7">
                  <c:v>3884467</c:v>
                </c:pt>
                <c:pt idx="8">
                  <c:v>3764146</c:v>
                </c:pt>
                <c:pt idx="9">
                  <c:v>3967953</c:v>
                </c:pt>
                <c:pt idx="10">
                  <c:v>3720366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DF-4571-9FC2-2B81D3E15A94}"/>
            </c:ext>
          </c:extLst>
        </c:ser>
        <c:ser>
          <c:idx val="1"/>
          <c:order val="1"/>
          <c:tx>
            <c:strRef>
              <c:f>'pivot tables'!$G$17:$G$18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'pivot tables'!$E$19:$E$29</c:f>
              <c:strCache>
                <c:ptCount val="11"/>
                <c:pt idx="0">
                  <c:v>3 Series</c:v>
                </c:pt>
                <c:pt idx="1">
                  <c:v>5 Series</c:v>
                </c:pt>
                <c:pt idx="2">
                  <c:v>7 Series</c:v>
                </c:pt>
                <c:pt idx="3">
                  <c:v>i3</c:v>
                </c:pt>
                <c:pt idx="4">
                  <c:v>i8</c:v>
                </c:pt>
                <c:pt idx="5">
                  <c:v>M3</c:v>
                </c:pt>
                <c:pt idx="6">
                  <c:v>M5</c:v>
                </c:pt>
                <c:pt idx="7">
                  <c:v>X1</c:v>
                </c:pt>
                <c:pt idx="8">
                  <c:v>X3</c:v>
                </c:pt>
                <c:pt idx="9">
                  <c:v>X5</c:v>
                </c:pt>
                <c:pt idx="10">
                  <c:v>X6</c:v>
                </c:pt>
              </c:strCache>
            </c:strRef>
          </c:cat>
          <c:val>
            <c:numRef>
              <c:f>'pivot tables'!$G$19:$G$29</c:f>
              <c:numCache>
                <c:formatCode>0</c:formatCode>
                <c:ptCount val="11"/>
                <c:pt idx="0">
                  <c:v>4087583</c:v>
                </c:pt>
                <c:pt idx="1">
                  <c:v>3734800</c:v>
                </c:pt>
                <c:pt idx="2">
                  <c:v>3627176</c:v>
                </c:pt>
                <c:pt idx="3">
                  <c:v>3947146</c:v>
                </c:pt>
                <c:pt idx="4">
                  <c:v>3834001</c:v>
                </c:pt>
                <c:pt idx="5">
                  <c:v>3810120</c:v>
                </c:pt>
                <c:pt idx="6">
                  <c:v>3668426</c:v>
                </c:pt>
                <c:pt idx="7">
                  <c:v>3728641</c:v>
                </c:pt>
                <c:pt idx="8">
                  <c:v>3761062</c:v>
                </c:pt>
                <c:pt idx="9">
                  <c:v>3821154</c:v>
                </c:pt>
                <c:pt idx="10">
                  <c:v>3952632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DF-4571-9FC2-2B81D3E15A94}"/>
            </c:ext>
          </c:extLst>
        </c:ser>
        <c:ser>
          <c:idx val="2"/>
          <c:order val="2"/>
          <c:tx>
            <c:strRef>
              <c:f>'pivot tables'!$H$17:$H$18</c:f>
              <c:strCache>
                <c:ptCount val="1"/>
                <c:pt idx="0">
                  <c:v>Grey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'pivot tables'!$E$19:$E$29</c:f>
              <c:strCache>
                <c:ptCount val="11"/>
                <c:pt idx="0">
                  <c:v>3 Series</c:v>
                </c:pt>
                <c:pt idx="1">
                  <c:v>5 Series</c:v>
                </c:pt>
                <c:pt idx="2">
                  <c:v>7 Series</c:v>
                </c:pt>
                <c:pt idx="3">
                  <c:v>i3</c:v>
                </c:pt>
                <c:pt idx="4">
                  <c:v>i8</c:v>
                </c:pt>
                <c:pt idx="5">
                  <c:v>M3</c:v>
                </c:pt>
                <c:pt idx="6">
                  <c:v>M5</c:v>
                </c:pt>
                <c:pt idx="7">
                  <c:v>X1</c:v>
                </c:pt>
                <c:pt idx="8">
                  <c:v>X3</c:v>
                </c:pt>
                <c:pt idx="9">
                  <c:v>X5</c:v>
                </c:pt>
                <c:pt idx="10">
                  <c:v>X6</c:v>
                </c:pt>
              </c:strCache>
            </c:strRef>
          </c:cat>
          <c:val>
            <c:numRef>
              <c:f>'pivot tables'!$H$19:$H$29</c:f>
              <c:numCache>
                <c:formatCode>0</c:formatCode>
                <c:ptCount val="11"/>
                <c:pt idx="0">
                  <c:v>3691469</c:v>
                </c:pt>
                <c:pt idx="1">
                  <c:v>3884037</c:v>
                </c:pt>
                <c:pt idx="2">
                  <c:v>4036445</c:v>
                </c:pt>
                <c:pt idx="3">
                  <c:v>4005369</c:v>
                </c:pt>
                <c:pt idx="4">
                  <c:v>3795622</c:v>
                </c:pt>
                <c:pt idx="5">
                  <c:v>3729501</c:v>
                </c:pt>
                <c:pt idx="6">
                  <c:v>3684803</c:v>
                </c:pt>
                <c:pt idx="7">
                  <c:v>3719955</c:v>
                </c:pt>
                <c:pt idx="8">
                  <c:v>3700053</c:v>
                </c:pt>
                <c:pt idx="9">
                  <c:v>3726137</c:v>
                </c:pt>
                <c:pt idx="10">
                  <c:v>4021750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DF-4571-9FC2-2B81D3E15A94}"/>
            </c:ext>
          </c:extLst>
        </c:ser>
        <c:ser>
          <c:idx val="3"/>
          <c:order val="3"/>
          <c:tx>
            <c:strRef>
              <c:f>'pivot tables'!$I$17:$I$18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chemeClr val="accent1">
                <a:tint val="9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'pivot tables'!$E$19:$E$29</c:f>
              <c:strCache>
                <c:ptCount val="11"/>
                <c:pt idx="0">
                  <c:v>3 Series</c:v>
                </c:pt>
                <c:pt idx="1">
                  <c:v>5 Series</c:v>
                </c:pt>
                <c:pt idx="2">
                  <c:v>7 Series</c:v>
                </c:pt>
                <c:pt idx="3">
                  <c:v>i3</c:v>
                </c:pt>
                <c:pt idx="4">
                  <c:v>i8</c:v>
                </c:pt>
                <c:pt idx="5">
                  <c:v>M3</c:v>
                </c:pt>
                <c:pt idx="6">
                  <c:v>M5</c:v>
                </c:pt>
                <c:pt idx="7">
                  <c:v>X1</c:v>
                </c:pt>
                <c:pt idx="8">
                  <c:v>X3</c:v>
                </c:pt>
                <c:pt idx="9">
                  <c:v>X5</c:v>
                </c:pt>
                <c:pt idx="10">
                  <c:v>X6</c:v>
                </c:pt>
              </c:strCache>
            </c:strRef>
          </c:cat>
          <c:val>
            <c:numRef>
              <c:f>'pivot tables'!$I$19:$I$29</c:f>
              <c:numCache>
                <c:formatCode>0</c:formatCode>
                <c:ptCount val="11"/>
                <c:pt idx="0">
                  <c:v>3829626</c:v>
                </c:pt>
                <c:pt idx="1">
                  <c:v>3777871</c:v>
                </c:pt>
                <c:pt idx="2">
                  <c:v>4009518</c:v>
                </c:pt>
                <c:pt idx="3">
                  <c:v>3917822</c:v>
                </c:pt>
                <c:pt idx="4">
                  <c:v>3902933</c:v>
                </c:pt>
                <c:pt idx="5">
                  <c:v>3983041</c:v>
                </c:pt>
                <c:pt idx="6">
                  <c:v>3812796</c:v>
                </c:pt>
                <c:pt idx="7">
                  <c:v>4095996</c:v>
                </c:pt>
                <c:pt idx="8">
                  <c:v>3831449</c:v>
                </c:pt>
                <c:pt idx="9">
                  <c:v>3830153</c:v>
                </c:pt>
                <c:pt idx="10">
                  <c:v>3758978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DF-4571-9FC2-2B81D3E15A94}"/>
            </c:ext>
          </c:extLst>
        </c:ser>
        <c:ser>
          <c:idx val="4"/>
          <c:order val="4"/>
          <c:tx>
            <c:strRef>
              <c:f>'pivot tables'!$J$17:$J$18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1">
                <a:tint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'pivot tables'!$E$19:$E$29</c:f>
              <c:strCache>
                <c:ptCount val="11"/>
                <c:pt idx="0">
                  <c:v>3 Series</c:v>
                </c:pt>
                <c:pt idx="1">
                  <c:v>5 Series</c:v>
                </c:pt>
                <c:pt idx="2">
                  <c:v>7 Series</c:v>
                </c:pt>
                <c:pt idx="3">
                  <c:v>i3</c:v>
                </c:pt>
                <c:pt idx="4">
                  <c:v>i8</c:v>
                </c:pt>
                <c:pt idx="5">
                  <c:v>M3</c:v>
                </c:pt>
                <c:pt idx="6">
                  <c:v>M5</c:v>
                </c:pt>
                <c:pt idx="7">
                  <c:v>X1</c:v>
                </c:pt>
                <c:pt idx="8">
                  <c:v>X3</c:v>
                </c:pt>
                <c:pt idx="9">
                  <c:v>X5</c:v>
                </c:pt>
                <c:pt idx="10">
                  <c:v>X6</c:v>
                </c:pt>
              </c:strCache>
            </c:strRef>
          </c:cat>
          <c:val>
            <c:numRef>
              <c:f>'pivot tables'!$J$19:$J$29</c:f>
              <c:numCache>
                <c:formatCode>0</c:formatCode>
                <c:ptCount val="11"/>
                <c:pt idx="0">
                  <c:v>4299659</c:v>
                </c:pt>
                <c:pt idx="1">
                  <c:v>3867474</c:v>
                </c:pt>
                <c:pt idx="2">
                  <c:v>4107090</c:v>
                </c:pt>
                <c:pt idx="3">
                  <c:v>3724991</c:v>
                </c:pt>
                <c:pt idx="4">
                  <c:v>4027299</c:v>
                </c:pt>
                <c:pt idx="5">
                  <c:v>3645330</c:v>
                </c:pt>
                <c:pt idx="6">
                  <c:v>3904574</c:v>
                </c:pt>
                <c:pt idx="7">
                  <c:v>4225942</c:v>
                </c:pt>
                <c:pt idx="8">
                  <c:v>4001222</c:v>
                </c:pt>
                <c:pt idx="9">
                  <c:v>3479014</c:v>
                </c:pt>
                <c:pt idx="10">
                  <c:v>3391427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DF-4571-9FC2-2B81D3E15A94}"/>
            </c:ext>
          </c:extLst>
        </c:ser>
        <c:ser>
          <c:idx val="5"/>
          <c:order val="5"/>
          <c:tx>
            <c:strRef>
              <c:f>'pivot tables'!$K$17:$K$18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'pivot tables'!$E$19:$E$29</c:f>
              <c:strCache>
                <c:ptCount val="11"/>
                <c:pt idx="0">
                  <c:v>3 Series</c:v>
                </c:pt>
                <c:pt idx="1">
                  <c:v>5 Series</c:v>
                </c:pt>
                <c:pt idx="2">
                  <c:v>7 Series</c:v>
                </c:pt>
                <c:pt idx="3">
                  <c:v>i3</c:v>
                </c:pt>
                <c:pt idx="4">
                  <c:v>i8</c:v>
                </c:pt>
                <c:pt idx="5">
                  <c:v>M3</c:v>
                </c:pt>
                <c:pt idx="6">
                  <c:v>M5</c:v>
                </c:pt>
                <c:pt idx="7">
                  <c:v>X1</c:v>
                </c:pt>
                <c:pt idx="8">
                  <c:v>X3</c:v>
                </c:pt>
                <c:pt idx="9">
                  <c:v>X5</c:v>
                </c:pt>
                <c:pt idx="10">
                  <c:v>X6</c:v>
                </c:pt>
              </c:strCache>
            </c:strRef>
          </c:cat>
          <c:val>
            <c:numRef>
              <c:f>'pivot tables'!$K$19:$K$29</c:f>
              <c:numCache>
                <c:formatCode>0</c:formatCode>
                <c:ptCount val="11"/>
                <c:pt idx="0">
                  <c:v>3797907</c:v>
                </c:pt>
                <c:pt idx="1">
                  <c:v>4065240</c:v>
                </c:pt>
                <c:pt idx="2">
                  <c:v>3884182</c:v>
                </c:pt>
                <c:pt idx="3">
                  <c:v>3661594</c:v>
                </c:pt>
                <c:pt idx="4">
                  <c:v>3943600</c:v>
                </c:pt>
                <c:pt idx="5">
                  <c:v>3704873</c:v>
                </c:pt>
                <c:pt idx="6">
                  <c:v>4074731</c:v>
                </c:pt>
                <c:pt idx="7">
                  <c:v>3751059</c:v>
                </c:pt>
                <c:pt idx="8">
                  <c:v>3687597</c:v>
                </c:pt>
                <c:pt idx="9">
                  <c:v>3885338</c:v>
                </c:pt>
                <c:pt idx="10">
                  <c:v>3816833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DF-4571-9FC2-2B81D3E15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0494159"/>
        <c:axId val="1670493199"/>
        <c:axId val="0"/>
      </c:bar3DChart>
      <c:catAx>
        <c:axId val="167049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493199"/>
        <c:crosses val="autoZero"/>
        <c:auto val="1"/>
        <c:lblAlgn val="ctr"/>
        <c:lblOffset val="100"/>
        <c:noMultiLvlLbl val="0"/>
      </c:catAx>
      <c:valAx>
        <c:axId val="1670493199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49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[BMW SALES(2010-2024).xlsx]pivot tables!PivotTable2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>
                <a:solidFill>
                  <a:schemeClr val="bg1"/>
                </a:solidFill>
                <a:effectLst/>
              </a:rPr>
              <a:t>Model By Total Sales</a:t>
            </a:r>
            <a:r>
              <a:rPr lang="en-US" sz="1400" b="0" i="0" u="none" strike="noStrike" baseline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u="none" strike="noStrike" baseline="0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6431233595800527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'pivot tables'!$B$17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'pivot tables'!$A$18:$A$28</c:f>
              <c:strCache>
                <c:ptCount val="11"/>
                <c:pt idx="0">
                  <c:v>X5</c:v>
                </c:pt>
                <c:pt idx="1">
                  <c:v>3 Series</c:v>
                </c:pt>
                <c:pt idx="2">
                  <c:v>5 Series</c:v>
                </c:pt>
                <c:pt idx="3">
                  <c:v>7 Series</c:v>
                </c:pt>
                <c:pt idx="4">
                  <c:v>i3</c:v>
                </c:pt>
                <c:pt idx="5">
                  <c:v>i8</c:v>
                </c:pt>
                <c:pt idx="6">
                  <c:v>M3</c:v>
                </c:pt>
                <c:pt idx="7">
                  <c:v>M5</c:v>
                </c:pt>
                <c:pt idx="8">
                  <c:v>X1</c:v>
                </c:pt>
                <c:pt idx="9">
                  <c:v>X3</c:v>
                </c:pt>
                <c:pt idx="10">
                  <c:v>X6</c:v>
                </c:pt>
              </c:strCache>
            </c:strRef>
          </c:cat>
          <c:val>
            <c:numRef>
              <c:f>'pivot tables'!$B$18:$B$28</c:f>
              <c:numCache>
                <c:formatCode>_("$"* #,##0_);_("$"* \(#,##0\);_("$"* "-"??_);_(@_)</c:formatCode>
                <c:ptCount val="11"/>
                <c:pt idx="0">
                  <c:v>335215320</c:v>
                </c:pt>
                <c:pt idx="1">
                  <c:v>347226845</c:v>
                </c:pt>
                <c:pt idx="2">
                  <c:v>345721780</c:v>
                </c:pt>
                <c:pt idx="3">
                  <c:v>352610538</c:v>
                </c:pt>
                <c:pt idx="4">
                  <c:v>345427638</c:v>
                </c:pt>
                <c:pt idx="5">
                  <c:v>347137044</c:v>
                </c:pt>
                <c:pt idx="6">
                  <c:v>330275931</c:v>
                </c:pt>
                <c:pt idx="7">
                  <c:v>333498741</c:v>
                </c:pt>
                <c:pt idx="8">
                  <c:v>343948341</c:v>
                </c:pt>
                <c:pt idx="9">
                  <c:v>337349726</c:v>
                </c:pt>
                <c:pt idx="10">
                  <c:v>333318141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2E-47DF-B416-0D148E116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30098527"/>
        <c:axId val="1430099487"/>
        <c:axId val="1394502735"/>
      </c:bar3DChart>
      <c:catAx>
        <c:axId val="14300985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099487"/>
        <c:crosses val="autoZero"/>
        <c:auto val="1"/>
        <c:lblAlgn val="ctr"/>
        <c:lblOffset val="100"/>
        <c:noMultiLvlLbl val="0"/>
      </c:catAx>
      <c:valAx>
        <c:axId val="1430099487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098527"/>
        <c:crosses val="autoZero"/>
        <c:crossBetween val="between"/>
      </c:valAx>
      <c:serAx>
        <c:axId val="139450273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099487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06F3E-3B25-43CD-8682-EB5C9EF589EB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5AFF4-569F-43BC-B025-68296E81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5AFF4-569F-43BC-B025-68296E8185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90B3-90DF-172C-4890-2CCDAE3EE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30742-D377-C154-2484-878E187A4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64AE9-B0FB-CBDB-B630-DBF6D42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1C47-7913-4C07-A518-4191188716E8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6344-8DCB-EA43-D5BE-AE7D865F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56481-B188-5FFC-53F3-713510CB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6FE-E591-4E7F-B506-F56BEC84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29E2-63E4-4A5D-9F8F-6871996A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27A4C-6E12-096E-0B2E-C654A8D1B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555D-2CC2-50F1-FA0A-5677B960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1C47-7913-4C07-A518-4191188716E8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6962-75F4-BA8E-14B6-A9487B71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AC7D-CD35-BB2C-6840-8E668BF5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6FE-E591-4E7F-B506-F56BEC84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EC56F-779E-2A5F-6EE8-DB910FA41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2E32-DBEA-7031-5506-B05CDEBDF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1AA0-4703-6069-F84A-0013FD71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1C47-7913-4C07-A518-4191188716E8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27FC-99A4-3886-1627-6084B8F1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5D8C-C1B6-AD99-09C7-DFA32484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6FE-E591-4E7F-B506-F56BEC84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3B38-02BE-532A-B5A0-B8F20971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E9D5-3F16-1E6A-EDC5-927FDB1F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4708-8B57-5659-4413-D11E0846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1C47-7913-4C07-A518-4191188716E8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05DC2-5CA2-AE1C-6F2E-121B831F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1DA8-6552-BB90-A808-753AC8A1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6FE-E591-4E7F-B506-F56BEC84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0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3A78-293B-A692-CA4D-F4300D86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45562-1475-80EE-7497-6A41789A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B9F5-811B-C833-9C12-49CB432F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1C47-7913-4C07-A518-4191188716E8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FCC1A-4A5D-9907-CA22-19810985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26D2-E743-08D6-E1FC-89C97723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6FE-E591-4E7F-B506-F56BEC84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6DD0-C71E-7A1F-6C94-040FEE42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7A7B-D26F-B063-944E-7BFD32B3E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7D5C-EFC8-931E-4B63-EA5BC390C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12183-D409-DDBC-A9A2-D8582C2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1C47-7913-4C07-A518-4191188716E8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D4AB7-E8CB-BA35-F074-D88FDDFE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36558-CC7F-277D-DBD9-40DBDA5A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6FE-E591-4E7F-B506-F56BEC84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8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E275-671D-E037-3A24-C3376F7C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A1E6-5125-CCB4-2E9D-DB88A919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D3897-884C-0022-798C-DE3CD9F83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7E0F1-C68E-7AF5-0601-4C9EAF634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80761-F783-4456-C549-6AEF2ED29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B2AFD-0AAA-75C0-8B38-B9739715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1C47-7913-4C07-A518-4191188716E8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A7B26-4D6E-4C7E-8459-7E791CE8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976D2-27F0-0EAF-203F-D2C316B3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6FE-E591-4E7F-B506-F56BEC84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4B5C-1950-5EB3-8D02-160C1B2C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50777-D869-1764-82CD-BFE87B9C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1C47-7913-4C07-A518-4191188716E8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5CAF2-6D5F-64D2-F204-FF719650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60242-497F-70D1-185E-9049D712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6FE-E591-4E7F-B506-F56BEC84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5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CA20C-0592-70B7-3CA4-A0221541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1C47-7913-4C07-A518-4191188716E8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EBED2-409D-282A-AFAA-1D3639C6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EBE9-A0D8-3B56-41FB-CFEA84DC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6FE-E591-4E7F-B506-F56BEC84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9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6655-5136-BECB-DE47-ADE11C3D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5874-A99F-F57A-FBF3-591A3FBC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DDB79-3347-41FD-8EB6-1419F73CE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BCCAF-F881-1A00-B469-26971653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1C47-7913-4C07-A518-4191188716E8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442DA-1061-B2D9-7F70-0D0EDCBE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BB2CA-563F-0310-09B1-9BAC83B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6FE-E591-4E7F-B506-F56BEC84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3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608F-3AEF-EAE4-C23B-CCFB41C4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F7A60-E8A2-3C61-8245-E4FCF4510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2041E-07C0-B35E-F9B0-AC917986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41B5E-A989-E972-5162-794BFA00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1C47-7913-4C07-A518-4191188716E8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AC3E6-22E2-ADF5-F53E-9AF6F259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924C-664A-89E4-BCFE-D09C2F2F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26FE-E591-4E7F-B506-F56BEC84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5E9E2-4B2C-0793-8773-B9A58C8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0E21-1785-1B95-9D72-660ACB3E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93090-C276-2470-E7BB-211FFDF5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91C47-7913-4C07-A518-4191188716E8}" type="datetimeFigureOut">
              <a:rPr lang="en-US" smtClean="0"/>
              <a:t>26-Sep-25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6A8B-B498-B66B-42C7-C3C0AF5E9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4F60E-F516-32CA-0A16-7DF411C8A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326FE-E591-4E7F-B506-F56BEC84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9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2C9A-7CAC-56BB-8318-7FF30EE0E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/>
              <a:t>ي</a:t>
            </a:r>
            <a:br>
              <a:rPr lang="ar-EG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F1C9A-539B-EC3A-EA93-00EC8ACAD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0667998" y="3656533"/>
            <a:ext cx="45719" cy="4710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7" name="Picture 6" descr="A car with lights on&#10;&#10;AI-generated content may be incorrect.">
            <a:extLst>
              <a:ext uri="{FF2B5EF4-FFF2-40B4-BE49-F238E27FC236}">
                <a16:creationId xmlns:a16="http://schemas.microsoft.com/office/drawing/2014/main" id="{EED3B4DC-D6C2-E8AD-45E7-F6F43293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90" y="-458327"/>
            <a:ext cx="12280490" cy="356558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E834313-C12F-D0AB-5652-01DDC3BA2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0283" y="757083"/>
            <a:ext cx="658762" cy="5392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F5C0FE-8239-C081-30FF-B01E8C7B4CC1}"/>
              </a:ext>
            </a:extLst>
          </p:cNvPr>
          <p:cNvSpPr txBox="1"/>
          <p:nvPr/>
        </p:nvSpPr>
        <p:spPr>
          <a:xfrm>
            <a:off x="7914968" y="776748"/>
            <a:ext cx="1750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BMW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1B474-75E2-44EC-9985-74741CB32FF9}"/>
              </a:ext>
            </a:extLst>
          </p:cNvPr>
          <p:cNvSpPr txBox="1"/>
          <p:nvPr/>
        </p:nvSpPr>
        <p:spPr>
          <a:xfrm>
            <a:off x="7418437" y="1316039"/>
            <a:ext cx="403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"The Ultimate Driving Machine"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E8DB7-099B-A088-8B9F-6C628A98FA8C}"/>
              </a:ext>
            </a:extLst>
          </p:cNvPr>
          <p:cNvSpPr txBox="1"/>
          <p:nvPr/>
        </p:nvSpPr>
        <p:spPr>
          <a:xfrm>
            <a:off x="9576618" y="1927123"/>
            <a:ext cx="231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BMW Report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6B22E-53BB-DA9F-7D5E-07A6E627E528}"/>
              </a:ext>
            </a:extLst>
          </p:cNvPr>
          <p:cNvSpPr txBox="1"/>
          <p:nvPr/>
        </p:nvSpPr>
        <p:spPr>
          <a:xfrm>
            <a:off x="9842090" y="2296455"/>
            <a:ext cx="204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By : “Ahmed Hany”</a:t>
            </a: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765D3D09-B47E-4210-4D3D-20A56C9C6AE7}"/>
              </a:ext>
            </a:extLst>
          </p:cNvPr>
          <p:cNvSpPr txBox="1"/>
          <p:nvPr/>
        </p:nvSpPr>
        <p:spPr>
          <a:xfrm>
            <a:off x="3102998" y="2119880"/>
            <a:ext cx="1507331" cy="253159"/>
          </a:xfrm>
          <a:prstGeom prst="rect">
            <a:avLst/>
          </a:prstGeom>
          <a:solidFill>
            <a:schemeClr val="tx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rgbClr val="FAF9EE"/>
              </a:solidFill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A818610D-070D-F0BA-C932-A77CCBB2476E}"/>
              </a:ext>
            </a:extLst>
          </p:cNvPr>
          <p:cNvSpPr txBox="1"/>
          <p:nvPr/>
        </p:nvSpPr>
        <p:spPr>
          <a:xfrm>
            <a:off x="4518230" y="2019806"/>
            <a:ext cx="1485900" cy="248984"/>
          </a:xfrm>
          <a:prstGeom prst="rect">
            <a:avLst/>
          </a:prstGeom>
          <a:solidFill>
            <a:schemeClr val="tx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rgbClr val="FAF9EE"/>
              </a:solidFill>
            </a:endParaRPr>
          </a:p>
        </p:txBody>
      </p:sp>
      <p:pic>
        <p:nvPicPr>
          <p:cNvPr id="49" name="Picture 48" descr="Close-up of a black rim with a blue and white logo&#10;&#10;AI-generated content may be incorrect.">
            <a:extLst>
              <a:ext uri="{FF2B5EF4-FFF2-40B4-BE49-F238E27FC236}">
                <a16:creationId xmlns:a16="http://schemas.microsoft.com/office/drawing/2014/main" id="{D5DAA7EE-CFC6-0D1E-D1B9-A81CD52AB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6" y="3107259"/>
            <a:ext cx="5856954" cy="375074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F7A3DD6-897E-CDBD-9783-6D6052D1F10A}"/>
              </a:ext>
            </a:extLst>
          </p:cNvPr>
          <p:cNvSpPr/>
          <p:nvPr/>
        </p:nvSpPr>
        <p:spPr>
          <a:xfrm>
            <a:off x="0" y="3107259"/>
            <a:ext cx="6335046" cy="38124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E305A9-39FF-5885-C30D-E4471D4B83F2}"/>
              </a:ext>
            </a:extLst>
          </p:cNvPr>
          <p:cNvSpPr txBox="1"/>
          <p:nvPr/>
        </p:nvSpPr>
        <p:spPr>
          <a:xfrm>
            <a:off x="0" y="3189514"/>
            <a:ext cx="374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Key Performance Indicators (KPIs)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A20F5D-CE71-B234-34F4-677311EC9AF9}"/>
              </a:ext>
            </a:extLst>
          </p:cNvPr>
          <p:cNvGrpSpPr/>
          <p:nvPr/>
        </p:nvGrpSpPr>
        <p:grpSpPr>
          <a:xfrm>
            <a:off x="0" y="3855578"/>
            <a:ext cx="1562100" cy="567077"/>
            <a:chOff x="0" y="0"/>
            <a:chExt cx="1562100" cy="5715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7B222719-B258-4CE5-9916-33862D6F6EC9}"/>
                </a:ext>
              </a:extLst>
            </p:cNvPr>
            <p:cNvSpPr/>
            <p:nvPr/>
          </p:nvSpPr>
          <p:spPr>
            <a:xfrm>
              <a:off x="0" y="0"/>
              <a:ext cx="1562100" cy="571500"/>
            </a:xfrm>
            <a:prstGeom prst="round2Diag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Total Sales</a:t>
              </a:r>
            </a:p>
          </p:txBody>
        </p:sp>
        <p:sp>
          <p:nvSpPr>
            <p:cNvPr id="54" name="TextBox 14">
              <a:extLst>
                <a:ext uri="{FF2B5EF4-FFF2-40B4-BE49-F238E27FC236}">
                  <a16:creationId xmlns:a16="http://schemas.microsoft.com/office/drawing/2014/main" id="{EE589132-F4BC-0ACC-6BAE-3F1593D3F665}"/>
                </a:ext>
              </a:extLst>
            </p:cNvPr>
            <p:cNvSpPr txBox="1"/>
            <p:nvPr/>
          </p:nvSpPr>
          <p:spPr>
            <a:xfrm>
              <a:off x="9526" y="285750"/>
              <a:ext cx="1524000" cy="257176"/>
            </a:xfrm>
            <a:prstGeom prst="rect">
              <a:avLst/>
            </a:prstGeom>
            <a:grp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E6C7E0C3-823A-4A0F-BE79-2D03EF28CFBC}" type="TxLink">
                <a:rPr lang="en-US" sz="1600" b="1" i="0" u="none" strike="noStrike">
                  <a:solidFill>
                    <a:srgbClr val="FAF9EE"/>
                  </a:solidFill>
                  <a:latin typeface="Aptos Narrow"/>
                </a:rPr>
                <a:pPr/>
                <a:t> $3,751,730,045 </a:t>
              </a:fld>
              <a:endParaRPr lang="en-US" sz="1600" b="1">
                <a:solidFill>
                  <a:srgbClr val="FAF9EE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C08846E-31EE-9E4D-CD3F-1C98F731B214}"/>
              </a:ext>
            </a:extLst>
          </p:cNvPr>
          <p:cNvGrpSpPr/>
          <p:nvPr/>
        </p:nvGrpSpPr>
        <p:grpSpPr>
          <a:xfrm>
            <a:off x="4772946" y="3983171"/>
            <a:ext cx="1562100" cy="567077"/>
            <a:chOff x="0" y="0"/>
            <a:chExt cx="1562100" cy="5334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56" name="Rectangle: Diagonal Corners Rounded 55">
              <a:extLst>
                <a:ext uri="{FF2B5EF4-FFF2-40B4-BE49-F238E27FC236}">
                  <a16:creationId xmlns:a16="http://schemas.microsoft.com/office/drawing/2014/main" id="{2D294E44-78E0-43A9-8F0C-C6A0C8CE72C4}"/>
                </a:ext>
              </a:extLst>
            </p:cNvPr>
            <p:cNvSpPr/>
            <p:nvPr/>
          </p:nvSpPr>
          <p:spPr>
            <a:xfrm>
              <a:off x="0" y="0"/>
              <a:ext cx="1562100" cy="533400"/>
            </a:xfrm>
            <a:prstGeom prst="round2Diag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Total Quantity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765D3D09-B47E-4210-4D3D-20A56C9C6AE7}"/>
                </a:ext>
              </a:extLst>
            </p:cNvPr>
            <p:cNvSpPr txBox="1"/>
            <p:nvPr/>
          </p:nvSpPr>
          <p:spPr>
            <a:xfrm>
              <a:off x="28575" y="276225"/>
              <a:ext cx="1507331" cy="238125"/>
            </a:xfrm>
            <a:prstGeom prst="rect">
              <a:avLst/>
            </a:prstGeom>
            <a:grp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02D061B9-9433-48CD-8552-E3A6196C472D}" type="TxLink">
                <a:rPr lang="en-US" sz="1600" b="1" i="0" u="none" strike="noStrike">
                  <a:solidFill>
                    <a:srgbClr val="FAF9EE"/>
                  </a:solidFill>
                  <a:latin typeface="Aptos Narrow"/>
                </a:rPr>
                <a:pPr algn="ctr"/>
                <a:t>253375734</a:t>
              </a:fld>
              <a:endParaRPr lang="en-US" sz="1600" b="1">
                <a:solidFill>
                  <a:srgbClr val="FAF9EE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F9CEE0-60CB-A98B-926F-33A668E0C781}"/>
              </a:ext>
            </a:extLst>
          </p:cNvPr>
          <p:cNvGrpSpPr/>
          <p:nvPr/>
        </p:nvGrpSpPr>
        <p:grpSpPr>
          <a:xfrm>
            <a:off x="0" y="5494859"/>
            <a:ext cx="1562100" cy="562518"/>
            <a:chOff x="0" y="0"/>
            <a:chExt cx="1562100" cy="58102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59" name="Rectangle: Diagonal Corners Rounded 58">
              <a:extLst>
                <a:ext uri="{FF2B5EF4-FFF2-40B4-BE49-F238E27FC236}">
                  <a16:creationId xmlns:a16="http://schemas.microsoft.com/office/drawing/2014/main" id="{1F88581D-3118-4B1A-BDDF-EA380E40B5EB}"/>
                </a:ext>
              </a:extLst>
            </p:cNvPr>
            <p:cNvSpPr/>
            <p:nvPr/>
          </p:nvSpPr>
          <p:spPr>
            <a:xfrm>
              <a:off x="0" y="0"/>
              <a:ext cx="1562100" cy="581024"/>
            </a:xfrm>
            <a:prstGeom prst="round2Diag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b="1" i="0" u="none" strike="noStrike" dirty="0">
                  <a:solidFill>
                    <a:schemeClr val="tx2">
                      <a:lumMod val="10000"/>
                      <a:lumOff val="9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Avg_Mileage_KM</a:t>
              </a:r>
              <a:r>
                <a:rPr lang="en-US" sz="1400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 </a:t>
              </a:r>
            </a:p>
          </p:txBody>
        </p:sp>
        <p:sp>
          <p:nvSpPr>
            <p:cNvPr id="60" name="TextBox 13">
              <a:extLst>
                <a:ext uri="{FF2B5EF4-FFF2-40B4-BE49-F238E27FC236}">
                  <a16:creationId xmlns:a16="http://schemas.microsoft.com/office/drawing/2014/main" id="{A818610D-070D-F0BA-C932-A77CCBB2476E}"/>
                </a:ext>
              </a:extLst>
            </p:cNvPr>
            <p:cNvSpPr txBox="1"/>
            <p:nvPr/>
          </p:nvSpPr>
          <p:spPr>
            <a:xfrm>
              <a:off x="28575" y="295274"/>
              <a:ext cx="1485900" cy="257175"/>
            </a:xfrm>
            <a:prstGeom prst="rect">
              <a:avLst/>
            </a:prstGeom>
            <a:grp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3533AFE8-309C-4B39-90FC-E18EE3D180BC}" type="TxLink">
                <a:rPr lang="en-US" sz="1600" b="1" i="0" u="none" strike="noStrike" smtClean="0">
                  <a:solidFill>
                    <a:srgbClr val="FAF9EE"/>
                  </a:solidFill>
                  <a:latin typeface="Aptos Narrow"/>
                </a:rPr>
                <a:pPr algn="ctr"/>
                <a:t>100307</a:t>
              </a:fld>
              <a:r>
                <a:rPr lang="ar-EG" sz="1600" b="1" i="0" u="none" strike="noStrike" dirty="0">
                  <a:solidFill>
                    <a:srgbClr val="FAF9EE"/>
                  </a:solidFill>
                  <a:latin typeface="Aptos Narrow"/>
                </a:rPr>
                <a:t> </a:t>
              </a:r>
              <a:r>
                <a:rPr lang="en-US" sz="1600" b="1" i="0" u="none" strike="noStrike" dirty="0">
                  <a:solidFill>
                    <a:srgbClr val="FAF9EE"/>
                  </a:solidFill>
                  <a:latin typeface="Aptos Narrow"/>
                </a:rPr>
                <a:t>km</a:t>
              </a:r>
              <a:endParaRPr lang="en-US" sz="1600" b="1" dirty="0">
                <a:solidFill>
                  <a:srgbClr val="FAF9EE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78C6596-8FCC-9CDA-D22E-F4F29AD7EE01}"/>
              </a:ext>
            </a:extLst>
          </p:cNvPr>
          <p:cNvGrpSpPr/>
          <p:nvPr/>
        </p:nvGrpSpPr>
        <p:grpSpPr>
          <a:xfrm>
            <a:off x="4794717" y="5502206"/>
            <a:ext cx="1562100" cy="555171"/>
            <a:chOff x="0" y="0"/>
            <a:chExt cx="1562100" cy="56197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2" name="Rectangle: Diagonal Corners Rounded 61">
              <a:extLst>
                <a:ext uri="{FF2B5EF4-FFF2-40B4-BE49-F238E27FC236}">
                  <a16:creationId xmlns:a16="http://schemas.microsoft.com/office/drawing/2014/main" id="{93066CEF-DB76-45E5-983A-C064E4BC49B9}"/>
                </a:ext>
              </a:extLst>
            </p:cNvPr>
            <p:cNvSpPr/>
            <p:nvPr/>
          </p:nvSpPr>
          <p:spPr>
            <a:xfrm>
              <a:off x="0" y="0"/>
              <a:ext cx="1562100" cy="561974"/>
            </a:xfrm>
            <a:prstGeom prst="round2Diag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Avg_Engin_Size</a:t>
              </a:r>
            </a:p>
          </p:txBody>
        </p:sp>
        <p:sp>
          <p:nvSpPr>
            <p:cNvPr id="63" name="TextBox 12">
              <a:extLst>
                <a:ext uri="{FF2B5EF4-FFF2-40B4-BE49-F238E27FC236}">
                  <a16:creationId xmlns:a16="http://schemas.microsoft.com/office/drawing/2014/main" id="{0243D8A6-5FBC-8780-55E3-5F5CAAB8ECD8}"/>
                </a:ext>
              </a:extLst>
            </p:cNvPr>
            <p:cNvSpPr txBox="1"/>
            <p:nvPr/>
          </p:nvSpPr>
          <p:spPr>
            <a:xfrm>
              <a:off x="38100" y="276225"/>
              <a:ext cx="1504950" cy="247650"/>
            </a:xfrm>
            <a:prstGeom prst="rect">
              <a:avLst/>
            </a:prstGeom>
            <a:grp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15EEF67-E26F-4972-BD8C-1D84D4257E13}" type="TxLink">
                <a:rPr lang="en-US" sz="1600" b="1" i="0" u="none" strike="noStrike" smtClean="0">
                  <a:solidFill>
                    <a:srgbClr val="FAF9EE"/>
                  </a:solidFill>
                  <a:latin typeface="Aptos Narrow"/>
                </a:rPr>
                <a:pPr algn="ctr"/>
                <a:t>3.2</a:t>
              </a:fld>
              <a:r>
                <a:rPr lang="en-US" sz="1600" b="1" i="0" u="none" strike="noStrike" dirty="0">
                  <a:solidFill>
                    <a:srgbClr val="FAF9EE"/>
                  </a:solidFill>
                  <a:latin typeface="Aptos Narrow"/>
                </a:rPr>
                <a:t> L</a:t>
              </a:r>
              <a:endParaRPr lang="en-US" sz="1600" b="1" dirty="0">
                <a:solidFill>
                  <a:srgbClr val="FAF9EE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6CF4B2-32DE-1D15-1265-9836EF6F5EEB}"/>
              </a:ext>
            </a:extLst>
          </p:cNvPr>
          <p:cNvGrpSpPr/>
          <p:nvPr/>
        </p:nvGrpSpPr>
        <p:grpSpPr>
          <a:xfrm>
            <a:off x="2665462" y="4737118"/>
            <a:ext cx="1562100" cy="560614"/>
            <a:chOff x="0" y="0"/>
            <a:chExt cx="1562100" cy="5715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5" name="Rectangle: Diagonal Corners Rounded 64">
              <a:extLst>
                <a:ext uri="{FF2B5EF4-FFF2-40B4-BE49-F238E27FC236}">
                  <a16:creationId xmlns:a16="http://schemas.microsoft.com/office/drawing/2014/main" id="{BA185F32-68E3-6D6D-936F-5411A66889D2}"/>
                </a:ext>
              </a:extLst>
            </p:cNvPr>
            <p:cNvSpPr/>
            <p:nvPr/>
          </p:nvSpPr>
          <p:spPr>
            <a:xfrm>
              <a:off x="0" y="0"/>
              <a:ext cx="1562100" cy="571500"/>
            </a:xfrm>
            <a:prstGeom prst="round2Diag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Num </a:t>
              </a:r>
              <a:r>
                <a:rPr lang="en-US" sz="1400" b="1" baseline="0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Of Models</a:t>
              </a:r>
              <a:endParaRPr lang="en-US" sz="1400" b="1" dirty="0">
                <a:solidFill>
                  <a:schemeClr val="tx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6" name="TextBox 11">
              <a:extLst>
                <a:ext uri="{FF2B5EF4-FFF2-40B4-BE49-F238E27FC236}">
                  <a16:creationId xmlns:a16="http://schemas.microsoft.com/office/drawing/2014/main" id="{E6B98A9B-B84F-0A64-E9E8-D7871BCBF1C0}"/>
                </a:ext>
              </a:extLst>
            </p:cNvPr>
            <p:cNvSpPr txBox="1"/>
            <p:nvPr/>
          </p:nvSpPr>
          <p:spPr>
            <a:xfrm>
              <a:off x="28575" y="295276"/>
              <a:ext cx="1476375" cy="247650"/>
            </a:xfrm>
            <a:prstGeom prst="rect">
              <a:avLst/>
            </a:prstGeom>
            <a:grp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CE6084AF-1C28-4F18-9098-2AE3A6303B69}" type="TxLink">
                <a:rPr lang="en-US" sz="1600" b="1" i="0" u="none" strike="noStrike">
                  <a:solidFill>
                    <a:srgbClr val="FAF9EE"/>
                  </a:solidFill>
                  <a:latin typeface="Aptos Narrow"/>
                </a:rPr>
                <a:pPr algn="ctr"/>
                <a:t>11</a:t>
              </a:fld>
              <a:endParaRPr lang="en-US" sz="1600" b="1">
                <a:solidFill>
                  <a:srgbClr val="FAF9E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15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21DD22-6A58-C204-063A-9E17DD1DA222}"/>
              </a:ext>
            </a:extLst>
          </p:cNvPr>
          <p:cNvSpPr/>
          <p:nvPr/>
        </p:nvSpPr>
        <p:spPr>
          <a:xfrm>
            <a:off x="-226142" y="0"/>
            <a:ext cx="1241814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305E27-7408-4AB8-B14D-FFE84171F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296361"/>
              </p:ext>
            </p:extLst>
          </p:nvPr>
        </p:nvGraphicFramePr>
        <p:xfrm>
          <a:off x="-226141" y="2"/>
          <a:ext cx="3936130" cy="1897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3C1B96-8494-440D-9EE2-B0B884977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2050"/>
              </p:ext>
            </p:extLst>
          </p:nvPr>
        </p:nvGraphicFramePr>
        <p:xfrm>
          <a:off x="3709990" y="2"/>
          <a:ext cx="4114798" cy="1897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9397DBE-E943-411D-B582-4C8176AE82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745056"/>
              </p:ext>
            </p:extLst>
          </p:nvPr>
        </p:nvGraphicFramePr>
        <p:xfrm>
          <a:off x="7824788" y="0"/>
          <a:ext cx="4367212" cy="1897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3B517F-2A2D-1433-AE94-993F0B5E9747}"/>
              </a:ext>
            </a:extLst>
          </p:cNvPr>
          <p:cNvSpPr txBox="1"/>
          <p:nvPr/>
        </p:nvSpPr>
        <p:spPr>
          <a:xfrm>
            <a:off x="-226141" y="1897626"/>
            <a:ext cx="393613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Sales are split equally between Petrol, Diesel, Hybrid, and Electric. BMW is focusing on all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D1C9A-5B0D-3068-BADE-7D5864B28DC0}"/>
              </a:ext>
            </a:extLst>
          </p:cNvPr>
          <p:cNvSpPr txBox="1"/>
          <p:nvPr/>
        </p:nvSpPr>
        <p:spPr>
          <a:xfrm>
            <a:off x="3709990" y="1897626"/>
            <a:ext cx="4114798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Half of customers prefer Manual, and the other half prefer Automatic. BMW covers both needs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1F236-6ECA-C0F9-80F6-E82DE1B656FF}"/>
              </a:ext>
            </a:extLst>
          </p:cNvPr>
          <p:cNvSpPr txBox="1"/>
          <p:nvPr/>
        </p:nvSpPr>
        <p:spPr>
          <a:xfrm>
            <a:off x="7824787" y="1897626"/>
            <a:ext cx="4367214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High-class cars are a little more popular than low-class ones. Customers like premium options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22CB7C-9D71-4814-BD8E-5630280DF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881862"/>
              </p:ext>
            </p:extLst>
          </p:nvPr>
        </p:nvGraphicFramePr>
        <p:xfrm>
          <a:off x="-226143" y="2820956"/>
          <a:ext cx="6210300" cy="2801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F51ED9A-05AD-4E37-932D-0AA9E67C4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804137"/>
              </p:ext>
            </p:extLst>
          </p:nvPr>
        </p:nvGraphicFramePr>
        <p:xfrm>
          <a:off x="5984156" y="2820956"/>
          <a:ext cx="6207843" cy="2524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691B84B-88E6-C7AC-2E63-CDA5886462D4}"/>
              </a:ext>
            </a:extLst>
          </p:cNvPr>
          <p:cNvSpPr txBox="1"/>
          <p:nvPr/>
        </p:nvSpPr>
        <p:spPr>
          <a:xfrm>
            <a:off x="-231057" y="5622636"/>
            <a:ext cx="6211528" cy="14773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BMW models are consistently sold across all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Europe and North America show the highest overall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Asia and Middle East also demonstrate strong market presence.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41670-4F44-453A-AF56-C9E48795D7FD}"/>
              </a:ext>
            </a:extLst>
          </p:cNvPr>
          <p:cNvSpPr txBox="1"/>
          <p:nvPr/>
        </p:nvSpPr>
        <p:spPr>
          <a:xfrm>
            <a:off x="5980471" y="5345638"/>
            <a:ext cx="6211528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Sales volumes vary widely between different models.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 few top models dominate and drive the majority of unit sales.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This shows that customer demand is focused on BMW’s most successful designs.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6D86C-86E0-9A39-7FA4-E952EE61D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D63667-192A-BFB0-963D-D6C1F0789D0D}"/>
              </a:ext>
            </a:extLst>
          </p:cNvPr>
          <p:cNvSpPr/>
          <p:nvPr/>
        </p:nvSpPr>
        <p:spPr>
          <a:xfrm>
            <a:off x="-226142" y="0"/>
            <a:ext cx="1241814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AF5AB1F-36D6-4DCD-AC53-43E2FD514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005315"/>
              </p:ext>
            </p:extLst>
          </p:nvPr>
        </p:nvGraphicFramePr>
        <p:xfrm>
          <a:off x="-231057" y="0"/>
          <a:ext cx="6749844" cy="3117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C04E426-3287-4641-B041-AECC81FD2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357120"/>
              </p:ext>
            </p:extLst>
          </p:nvPr>
        </p:nvGraphicFramePr>
        <p:xfrm>
          <a:off x="6518788" y="19050"/>
          <a:ext cx="5673212" cy="309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46CF20-2061-399E-EC51-CDE64FE0D937}"/>
              </a:ext>
            </a:extLst>
          </p:cNvPr>
          <p:cNvSpPr txBox="1"/>
          <p:nvPr/>
        </p:nvSpPr>
        <p:spPr>
          <a:xfrm>
            <a:off x="-231058" y="3117396"/>
            <a:ext cx="6749845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Black is the most popular BMW color, followed by Blue and White.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Grey and Silver have smaller shares but remain steady choices.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Color trends reflect customer preferences for classic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8A557-C6C4-5212-6278-1E3BD5CDC0B7}"/>
              </a:ext>
            </a:extLst>
          </p:cNvPr>
          <p:cNvSpPr txBox="1"/>
          <p:nvPr/>
        </p:nvSpPr>
        <p:spPr>
          <a:xfrm>
            <a:off x="6518787" y="3117395"/>
            <a:ext cx="5673213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Some BMW models generate much higher revenue than</a:t>
            </a:r>
            <a:r>
              <a:rPr lang="ar-EG" i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,x7 the best</a:t>
            </a:r>
            <a:r>
              <a:rPr lang="ar-EG" i="1" dirty="0">
                <a:solidFill>
                  <a:schemeClr val="bg1"/>
                </a:solidFill>
              </a:rPr>
              <a:t>  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9" name="Picture 18" descr="Close-up of a bmw logo on a car&#10;&#10;AI-generated content may be incorrect.">
            <a:extLst>
              <a:ext uri="{FF2B5EF4-FFF2-40B4-BE49-F238E27FC236}">
                <a16:creationId xmlns:a16="http://schemas.microsoft.com/office/drawing/2014/main" id="{D8364B68-A10C-0398-BF43-9DECAE869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87" y="4084882"/>
            <a:ext cx="5673213" cy="27921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A36575-5C05-6025-AF97-5F7151A1B1C6}"/>
              </a:ext>
            </a:extLst>
          </p:cNvPr>
          <p:cNvSpPr txBox="1"/>
          <p:nvPr/>
        </p:nvSpPr>
        <p:spPr>
          <a:xfrm>
            <a:off x="-231058" y="408488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957F8-145F-3431-6502-6E4379967215}"/>
              </a:ext>
            </a:extLst>
          </p:cNvPr>
          <p:cNvSpPr txBox="1"/>
          <p:nvPr/>
        </p:nvSpPr>
        <p:spPr>
          <a:xfrm>
            <a:off x="-231058" y="4454214"/>
            <a:ext cx="6681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1" dirty="0">
                <a:solidFill>
                  <a:schemeClr val="bg1"/>
                </a:solidFill>
              </a:rPr>
              <a:t>BMW sales analysis from 2010 to 2024 shows clear patterns: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Europe and North America remain the strongest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Petrol cars still lead, but Hybrid and Electric are growing steadily.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Customers prefer classic colors (Black, Blue, White) and automatic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X7 and premium models bring the highest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A few top models dominate the global market.</a:t>
            </a:r>
          </a:p>
          <a:p>
            <a:r>
              <a:rPr lang="en-US" i="1" dirty="0">
                <a:solidFill>
                  <a:schemeClr val="bg1"/>
                </a:solidFill>
              </a:rPr>
              <a:t> Overall, BMW maintains a strong global position, balancing tradition with innovation to meet changing customer demands.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1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337</Words>
  <Application>Microsoft Office PowerPoint</Application>
  <PresentationFormat>Widescreen</PresentationFormat>
  <Paragraphs>42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Office Theme</vt:lpstr>
      <vt:lpstr>ي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ahmed121199@outlook.com</dc:creator>
  <cp:lastModifiedBy>ahmed121199@outlook.com</cp:lastModifiedBy>
  <cp:revision>4</cp:revision>
  <dcterms:created xsi:type="dcterms:W3CDTF">2025-09-26T13:22:41Z</dcterms:created>
  <dcterms:modified xsi:type="dcterms:W3CDTF">2025-09-26T14:39:18Z</dcterms:modified>
</cp:coreProperties>
</file>