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9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Repeatable Read Isolation Level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Repeatable Read isolation level in SQL ensures that data read within a transaction remains consistent throughout the transaction, preventing phantom reads and guaranteeing data integrity.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175027" y="7132795"/>
            <a:ext cx="261782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Ahmed  Hesham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4037" y="2203013"/>
            <a:ext cx="1115306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Understanding Isolation Levels in SQL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Read Uncommitted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reading of uncommitted data, leading to dirty reads.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Read Committed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data is only read if it has been committed, preventing dirty reads.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Repeatable Read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Guarantees that data read remains consistent throughout the transaction, preventing phantom reads.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800"/>
            </a:avLst>
          </a:prstGeom>
          <a:solidFill>
            <a:srgbClr val="FBFCFE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64037" y="1571863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Guaranteeing Consistent Data within Transactions</a:t>
            </a:r>
            <a:endParaRPr lang="en-US" sz="4860" dirty="0"/>
          </a:p>
        </p:txBody>
      </p:sp>
      <p:sp>
        <p:nvSpPr>
          <p:cNvPr id="7" name="Shape 4"/>
          <p:cNvSpPr/>
          <p:nvPr/>
        </p:nvSpPr>
        <p:spPr>
          <a:xfrm>
            <a:off x="864037" y="376285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65371" y="3855363"/>
            <a:ext cx="15263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6"/>
          <p:cNvSpPr/>
          <p:nvPr/>
        </p:nvSpPr>
        <p:spPr>
          <a:xfrm>
            <a:off x="1666280" y="3762851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Transactional Integrity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1666280" y="4682490"/>
            <a:ext cx="333398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Repeatable Read ensures that all data read within a transaction remains unchanged, even if other transactions modify the data.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5247084" y="376285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5422463" y="3855363"/>
            <a:ext cx="20454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10"/>
          <p:cNvSpPr/>
          <p:nvPr/>
        </p:nvSpPr>
        <p:spPr>
          <a:xfrm>
            <a:off x="6049328" y="37628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Phantom Prevention</a:t>
            </a:r>
            <a:endParaRPr lang="en-US" sz="2430" dirty="0"/>
          </a:p>
        </p:txBody>
      </p:sp>
      <p:sp>
        <p:nvSpPr>
          <p:cNvPr id="14" name="Text 11"/>
          <p:cNvSpPr/>
          <p:nvPr/>
        </p:nvSpPr>
        <p:spPr>
          <a:xfrm>
            <a:off x="6049328" y="4296727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rows inserted by other transactions will not be visible, maintaining the integrity of the data set.</a:t>
            </a:r>
            <a:endParaRPr lang="en-US" sz="1944" dirty="0"/>
          </a:p>
        </p:txBody>
      </p:sp>
      <p:sp>
        <p:nvSpPr>
          <p:cNvPr id="15" name="Shape 12"/>
          <p:cNvSpPr/>
          <p:nvPr/>
        </p:nvSpPr>
        <p:spPr>
          <a:xfrm>
            <a:off x="9630132" y="376285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9807773" y="3855363"/>
            <a:ext cx="20002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4"/>
          <p:cNvSpPr/>
          <p:nvPr/>
        </p:nvSpPr>
        <p:spPr>
          <a:xfrm>
            <a:off x="10432375" y="37628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Consistent Queries</a:t>
            </a:r>
            <a:endParaRPr lang="en-US" sz="2430" dirty="0"/>
          </a:p>
        </p:txBody>
      </p:sp>
      <p:sp>
        <p:nvSpPr>
          <p:cNvPr id="18" name="Text 15"/>
          <p:cNvSpPr/>
          <p:nvPr/>
        </p:nvSpPr>
        <p:spPr>
          <a:xfrm>
            <a:off x="10432375" y="4296727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queries within a transaction will return the same result set, providing a stable view of the data.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73073" y="607933"/>
            <a:ext cx="9426654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Preventing Phantom Reads with Repeatable Read</a:t>
            </a:r>
            <a:endParaRPr lang="en-US" sz="434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543" cy="176724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08967" y="254079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Query 1</a:t>
            </a:r>
            <a:endParaRPr lang="en-US" sz="2174" dirty="0"/>
          </a:p>
        </p:txBody>
      </p:sp>
      <p:sp>
        <p:nvSpPr>
          <p:cNvPr id="8" name="Text 4"/>
          <p:cNvSpPr/>
          <p:nvPr/>
        </p:nvSpPr>
        <p:spPr>
          <a:xfrm>
            <a:off x="2208967" y="3018353"/>
            <a:ext cx="799076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Reads a set of rows.</a:t>
            </a:r>
            <a:endParaRPr lang="en-US" sz="173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178"/>
            <a:ext cx="1104543" cy="176724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08967" y="4308038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Committed Change</a:t>
            </a:r>
            <a:endParaRPr lang="en-US" sz="2174" dirty="0"/>
          </a:p>
        </p:txBody>
      </p:sp>
      <p:sp>
        <p:nvSpPr>
          <p:cNvPr id="11" name="Text 6"/>
          <p:cNvSpPr/>
          <p:nvPr/>
        </p:nvSpPr>
        <p:spPr>
          <a:xfrm>
            <a:off x="2208967" y="4785598"/>
            <a:ext cx="799076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Another transaction inserts new rows.</a:t>
            </a:r>
            <a:endParaRPr lang="en-US" sz="173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422"/>
            <a:ext cx="1104543" cy="176724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08967" y="6075283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Query 2</a:t>
            </a:r>
            <a:endParaRPr lang="en-US" sz="2174" dirty="0"/>
          </a:p>
        </p:txBody>
      </p:sp>
      <p:sp>
        <p:nvSpPr>
          <p:cNvPr id="14" name="Text 8"/>
          <p:cNvSpPr/>
          <p:nvPr/>
        </p:nvSpPr>
        <p:spPr>
          <a:xfrm>
            <a:off x="2208967" y="6552843"/>
            <a:ext cx="79907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Reads the same set of rows, but now includes the new inserted rows, causing a phantom read.</a:t>
            </a:r>
            <a:endParaRPr lang="en-US" sz="173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4037" y="1541145"/>
            <a:ext cx="1113448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Implementing Repeatable Read in SQL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806422"/>
            <a:ext cx="6327815" cy="1817608"/>
          </a:xfrm>
          <a:prstGeom prst="roundRect">
            <a:avLst>
              <a:gd name="adj" fmla="val 8150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110853" y="30532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SQL Server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10853" y="3587115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TRANSACTION ISOLATION LEVEL REPEATABLE READ;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7438668" y="2806422"/>
            <a:ext cx="6327815" cy="1817608"/>
          </a:xfrm>
          <a:prstGeom prst="roundRect">
            <a:avLst>
              <a:gd name="adj" fmla="val 8150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85484" y="30532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MySQL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685484" y="3587115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TRANSACTION ISOLATION LEVEL REPEATABLE READ;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864037" y="4870847"/>
            <a:ext cx="6327815" cy="1817608"/>
          </a:xfrm>
          <a:prstGeom prst="roundRect">
            <a:avLst>
              <a:gd name="adj" fmla="val 8150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110853" y="51176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PostgreSQL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1110853" y="5651540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TRANSACTION ISOLATION LEVEL REPEATABLE READ;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7438668" y="4870847"/>
            <a:ext cx="6327815" cy="1817608"/>
          </a:xfrm>
          <a:prstGeom prst="roundRect">
            <a:avLst>
              <a:gd name="adj" fmla="val 8150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85484" y="51176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Oracle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7685484" y="5651540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TRANSACTION ISOLATION LEVEL REPEATABLE READ;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4037" y="2002393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 of Repeatable Read Isolation Level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4039195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90323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Integrity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5437108"/>
            <a:ext cx="405384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data consistency within transactions.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4039195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490323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Phantom Protection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5437108"/>
            <a:ext cx="405395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Prevents phantom reads caused by newly inserted rows.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4039195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490323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Stable Reporting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5437108"/>
            <a:ext cx="405395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 consistent view of data for reporting and analysis.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4037" y="2203013"/>
            <a:ext cx="1182243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Potential Drawbacks and Considerations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Impact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Repeatable Read can have a higher performance impact due to increased locking and resource utilization.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Deadlock Risks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Increased locking can lead to a higher risk of deadlocks, which must be carefully managed.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Resource Utilization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Maintaining the consistent view of data requires more system resources, which may affect overall database performance.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150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2248" y="661749"/>
            <a:ext cx="8549997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Best Practices</a:t>
            </a:r>
            <a:endParaRPr lang="en-US" sz="4737" dirty="0"/>
          </a:p>
        </p:txBody>
      </p:sp>
      <p:sp>
        <p:nvSpPr>
          <p:cNvPr id="6" name="Shape 3"/>
          <p:cNvSpPr/>
          <p:nvPr/>
        </p:nvSpPr>
        <p:spPr>
          <a:xfrm>
            <a:off x="1179076" y="1774627"/>
            <a:ext cx="48101" cy="5795129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1473815" y="2291834"/>
            <a:ext cx="842248" cy="48101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26671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128653" y="2135386"/>
            <a:ext cx="148828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842" dirty="0"/>
          </a:p>
        </p:txBody>
      </p:sp>
      <p:sp>
        <p:nvSpPr>
          <p:cNvPr id="10" name="Text 7"/>
          <p:cNvSpPr/>
          <p:nvPr/>
        </p:nvSpPr>
        <p:spPr>
          <a:xfrm>
            <a:off x="25266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Evaluate Need</a:t>
            </a:r>
            <a:endParaRPr lang="en-US" sz="2369" dirty="0"/>
          </a:p>
        </p:txBody>
      </p:sp>
      <p:sp>
        <p:nvSpPr>
          <p:cNvPr id="11" name="Text 8"/>
          <p:cNvSpPr/>
          <p:nvPr/>
        </p:nvSpPr>
        <p:spPr>
          <a:xfrm>
            <a:off x="2526625" y="2535436"/>
            <a:ext cx="76039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Determine if Repeatable Read is necessary for your specific use case, balancing data integrity and performance.</a:t>
            </a:r>
            <a:endParaRPr lang="en-US" sz="1895" dirty="0"/>
          </a:p>
        </p:txBody>
      </p:sp>
      <p:sp>
        <p:nvSpPr>
          <p:cNvPr id="12" name="Shape 9"/>
          <p:cNvSpPr/>
          <p:nvPr/>
        </p:nvSpPr>
        <p:spPr>
          <a:xfrm>
            <a:off x="1473815" y="4303752"/>
            <a:ext cx="842248" cy="48101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26671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103412" y="4147304"/>
            <a:ext cx="199311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842" dirty="0"/>
          </a:p>
        </p:txBody>
      </p:sp>
      <p:sp>
        <p:nvSpPr>
          <p:cNvPr id="15" name="Text 12"/>
          <p:cNvSpPr/>
          <p:nvPr/>
        </p:nvSpPr>
        <p:spPr>
          <a:xfrm>
            <a:off x="2526625" y="4027170"/>
            <a:ext cx="3053001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Monitor Performance</a:t>
            </a:r>
            <a:endParaRPr lang="en-US" sz="2369" dirty="0"/>
          </a:p>
        </p:txBody>
      </p:sp>
      <p:sp>
        <p:nvSpPr>
          <p:cNvPr id="16" name="Text 13"/>
          <p:cNvSpPr/>
          <p:nvPr/>
        </p:nvSpPr>
        <p:spPr>
          <a:xfrm>
            <a:off x="2526625" y="4547354"/>
            <a:ext cx="76039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Closely monitor the impact of Repeatable Read on your database's overall performance and resource utilization.</a:t>
            </a:r>
            <a:endParaRPr lang="en-US" sz="1895" dirty="0"/>
          </a:p>
        </p:txBody>
      </p:sp>
      <p:sp>
        <p:nvSpPr>
          <p:cNvPr id="17" name="Shape 14"/>
          <p:cNvSpPr/>
          <p:nvPr/>
        </p:nvSpPr>
        <p:spPr>
          <a:xfrm>
            <a:off x="1473815" y="6315670"/>
            <a:ext cx="842248" cy="48101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26671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105674" y="6159222"/>
            <a:ext cx="194905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842" dirty="0"/>
          </a:p>
        </p:txBody>
      </p:sp>
      <p:sp>
        <p:nvSpPr>
          <p:cNvPr id="20" name="Text 17"/>
          <p:cNvSpPr/>
          <p:nvPr/>
        </p:nvSpPr>
        <p:spPr>
          <a:xfrm>
            <a:off x="2526625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 Carefully</a:t>
            </a:r>
            <a:endParaRPr lang="en-US" sz="2369" dirty="0"/>
          </a:p>
        </p:txBody>
      </p:sp>
      <p:sp>
        <p:nvSpPr>
          <p:cNvPr id="21" name="Text 18"/>
          <p:cNvSpPr/>
          <p:nvPr/>
        </p:nvSpPr>
        <p:spPr>
          <a:xfrm>
            <a:off x="2526625" y="6559272"/>
            <a:ext cx="76039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Repeatable Read with caution, testing thoroughly and being prepared to address any deadlock or performance issues.</a:t>
            </a:r>
            <a:endParaRPr lang="en-US" sz="189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417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احمد هشام ابراهيم احمد ابراهيم</cp:lastModifiedBy>
  <cp:revision>2</cp:revision>
  <dcterms:created xsi:type="dcterms:W3CDTF">2024-06-24T03:09:43Z</dcterms:created>
  <dcterms:modified xsi:type="dcterms:W3CDTF">2024-06-24T03:13:13Z</dcterms:modified>
</cp:coreProperties>
</file>